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8" r:id="rId1"/>
  </p:sldMasterIdLst>
  <p:handoutMasterIdLst>
    <p:handoutMasterId r:id="rId149"/>
  </p:handoutMasterIdLst>
  <p:sldIdLst>
    <p:sldId id="256" r:id="rId2"/>
    <p:sldId id="527" r:id="rId3"/>
    <p:sldId id="650" r:id="rId4"/>
    <p:sldId id="495" r:id="rId5"/>
    <p:sldId id="496" r:id="rId6"/>
    <p:sldId id="528" r:id="rId7"/>
    <p:sldId id="334" r:id="rId8"/>
    <p:sldId id="519" r:id="rId9"/>
    <p:sldId id="279" r:id="rId10"/>
    <p:sldId id="394" r:id="rId11"/>
    <p:sldId id="638" r:id="rId12"/>
    <p:sldId id="395" r:id="rId13"/>
    <p:sldId id="631" r:id="rId14"/>
    <p:sldId id="632" r:id="rId15"/>
    <p:sldId id="396" r:id="rId16"/>
    <p:sldId id="282" r:id="rId17"/>
    <p:sldId id="283" r:id="rId18"/>
    <p:sldId id="410" r:id="rId19"/>
    <p:sldId id="411" r:id="rId20"/>
    <p:sldId id="412" r:id="rId21"/>
    <p:sldId id="305" r:id="rId22"/>
    <p:sldId id="641" r:id="rId23"/>
    <p:sldId id="642" r:id="rId24"/>
    <p:sldId id="643" r:id="rId25"/>
    <p:sldId id="644" r:id="rId26"/>
    <p:sldId id="271" r:id="rId27"/>
    <p:sldId id="272" r:id="rId28"/>
    <p:sldId id="611" r:id="rId29"/>
    <p:sldId id="538" r:id="rId30"/>
    <p:sldId id="556" r:id="rId31"/>
    <p:sldId id="275" r:id="rId32"/>
    <p:sldId id="555" r:id="rId33"/>
    <p:sldId id="560" r:id="rId34"/>
    <p:sldId id="307" r:id="rId35"/>
    <p:sldId id="306" r:id="rId36"/>
    <p:sldId id="660" r:id="rId37"/>
    <p:sldId id="557" r:id="rId38"/>
    <p:sldId id="657" r:id="rId39"/>
    <p:sldId id="658" r:id="rId40"/>
    <p:sldId id="659" r:id="rId41"/>
    <p:sldId id="408" r:id="rId42"/>
    <p:sldId id="409" r:id="rId43"/>
    <p:sldId id="554" r:id="rId44"/>
    <p:sldId id="310" r:id="rId45"/>
    <p:sldId id="542" r:id="rId46"/>
    <p:sldId id="458" r:id="rId47"/>
    <p:sldId id="649" r:id="rId48"/>
    <p:sldId id="509" r:id="rId49"/>
    <p:sldId id="534" r:id="rId50"/>
    <p:sldId id="535" r:id="rId51"/>
    <p:sldId id="552" r:id="rId52"/>
    <p:sldId id="553" r:id="rId53"/>
    <p:sldId id="550" r:id="rId54"/>
    <p:sldId id="320" r:id="rId55"/>
    <p:sldId id="551" r:id="rId56"/>
    <p:sldId id="425" r:id="rId57"/>
    <p:sldId id="355" r:id="rId58"/>
    <p:sldId id="459" r:id="rId59"/>
    <p:sldId id="645" r:id="rId60"/>
    <p:sldId id="510" r:id="rId61"/>
    <p:sldId id="652" r:id="rId62"/>
    <p:sldId id="313" r:id="rId63"/>
    <p:sldId id="541" r:id="rId64"/>
    <p:sldId id="545" r:id="rId65"/>
    <p:sldId id="314" r:id="rId66"/>
    <p:sldId id="646" r:id="rId67"/>
    <p:sldId id="647" r:id="rId68"/>
    <p:sldId id="315" r:id="rId69"/>
    <p:sldId id="514" r:id="rId70"/>
    <p:sldId id="626" r:id="rId71"/>
    <p:sldId id="627" r:id="rId72"/>
    <p:sldId id="628" r:id="rId73"/>
    <p:sldId id="629" r:id="rId74"/>
    <p:sldId id="559" r:id="rId75"/>
    <p:sldId id="407" r:id="rId76"/>
    <p:sldId id="562" r:id="rId77"/>
    <p:sldId id="561" r:id="rId78"/>
    <p:sldId id="471" r:id="rId79"/>
    <p:sldId id="287" r:id="rId80"/>
    <p:sldId id="288" r:id="rId81"/>
    <p:sldId id="296" r:id="rId82"/>
    <p:sldId id="298" r:id="rId83"/>
    <p:sldId id="299" r:id="rId84"/>
    <p:sldId id="301" r:id="rId85"/>
    <p:sldId id="564" r:id="rId86"/>
    <p:sldId id="653" r:id="rId87"/>
    <p:sldId id="654" r:id="rId88"/>
    <p:sldId id="595" r:id="rId89"/>
    <p:sldId id="593" r:id="rId90"/>
    <p:sldId id="565" r:id="rId91"/>
    <p:sldId id="566" r:id="rId92"/>
    <p:sldId id="567" r:id="rId93"/>
    <p:sldId id="569" r:id="rId94"/>
    <p:sldId id="655" r:id="rId95"/>
    <p:sldId id="656" r:id="rId96"/>
    <p:sldId id="571" r:id="rId97"/>
    <p:sldId id="572" r:id="rId98"/>
    <p:sldId id="623" r:id="rId99"/>
    <p:sldId id="622" r:id="rId100"/>
    <p:sldId id="596" r:id="rId101"/>
    <p:sldId id="597" r:id="rId102"/>
    <p:sldId id="575" r:id="rId103"/>
    <p:sldId id="573" r:id="rId104"/>
    <p:sldId id="574" r:id="rId105"/>
    <p:sldId id="576" r:id="rId106"/>
    <p:sldId id="577" r:id="rId107"/>
    <p:sldId id="578" r:id="rId108"/>
    <p:sldId id="580" r:id="rId109"/>
    <p:sldId id="585" r:id="rId110"/>
    <p:sldId id="624" r:id="rId111"/>
    <p:sldId id="625" r:id="rId112"/>
    <p:sldId id="621" r:id="rId113"/>
    <p:sldId id="620" r:id="rId114"/>
    <p:sldId id="587" r:id="rId115"/>
    <p:sldId id="588" r:id="rId116"/>
    <p:sldId id="583" r:id="rId117"/>
    <p:sldId id="581" r:id="rId118"/>
    <p:sldId id="589" r:id="rId119"/>
    <p:sldId id="582" r:id="rId120"/>
    <p:sldId id="601" r:id="rId121"/>
    <p:sldId id="599" r:id="rId122"/>
    <p:sldId id="322" r:id="rId123"/>
    <p:sldId id="474" r:id="rId124"/>
    <p:sldId id="478" r:id="rId125"/>
    <p:sldId id="479" r:id="rId126"/>
    <p:sldId id="524" r:id="rId127"/>
    <p:sldId id="539" r:id="rId128"/>
    <p:sldId id="481" r:id="rId129"/>
    <p:sldId id="606" r:id="rId130"/>
    <p:sldId id="365" r:id="rId131"/>
    <p:sldId id="436" r:id="rId132"/>
    <p:sldId id="366" r:id="rId133"/>
    <p:sldId id="437" r:id="rId134"/>
    <p:sldId id="367" r:id="rId135"/>
    <p:sldId id="460" r:id="rId136"/>
    <p:sldId id="472" r:id="rId137"/>
    <p:sldId id="473" r:id="rId138"/>
    <p:sldId id="499" r:id="rId139"/>
    <p:sldId id="607" r:id="rId140"/>
    <p:sldId id="608" r:id="rId141"/>
    <p:sldId id="344" r:id="rId142"/>
    <p:sldId id="426" r:id="rId143"/>
    <p:sldId id="427" r:id="rId144"/>
    <p:sldId id="349" r:id="rId145"/>
    <p:sldId id="356" r:id="rId146"/>
    <p:sldId id="651" r:id="rId147"/>
    <p:sldId id="516" r:id="rId148"/>
  </p:sldIdLst>
  <p:sldSz cx="9144000" cy="6858000" type="screen4x3"/>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00CC"/>
    <a:srgbClr val="FFFF00"/>
    <a:srgbClr val="FF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p:scale>
          <a:sx n="70" d="100"/>
          <a:sy n="70" d="100"/>
        </p:scale>
        <p:origin x="-1386" y="-78"/>
      </p:cViewPr>
      <p:guideLst>
        <p:guide orient="horz" pos="2160"/>
        <p:guide pos="2880"/>
      </p:guideLst>
    </p:cSldViewPr>
  </p:slideViewPr>
  <p:outlineViewPr>
    <p:cViewPr>
      <p:scale>
        <a:sx n="33" d="100"/>
        <a:sy n="33" d="100"/>
      </p:scale>
      <p:origin x="0" y="8046"/>
    </p:cViewPr>
  </p:outlineViewPr>
  <p:notesTextViewPr>
    <p:cViewPr>
      <p:scale>
        <a:sx n="100" d="100"/>
        <a:sy n="100" d="100"/>
      </p:scale>
      <p:origin x="0" y="0"/>
    </p:cViewPr>
  </p:notesTextViewPr>
  <p:sorterViewPr>
    <p:cViewPr>
      <p:scale>
        <a:sx n="100" d="100"/>
        <a:sy n="100" d="100"/>
      </p:scale>
      <p:origin x="0" y="2202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FC6A2567-B00B-497E-A056-67F38FBA249B}" type="datetimeFigureOut">
              <a:rPr lang="ru-RU" smtClean="0"/>
              <a:pPr/>
              <a:t>27.05.2017</a:t>
            </a:fld>
            <a:endParaRPr lang="ru-RU"/>
          </a:p>
        </p:txBody>
      </p:sp>
      <p:sp>
        <p:nvSpPr>
          <p:cNvPr id="4" name="Нижний колонтитул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AEF1D261-ECD2-40B8-9F52-6CB02BE8A510}" type="slidenum">
              <a:rPr lang="ru-RU" smtClean="0"/>
              <a:pPr/>
              <a:t>‹#›</a:t>
            </a:fld>
            <a:endParaRPr lang="ru-RU"/>
          </a:p>
        </p:txBody>
      </p:sp>
    </p:spTree>
    <p:extLst>
      <p:ext uri="{BB962C8B-B14F-4D97-AF65-F5344CB8AC3E}">
        <p14:creationId xmlns:p14="http://schemas.microsoft.com/office/powerpoint/2010/main" xmlns="" val="301567201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27.05.2017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27.05.2017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1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4.jpeg"/><Relationship Id="rId4" Type="http://schemas.openxmlformats.org/officeDocument/2006/relationships/image" Target="../media/image193.jpeg"/></Relationships>
</file>

<file path=ppt/slides/_rels/slide12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196.png"/></Relationships>
</file>

<file path=ppt/slides/_rels/slide12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4.jpeg"/><Relationship Id="rId4" Type="http://schemas.openxmlformats.org/officeDocument/2006/relationships/image" Target="../media/image193.jpeg"/></Relationships>
</file>

<file path=ppt/slides/_rels/slide12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4.jpeg"/><Relationship Id="rId4" Type="http://schemas.openxmlformats.org/officeDocument/2006/relationships/image" Target="../media/image193.jpeg"/></Relationships>
</file>

<file path=ppt/slides/_rels/slide12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4.jpeg"/><Relationship Id="rId4" Type="http://schemas.openxmlformats.org/officeDocument/2006/relationships/image" Target="../media/image193.jpeg"/></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8" Type="http://schemas.openxmlformats.org/officeDocument/2006/relationships/image" Target="../media/image202.jpeg"/><Relationship Id="rId13" Type="http://schemas.openxmlformats.org/officeDocument/2006/relationships/image" Target="../media/image207.jpeg"/><Relationship Id="rId3" Type="http://schemas.openxmlformats.org/officeDocument/2006/relationships/image" Target="../media/image197.png"/><Relationship Id="rId7" Type="http://schemas.openxmlformats.org/officeDocument/2006/relationships/image" Target="../media/image201.jpeg"/><Relationship Id="rId12" Type="http://schemas.openxmlformats.org/officeDocument/2006/relationships/image" Target="../media/image206.png"/><Relationship Id="rId2" Type="http://schemas.openxmlformats.org/officeDocument/2006/relationships/image" Target="../media/image3.png"/><Relationship Id="rId16" Type="http://schemas.openxmlformats.org/officeDocument/2006/relationships/image" Target="../media/image210.jpeg"/><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png"/><Relationship Id="rId15" Type="http://schemas.openxmlformats.org/officeDocument/2006/relationships/image" Target="../media/image209.jpeg"/><Relationship Id="rId10" Type="http://schemas.openxmlformats.org/officeDocument/2006/relationships/image" Target="../media/image204.png"/><Relationship Id="rId4" Type="http://schemas.openxmlformats.org/officeDocument/2006/relationships/image" Target="../media/image198.jpeg"/><Relationship Id="rId9" Type="http://schemas.openxmlformats.org/officeDocument/2006/relationships/image" Target="../media/image203.png"/><Relationship Id="rId14" Type="http://schemas.openxmlformats.org/officeDocument/2006/relationships/image" Target="../media/image208.png"/></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jpeg"/><Relationship Id="rId7" Type="http://schemas.openxmlformats.org/officeDocument/2006/relationships/image" Target="../media/image215.jpeg"/><Relationship Id="rId12" Type="http://schemas.openxmlformats.org/officeDocument/2006/relationships/image" Target="../media/image21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14.jpeg"/><Relationship Id="rId11" Type="http://schemas.openxmlformats.org/officeDocument/2006/relationships/slide" Target="slide30.xml"/><Relationship Id="rId5" Type="http://schemas.openxmlformats.org/officeDocument/2006/relationships/image" Target="../media/image213.png"/><Relationship Id="rId10" Type="http://schemas.openxmlformats.org/officeDocument/2006/relationships/image" Target="../media/image218.jpeg"/><Relationship Id="rId4" Type="http://schemas.openxmlformats.org/officeDocument/2006/relationships/image" Target="../media/image212.jpeg"/><Relationship Id="rId9" Type="http://schemas.openxmlformats.org/officeDocument/2006/relationships/image" Target="../media/image217.png"/></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25.jpeg"/><Relationship Id="rId13" Type="http://schemas.openxmlformats.org/officeDocument/2006/relationships/image" Target="../media/image230.jpeg"/><Relationship Id="rId3" Type="http://schemas.openxmlformats.org/officeDocument/2006/relationships/image" Target="../media/image220.jpeg"/><Relationship Id="rId7" Type="http://schemas.openxmlformats.org/officeDocument/2006/relationships/image" Target="../media/image224.jpeg"/><Relationship Id="rId12" Type="http://schemas.openxmlformats.org/officeDocument/2006/relationships/image" Target="../media/image229.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3.jpeg"/><Relationship Id="rId11" Type="http://schemas.openxmlformats.org/officeDocument/2006/relationships/image" Target="../media/image228.jpeg"/><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 Id="rId14" Type="http://schemas.openxmlformats.org/officeDocument/2006/relationships/image" Target="../media/image231.png"/></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74.gif"/><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5.jpeg"/><Relationship Id="rId11" Type="http://schemas.openxmlformats.org/officeDocument/2006/relationships/image" Target="../media/image239.png"/><Relationship Id="rId5" Type="http://schemas.openxmlformats.org/officeDocument/2006/relationships/image" Target="../media/image234.gif"/><Relationship Id="rId10" Type="http://schemas.openxmlformats.org/officeDocument/2006/relationships/image" Target="../media/image238.jpeg"/><Relationship Id="rId4" Type="http://schemas.openxmlformats.org/officeDocument/2006/relationships/image" Target="../media/image233.png"/><Relationship Id="rId9" Type="http://schemas.openxmlformats.org/officeDocument/2006/relationships/image" Target="../media/image237.jpeg"/></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3.jpeg"/><Relationship Id="rId5" Type="http://schemas.openxmlformats.org/officeDocument/2006/relationships/image" Target="../media/image242.png"/><Relationship Id="rId4" Type="http://schemas.openxmlformats.org/officeDocument/2006/relationships/image" Target="../media/image241.jpeg"/></Relationships>
</file>

<file path=ppt/slides/_rels/slide14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8.jpeg"/><Relationship Id="rId5" Type="http://schemas.openxmlformats.org/officeDocument/2006/relationships/image" Target="../media/image247.png"/><Relationship Id="rId4" Type="http://schemas.openxmlformats.org/officeDocument/2006/relationships/image" Target="../media/image246.jpeg"/></Relationships>
</file>

<file path=ppt/slides/_rels/slide14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14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56.png"/><Relationship Id="rId4" Type="http://schemas.openxmlformats.org/officeDocument/2006/relationships/image" Target="../media/image255.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18" Type="http://schemas.openxmlformats.org/officeDocument/2006/relationships/image" Target="../media/image89.jpeg"/><Relationship Id="rId3" Type="http://schemas.openxmlformats.org/officeDocument/2006/relationships/image" Target="../media/image74.gif"/><Relationship Id="rId7" Type="http://schemas.openxmlformats.org/officeDocument/2006/relationships/image" Target="../media/image78.jpeg"/><Relationship Id="rId12" Type="http://schemas.openxmlformats.org/officeDocument/2006/relationships/image" Target="../media/image83.png"/><Relationship Id="rId17" Type="http://schemas.openxmlformats.org/officeDocument/2006/relationships/image" Target="../media/image88.jpeg"/><Relationship Id="rId2" Type="http://schemas.openxmlformats.org/officeDocument/2006/relationships/image" Target="../media/image3.png"/><Relationship Id="rId16"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jpeg"/><Relationship Id="rId15" Type="http://schemas.openxmlformats.org/officeDocument/2006/relationships/image" Target="../media/image86.jpeg"/><Relationship Id="rId10" Type="http://schemas.openxmlformats.org/officeDocument/2006/relationships/image" Target="../media/image81.jpeg"/><Relationship Id="rId19" Type="http://schemas.openxmlformats.org/officeDocument/2006/relationships/image" Target="../media/image90.jpe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5.jpeg"/></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62.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12"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6.jpeg"/><Relationship Id="rId11" Type="http://schemas.openxmlformats.org/officeDocument/2006/relationships/image" Target="../media/image111.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png"/></Relationships>
</file>

<file path=ppt/slides/_rels/slide6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7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81.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jpeg"/><Relationship Id="rId7" Type="http://schemas.openxmlformats.org/officeDocument/2006/relationships/image" Target="../media/image14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9.jpeg"/><Relationship Id="rId11" Type="http://schemas.openxmlformats.org/officeDocument/2006/relationships/image" Target="../media/image144.png"/><Relationship Id="rId5" Type="http://schemas.openxmlformats.org/officeDocument/2006/relationships/image" Target="../media/image138.jpeg"/><Relationship Id="rId10" Type="http://schemas.openxmlformats.org/officeDocument/2006/relationships/image" Target="../media/image143.jpeg"/><Relationship Id="rId4" Type="http://schemas.openxmlformats.org/officeDocument/2006/relationships/image" Target="../media/image137.jpeg"/><Relationship Id="rId9" Type="http://schemas.openxmlformats.org/officeDocument/2006/relationships/image" Target="../media/image142.jpeg"/></Relationships>
</file>

<file path=ppt/slides/_rels/slide82.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8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png"/></Relationships>
</file>

<file path=ppt/slides/_rels/slide8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ownloads\рамиздер\МУСОР\Хамза\Медали\19d651ac26d639ee302be69c18fccae0_XL.jpg"/>
          <p:cNvPicPr>
            <a:picLocks noChangeAspect="1" noChangeArrowheads="1"/>
          </p:cNvPicPr>
          <p:nvPr/>
        </p:nvPicPr>
        <p:blipFill>
          <a:blip r:embed="rId2">
            <a:lum bright="30000" contrast="20000"/>
          </a:blip>
          <a:srcRect/>
          <a:stretch>
            <a:fillRect/>
          </a:stretch>
        </p:blipFill>
        <p:spPr bwMode="auto">
          <a:xfrm>
            <a:off x="0" y="-24"/>
            <a:ext cx="9144000" cy="6500858"/>
          </a:xfrm>
          <a:prstGeom prst="rect">
            <a:avLst/>
          </a:prstGeom>
          <a:noFill/>
        </p:spPr>
      </p:pic>
      <p:sp>
        <p:nvSpPr>
          <p:cNvPr id="4" name="Text Box 8"/>
          <p:cNvSpPr txBox="1">
            <a:spLocks noChangeArrowheads="1"/>
          </p:cNvSpPr>
          <p:nvPr/>
        </p:nvSpPr>
        <p:spPr bwMode="auto">
          <a:xfrm>
            <a:off x="2285984" y="6242050"/>
            <a:ext cx="4703762" cy="315913"/>
          </a:xfrm>
          <a:prstGeom prst="rect">
            <a:avLst/>
          </a:prstGeom>
          <a:noFill/>
          <a:ln w="9525">
            <a:noFill/>
            <a:miter lim="800000"/>
            <a:headEnd/>
            <a:tailEnd/>
          </a:ln>
        </p:spPr>
        <p:txBody>
          <a:bodyPr>
            <a:spAutoFit/>
          </a:bodyPr>
          <a:lstStyle/>
          <a:p>
            <a:pPr algn="ctr">
              <a:buFont typeface="Arial" pitchFamily="34" charset="0"/>
              <a:buNone/>
              <a:defRPr/>
            </a:pPr>
            <a:r>
              <a:rPr lang="kk-KZ" altLang="en-US" sz="1450" b="1" dirty="0" smtClean="0">
                <a:solidFill>
                  <a:schemeClr val="accent2">
                    <a:lumMod val="75000"/>
                  </a:schemeClr>
                </a:solidFill>
                <a:latin typeface="Times New Roman" pitchFamily="18" charset="0"/>
                <a:cs typeface="Times New Roman" pitchFamily="18" charset="0"/>
              </a:rPr>
              <a:t>КӨКШЕТАУ </a:t>
            </a:r>
            <a:r>
              <a:rPr lang="kk-KZ" altLang="en-US" sz="1450" b="1" dirty="0">
                <a:solidFill>
                  <a:schemeClr val="accent2">
                    <a:lumMod val="75000"/>
                  </a:schemeClr>
                </a:solidFill>
                <a:latin typeface="Times New Roman" pitchFamily="18" charset="0"/>
                <a:cs typeface="Times New Roman" pitchFamily="18" charset="0"/>
              </a:rPr>
              <a:t>- </a:t>
            </a:r>
            <a:r>
              <a:rPr lang="kk-KZ" altLang="en-US" sz="1450" b="1" dirty="0" smtClean="0">
                <a:solidFill>
                  <a:schemeClr val="accent2">
                    <a:lumMod val="75000"/>
                  </a:schemeClr>
                </a:solidFill>
                <a:latin typeface="Times New Roman" pitchFamily="18" charset="0"/>
                <a:cs typeface="Times New Roman" pitchFamily="18" charset="0"/>
              </a:rPr>
              <a:t>2017</a:t>
            </a:r>
            <a:endParaRPr lang="ru-RU" altLang="en-US" sz="1450" b="1" dirty="0">
              <a:solidFill>
                <a:schemeClr val="accent2">
                  <a:lumMod val="75000"/>
                </a:schemeClr>
              </a:solidFill>
              <a:latin typeface="Times New Roman" pitchFamily="18" charset="0"/>
              <a:cs typeface="Times New Roman" pitchFamily="18" charset="0"/>
            </a:endParaRPr>
          </a:p>
        </p:txBody>
      </p:sp>
      <p:sp>
        <p:nvSpPr>
          <p:cNvPr id="16" name="Text Box 9"/>
          <p:cNvSpPr txBox="1">
            <a:spLocks noChangeArrowheads="1"/>
          </p:cNvSpPr>
          <p:nvPr/>
        </p:nvSpPr>
        <p:spPr bwMode="auto">
          <a:xfrm>
            <a:off x="5429256" y="3327630"/>
            <a:ext cx="3071834"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Arial" pitchFamily="34" charset="0"/>
              <a:buNone/>
            </a:pPr>
            <a:r>
              <a:rPr lang="kk-KZ" altLang="en-US" sz="1600" b="1" dirty="0" smtClean="0">
                <a:solidFill>
                  <a:srgbClr val="0070C0"/>
                </a:solidFill>
              </a:rPr>
              <a:t>ҚАЗАҚСТАН РЕСПУБЛИКАСЫНЫҢ МЕМЛЕКЕТТІК РӘМІЗДЕРДІ </a:t>
            </a:r>
          </a:p>
          <a:p>
            <a:pPr eaLnBrk="1" hangingPunct="1">
              <a:buFont typeface="Arial" pitchFamily="34" charset="0"/>
              <a:buNone/>
            </a:pPr>
            <a:r>
              <a:rPr lang="kk-KZ" altLang="en-US" sz="1600" b="1" dirty="0" smtClean="0">
                <a:solidFill>
                  <a:srgbClr val="0070C0"/>
                </a:solidFill>
              </a:rPr>
              <a:t>НАСИХАТТАУ ЖӘНЕ ҚОЛДАНУ БОЙЫНША РЕСПУБЛИКАЛЫҚ ӘДІСТЕМЕЛІК СЕМИНАР</a:t>
            </a:r>
            <a:endParaRPr lang="ru-RU" altLang="en-US" sz="1600" b="1" dirty="0">
              <a:solidFill>
                <a:srgbClr val="0070C0"/>
              </a:solidFill>
            </a:endParaRPr>
          </a:p>
        </p:txBody>
      </p:sp>
      <p:sp>
        <p:nvSpPr>
          <p:cNvPr id="12" name="TextBox 11"/>
          <p:cNvSpPr txBox="1"/>
          <p:nvPr/>
        </p:nvSpPr>
        <p:spPr>
          <a:xfrm>
            <a:off x="5429256" y="1603236"/>
            <a:ext cx="3000396" cy="1754326"/>
          </a:xfrm>
          <a:prstGeom prst="rect">
            <a:avLst/>
          </a:prstGeom>
          <a:noFill/>
        </p:spPr>
        <p:txBody>
          <a:bodyPr wrap="square" rtlCol="0">
            <a:spAutoFit/>
          </a:bodyPr>
          <a:lstStyle/>
          <a:p>
            <a:r>
              <a:rPr lang="kk-KZ" sz="3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ҰЛЫ </a:t>
            </a:r>
          </a:p>
          <a:p>
            <a:r>
              <a:rPr lang="kk-KZ" sz="3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ДАЛАНЫҢ РӘМІЗДЕРІ</a:t>
            </a:r>
            <a:endParaRPr lang="ru-RU" sz="3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TextBox 5"/>
          <p:cNvSpPr txBox="1"/>
          <p:nvPr/>
        </p:nvSpPr>
        <p:spPr>
          <a:xfrm>
            <a:off x="0" y="571504"/>
            <a:ext cx="9144000" cy="369332"/>
          </a:xfrm>
          <a:prstGeom prst="rect">
            <a:avLst/>
          </a:prstGeom>
          <a:noFill/>
        </p:spPr>
        <p:txBody>
          <a:bodyPr wrap="square" rtlCol="0">
            <a:spAutoFit/>
          </a:bodyPr>
          <a:lstStyle/>
          <a:p>
            <a:pPr algn="ctr"/>
            <a:r>
              <a:rPr lang="kk-KZ" b="1" dirty="0" smtClean="0">
                <a:solidFill>
                  <a:schemeClr val="accent1">
                    <a:lumMod val="75000"/>
                  </a:schemeClr>
                </a:solidFill>
                <a:effectLst>
                  <a:outerShdw blurRad="38100" dist="38100" dir="2700000" algn="tl">
                    <a:srgbClr val="000000">
                      <a:alpha val="43137"/>
                    </a:srgbClr>
                  </a:outerShdw>
                </a:effectLst>
              </a:rPr>
              <a:t>МЕМЛЕКЕТТІК РӘМІЗДЕРДІ НАСИХАТТАУ ЖӨНІНДЕГІ ҰЛТТЫҚ ОРТАЛЫҒЫ</a:t>
            </a:r>
            <a:endParaRPr lang="ru-RU" b="1" dirty="0">
              <a:solidFill>
                <a:schemeClr val="accent1">
                  <a:lumMod val="75000"/>
                </a:schemeClr>
              </a:solidFill>
              <a:effectLst>
                <a:outerShdw blurRad="38100" dist="38100" dir="2700000" algn="tl">
                  <a:srgbClr val="000000">
                    <a:alpha val="43137"/>
                  </a:srgbClr>
                </a:outerShdw>
              </a:effectLst>
            </a:endParaRPr>
          </a:p>
        </p:txBody>
      </p:sp>
      <p:sp>
        <p:nvSpPr>
          <p:cNvPr id="7" name="TextBox 6"/>
          <p:cNvSpPr txBox="1"/>
          <p:nvPr/>
        </p:nvSpPr>
        <p:spPr>
          <a:xfrm>
            <a:off x="-32" y="916528"/>
            <a:ext cx="9144000" cy="369332"/>
          </a:xfrm>
          <a:prstGeom prst="rect">
            <a:avLst/>
          </a:prstGeom>
          <a:noFill/>
        </p:spPr>
        <p:txBody>
          <a:bodyPr wrap="square" rtlCol="0">
            <a:spAutoFit/>
          </a:bodyPr>
          <a:lstStyle/>
          <a:p>
            <a:pPr algn="ctr"/>
            <a:r>
              <a:rPr lang="kk-KZ" b="1" dirty="0" smtClean="0">
                <a:solidFill>
                  <a:schemeClr val="accent1">
                    <a:lumMod val="75000"/>
                  </a:schemeClr>
                </a:solidFill>
                <a:effectLst>
                  <a:outerShdw blurRad="38100" dist="38100" dir="2700000" algn="tl">
                    <a:srgbClr val="000000">
                      <a:alpha val="43137"/>
                    </a:srgbClr>
                  </a:outerShdw>
                </a:effectLst>
              </a:rPr>
              <a:t>“БАТЫС” МЕДИА АГЕНТТІГІ</a:t>
            </a:r>
            <a:endParaRPr lang="ru-RU" b="1" dirty="0">
              <a:solidFill>
                <a:schemeClr val="accent1">
                  <a:lumMod val="75000"/>
                </a:schemeClr>
              </a:solidFill>
              <a:effectLst>
                <a:outerShdw blurRad="38100" dist="38100" dir="2700000" algn="tl">
                  <a:srgbClr val="000000">
                    <a:alpha val="43137"/>
                  </a:srgbClr>
                </a:outerShdw>
              </a:effectLst>
            </a:endParaRPr>
          </a:p>
        </p:txBody>
      </p:sp>
      <p:sp>
        <p:nvSpPr>
          <p:cNvPr id="8" name="TextBox 7"/>
          <p:cNvSpPr txBox="1"/>
          <p:nvPr/>
        </p:nvSpPr>
        <p:spPr>
          <a:xfrm>
            <a:off x="0" y="142900"/>
            <a:ext cx="9144000" cy="369332"/>
          </a:xfrm>
          <a:prstGeom prst="rect">
            <a:avLst/>
          </a:prstGeom>
          <a:noFill/>
        </p:spPr>
        <p:txBody>
          <a:bodyPr wrap="square" rtlCol="0">
            <a:spAutoFit/>
          </a:bodyPr>
          <a:lstStyle/>
          <a:p>
            <a:pPr algn="ctr"/>
            <a:r>
              <a:rPr lang="kk-KZ" b="1" dirty="0" smtClean="0">
                <a:solidFill>
                  <a:schemeClr val="accent1">
                    <a:lumMod val="75000"/>
                  </a:schemeClr>
                </a:solidFill>
                <a:effectLst>
                  <a:outerShdw blurRad="38100" dist="38100" dir="2700000" algn="tl">
                    <a:srgbClr val="000000">
                      <a:alpha val="43137"/>
                    </a:srgbClr>
                  </a:outerShdw>
                </a:effectLst>
              </a:rPr>
              <a:t>ҚАЗАҚСТАН РЕСПУБЛИКАСЫНЫҢ БІЛІМ ЖӘНЕ ҒЫЛЫМ МИНИСТРЛІГІ</a:t>
            </a:r>
            <a:endParaRPr lang="ru-RU" b="1"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192801983"/>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3" name="Стрелка вниз 22"/>
          <p:cNvSpPr/>
          <p:nvPr/>
        </p:nvSpPr>
        <p:spPr>
          <a:xfrm>
            <a:off x="1357290" y="571480"/>
            <a:ext cx="6572296" cy="185738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grpSp>
        <p:nvGrpSpPr>
          <p:cNvPr id="2" name="Группа 21"/>
          <p:cNvGrpSpPr/>
          <p:nvPr/>
        </p:nvGrpSpPr>
        <p:grpSpPr>
          <a:xfrm>
            <a:off x="5572132" y="3131063"/>
            <a:ext cx="3000396" cy="600164"/>
            <a:chOff x="4286248" y="2000240"/>
            <a:chExt cx="3000396" cy="600164"/>
          </a:xfrm>
        </p:grpSpPr>
        <p:sp>
          <p:nvSpPr>
            <p:cNvPr id="20" name="Скругленный прямоугольник 19"/>
            <p:cNvSpPr/>
            <p:nvPr/>
          </p:nvSpPr>
          <p:spPr>
            <a:xfrm>
              <a:off x="4286248" y="2000240"/>
              <a:ext cx="3000396" cy="57489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4" name="TextBox 3"/>
            <p:cNvSpPr txBox="1"/>
            <p:nvPr/>
          </p:nvSpPr>
          <p:spPr>
            <a:xfrm>
              <a:off x="4286248" y="2000240"/>
              <a:ext cx="3000396" cy="600164"/>
            </a:xfrm>
            <a:prstGeom prst="rect">
              <a:avLst/>
            </a:prstGeom>
            <a:noFill/>
          </p:spPr>
          <p:txBody>
            <a:bodyPr wrap="square" rtlCol="0">
              <a:spAutoFit/>
            </a:bodyPr>
            <a:lstStyle/>
            <a:p>
              <a:pPr algn="ctr"/>
              <a:r>
                <a:rPr lang="kk-KZ" sz="1100" b="1" dirty="0" smtClean="0"/>
                <a:t> «ҚАЗАҚСТАН РЕСПУБЛИКАСЫНЫҢ</a:t>
              </a:r>
            </a:p>
            <a:p>
              <a:pPr algn="ctr"/>
              <a:r>
                <a:rPr lang="kk-KZ" sz="1100" b="1" dirty="0" smtClean="0"/>
                <a:t>МЕМЛЕКЕТТІК ЕЛТАҢБАСЫ ТУРАЛЫ» </a:t>
              </a:r>
            </a:p>
            <a:p>
              <a:pPr algn="ctr"/>
              <a:r>
                <a:rPr lang="ru-RU" sz="1100" b="1" dirty="0" smtClean="0"/>
                <a:t>№1374-</a:t>
              </a:r>
              <a:r>
                <a:rPr lang="en-US" sz="1100" b="1" dirty="0" smtClean="0"/>
                <a:t>XII</a:t>
              </a:r>
              <a:r>
                <a:rPr lang="kk-KZ" sz="1100" b="1" dirty="0" smtClean="0"/>
                <a:t>  ЗАҢЫ</a:t>
              </a:r>
            </a:p>
          </p:txBody>
        </p:sp>
      </p:grpSp>
      <p:sp>
        <p:nvSpPr>
          <p:cNvPr id="7" name="Прямоугольник 6"/>
          <p:cNvSpPr/>
          <p:nvPr/>
        </p:nvSpPr>
        <p:spPr>
          <a:xfrm>
            <a:off x="2903158" y="430580"/>
            <a:ext cx="3454792" cy="1569660"/>
          </a:xfrm>
          <a:prstGeom prst="rect">
            <a:avLst/>
          </a:prstGeom>
          <a:noFill/>
        </p:spPr>
        <p:txBody>
          <a:bodyPr wrap="none" lIns="91440" tIns="45720" rIns="91440" bIns="45720">
            <a:spAutoFit/>
          </a:bodyPr>
          <a:lstStyle/>
          <a:p>
            <a:pPr algn="ctr"/>
            <a:r>
              <a:rPr lang="ru-RU" sz="9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1992</a:t>
            </a:r>
            <a:endParaRPr lang="ru-RU"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nvGrpSpPr>
          <p:cNvPr id="5" name="Группа 26"/>
          <p:cNvGrpSpPr/>
          <p:nvPr/>
        </p:nvGrpSpPr>
        <p:grpSpPr>
          <a:xfrm>
            <a:off x="3071802" y="5631393"/>
            <a:ext cx="3071834" cy="798003"/>
            <a:chOff x="4286248" y="4572008"/>
            <a:chExt cx="3020637" cy="735671"/>
          </a:xfrm>
        </p:grpSpPr>
        <p:sp>
          <p:nvSpPr>
            <p:cNvPr id="26" name="Скругленный прямоугольник 25"/>
            <p:cNvSpPr/>
            <p:nvPr/>
          </p:nvSpPr>
          <p:spPr>
            <a:xfrm>
              <a:off x="4286248" y="4572008"/>
              <a:ext cx="3020637" cy="59272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Прямоугольник 13"/>
            <p:cNvSpPr/>
            <p:nvPr/>
          </p:nvSpPr>
          <p:spPr>
            <a:xfrm>
              <a:off x="4356495" y="4584152"/>
              <a:ext cx="2950390" cy="723527"/>
            </a:xfrm>
            <a:prstGeom prst="rect">
              <a:avLst/>
            </a:prstGeom>
          </p:spPr>
          <p:txBody>
            <a:bodyPr wrap="square">
              <a:spAutoFit/>
            </a:bodyPr>
            <a:lstStyle/>
            <a:p>
              <a:pPr algn="ctr"/>
              <a:r>
                <a:rPr lang="kk-KZ" sz="1100" b="1" dirty="0" smtClean="0"/>
                <a:t>«ҚАЗАҚСТАН РЕСПУБЛИКАСЫНЫҢ </a:t>
              </a:r>
            </a:p>
            <a:p>
              <a:pPr algn="ctr"/>
              <a:r>
                <a:rPr lang="kk-KZ" sz="1100" b="1" dirty="0" smtClean="0"/>
                <a:t>МЕМЛЕКЕТТІК ГИМНІ ТУРАЛЫ» </a:t>
              </a:r>
            </a:p>
            <a:p>
              <a:pPr algn="ctr"/>
              <a:r>
                <a:rPr lang="ru-RU" sz="1100" b="1" dirty="0" smtClean="0"/>
                <a:t>№1775-</a:t>
              </a:r>
              <a:r>
                <a:rPr lang="en-US" sz="1100" b="1" dirty="0" smtClean="0"/>
                <a:t>XII</a:t>
              </a:r>
              <a:r>
                <a:rPr lang="kk-KZ" sz="1100" b="1" dirty="0" smtClean="0"/>
                <a:t> ЗАҢЫ</a:t>
              </a:r>
            </a:p>
            <a:p>
              <a:pPr algn="ctr"/>
              <a:endParaRPr lang="ru-RU" sz="1200" b="1" dirty="0"/>
            </a:p>
          </p:txBody>
        </p:sp>
      </p:grpSp>
      <p:grpSp>
        <p:nvGrpSpPr>
          <p:cNvPr id="6" name="Группа 20"/>
          <p:cNvGrpSpPr/>
          <p:nvPr/>
        </p:nvGrpSpPr>
        <p:grpSpPr>
          <a:xfrm>
            <a:off x="714348" y="3134452"/>
            <a:ext cx="2928958" cy="600164"/>
            <a:chOff x="4286248" y="357166"/>
            <a:chExt cx="2928958" cy="600164"/>
          </a:xfrm>
        </p:grpSpPr>
        <p:sp>
          <p:nvSpPr>
            <p:cNvPr id="19" name="Скругленный прямоугольник 18"/>
            <p:cNvSpPr/>
            <p:nvPr/>
          </p:nvSpPr>
          <p:spPr>
            <a:xfrm>
              <a:off x="4286248" y="357166"/>
              <a:ext cx="2928958" cy="5715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3" name="Прямоугольник 12"/>
            <p:cNvSpPr/>
            <p:nvPr/>
          </p:nvSpPr>
          <p:spPr>
            <a:xfrm>
              <a:off x="4286248" y="357166"/>
              <a:ext cx="2928958" cy="600164"/>
            </a:xfrm>
            <a:prstGeom prst="rect">
              <a:avLst/>
            </a:prstGeom>
          </p:spPr>
          <p:txBody>
            <a:bodyPr wrap="square">
              <a:spAutoFit/>
            </a:bodyPr>
            <a:lstStyle/>
            <a:p>
              <a:pPr algn="ctr"/>
              <a:r>
                <a:rPr lang="kk-KZ" sz="1100" b="1" dirty="0" smtClean="0"/>
                <a:t>«ҚАЗАҚСТАН РЕСПУБЛИКАСЫНЫҢ МЕМЛЕКЕТТІК ЖАЛАУЫ ТУРАЛЫ»</a:t>
              </a:r>
              <a:r>
                <a:rPr lang="ru-RU" sz="1100" b="1" dirty="0" smtClean="0"/>
                <a:t> </a:t>
              </a:r>
            </a:p>
            <a:p>
              <a:pPr algn="ctr"/>
              <a:r>
                <a:rPr lang="ru-RU" sz="1100" b="1" dirty="0" smtClean="0"/>
                <a:t>№1372-</a:t>
              </a:r>
              <a:r>
                <a:rPr lang="en-US" sz="1100" b="1" dirty="0" smtClean="0"/>
                <a:t>XII</a:t>
              </a:r>
              <a:r>
                <a:rPr lang="kk-KZ" sz="1100" b="1" dirty="0" smtClean="0"/>
                <a:t>  ЗАҢЫ </a:t>
              </a:r>
              <a:endParaRPr lang="ru-RU" sz="1100" b="1" dirty="0"/>
            </a:p>
          </p:txBody>
        </p:sp>
      </p:grpSp>
      <p:grpSp>
        <p:nvGrpSpPr>
          <p:cNvPr id="8" name="Группа 27"/>
          <p:cNvGrpSpPr/>
          <p:nvPr/>
        </p:nvGrpSpPr>
        <p:grpSpPr>
          <a:xfrm>
            <a:off x="3071802" y="3916881"/>
            <a:ext cx="3000396" cy="785818"/>
            <a:chOff x="4286247" y="3200569"/>
            <a:chExt cx="3203812" cy="785818"/>
          </a:xfrm>
        </p:grpSpPr>
        <p:sp>
          <p:nvSpPr>
            <p:cNvPr id="24" name="Скругленный прямоугольник 23"/>
            <p:cNvSpPr/>
            <p:nvPr/>
          </p:nvSpPr>
          <p:spPr>
            <a:xfrm>
              <a:off x="4286248" y="3200569"/>
              <a:ext cx="3203811" cy="7858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5" name="Прямоугольник 24"/>
            <p:cNvSpPr/>
            <p:nvPr/>
          </p:nvSpPr>
          <p:spPr>
            <a:xfrm>
              <a:off x="4286247" y="3200569"/>
              <a:ext cx="3203812" cy="769441"/>
            </a:xfrm>
            <a:prstGeom prst="rect">
              <a:avLst/>
            </a:prstGeom>
          </p:spPr>
          <p:txBody>
            <a:bodyPr wrap="square">
              <a:spAutoFit/>
            </a:bodyPr>
            <a:lstStyle/>
            <a:p>
              <a:pPr algn="ctr"/>
              <a:r>
                <a:rPr lang="kk-KZ" sz="1100" b="1" dirty="0" smtClean="0"/>
                <a:t>«ҚАЗАҚСТАН РЕСПУБЛИКАСЫНЫҢ МЕМЛЕКЕТТІК ӘНҰРАНЫНЫҢ МУЗЫКАЛЫҚ РЕДАКЦИЯСЫ ТУРАЛЫ» </a:t>
              </a:r>
            </a:p>
            <a:p>
              <a:pPr algn="ctr"/>
              <a:r>
                <a:rPr lang="ru-RU" sz="1100" b="1" dirty="0" smtClean="0"/>
                <a:t>№1376-</a:t>
              </a:r>
              <a:r>
                <a:rPr lang="en-US" sz="1100" b="1" dirty="0" smtClean="0"/>
                <a:t>XII</a:t>
              </a:r>
              <a:r>
                <a:rPr lang="kk-KZ" sz="1100" b="1" dirty="0" smtClean="0"/>
                <a:t>  ЗАҢЫ</a:t>
              </a:r>
              <a:endParaRPr lang="ru-RU" sz="1100" b="1" dirty="0"/>
            </a:p>
          </p:txBody>
        </p:sp>
      </p:grpSp>
      <p:sp>
        <p:nvSpPr>
          <p:cNvPr id="21" name="Прямоугольник 20"/>
          <p:cNvSpPr/>
          <p:nvPr/>
        </p:nvSpPr>
        <p:spPr>
          <a:xfrm>
            <a:off x="3571868" y="2610145"/>
            <a:ext cx="2186816" cy="461665"/>
          </a:xfrm>
          <a:prstGeom prst="rect">
            <a:avLst/>
          </a:prstGeom>
          <a:noFill/>
        </p:spPr>
        <p:txBody>
          <a:bodyPr wrap="none" lIns="91440" tIns="45720" rIns="91440" bIns="45720">
            <a:spAutoFit/>
          </a:bodyPr>
          <a:lstStyle/>
          <a:p>
            <a:pPr algn="ctr"/>
            <a:r>
              <a:rPr lang="ru-RU"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4 МАУСЫМ</a:t>
            </a:r>
            <a:endParaRPr lang="ru-RU" sz="2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22" name="Прямоугольник 21"/>
          <p:cNvSpPr/>
          <p:nvPr/>
        </p:nvSpPr>
        <p:spPr>
          <a:xfrm>
            <a:off x="3089594" y="5059889"/>
            <a:ext cx="3054042" cy="461665"/>
          </a:xfrm>
          <a:prstGeom prst="rect">
            <a:avLst/>
          </a:prstGeom>
          <a:noFill/>
        </p:spPr>
        <p:txBody>
          <a:bodyPr wrap="none" lIns="91440" tIns="45720" rIns="91440" bIns="45720">
            <a:spAutoFit/>
          </a:bodyPr>
          <a:lstStyle/>
          <a:p>
            <a:pPr algn="ctr"/>
            <a:r>
              <a:rPr lang="ru-RU"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11 ЖЕЛТОҚСАН</a:t>
            </a:r>
            <a:endParaRPr lang="ru-RU" sz="2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2050" name="Picture 2" descr="C:\Users\Администратор\Desktop\869817_altyn-adam-png - копия.jpg"/>
          <p:cNvPicPr>
            <a:picLocks noChangeAspect="1" noChangeArrowheads="1"/>
          </p:cNvPicPr>
          <p:nvPr/>
        </p:nvPicPr>
        <p:blipFill>
          <a:blip r:embed="rId3"/>
          <a:srcRect/>
          <a:stretch>
            <a:fillRect/>
          </a:stretch>
        </p:blipFill>
        <p:spPr bwMode="auto">
          <a:xfrm>
            <a:off x="3214678" y="571480"/>
            <a:ext cx="2571768" cy="511415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esktop\869817_altyn-adam-png.jpg"/>
          <p:cNvPicPr>
            <a:picLocks noChangeAspect="1" noChangeArrowheads="1"/>
          </p:cNvPicPr>
          <p:nvPr/>
        </p:nvPicPr>
        <p:blipFill>
          <a:blip r:embed="rId3"/>
          <a:srcRect/>
          <a:stretch>
            <a:fillRect/>
          </a:stretch>
        </p:blipFill>
        <p:spPr bwMode="auto">
          <a:xfrm>
            <a:off x="3214678" y="567988"/>
            <a:ext cx="2571768" cy="5147028"/>
          </a:xfrm>
          <a:prstGeom prst="rect">
            <a:avLst/>
          </a:prstGeom>
          <a:noFill/>
        </p:spPr>
      </p:pic>
      <p:sp>
        <p:nvSpPr>
          <p:cNvPr id="6" name="Прямоугольник 5"/>
          <p:cNvSpPr/>
          <p:nvPr/>
        </p:nvSpPr>
        <p:spPr>
          <a:xfrm>
            <a:off x="357158" y="5774312"/>
            <a:ext cx="8355231" cy="369332"/>
          </a:xfrm>
          <a:prstGeom prst="rect">
            <a:avLst/>
          </a:prstGeom>
        </p:spPr>
        <p:txBody>
          <a:bodyPr wrap="square">
            <a:spAutoFit/>
          </a:bodyPr>
          <a:lstStyle/>
          <a:p>
            <a:pPr algn="ctr"/>
            <a:r>
              <a:rPr lang="ru-RU" b="1" dirty="0" smtClean="0"/>
              <a:t> Алтын </a:t>
            </a:r>
            <a:r>
              <a:rPr lang="ru-RU" b="1" dirty="0" err="1" smtClean="0"/>
              <a:t>киімді</a:t>
            </a:r>
            <a:r>
              <a:rPr lang="ru-RU" b="1" dirty="0" smtClean="0"/>
              <a:t> </a:t>
            </a:r>
            <a:r>
              <a:rPr lang="ru-RU" b="1" dirty="0" err="1" smtClean="0"/>
              <a:t>сақ жауынгердің</a:t>
            </a:r>
            <a:r>
              <a:rPr lang="ru-RU" b="1" dirty="0" smtClean="0"/>
              <a:t> </a:t>
            </a:r>
            <a:r>
              <a:rPr lang="ru-RU" b="1" dirty="0" err="1" smtClean="0"/>
              <a:t>қолындағы садақ қаруы</a:t>
            </a:r>
            <a:endParaRPr lang="ru-RU" b="1"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5" name="Picture 3" descr="C:\Users\Администратор\Desktop\22159394.564917E-02_a - копия.jpg"/>
          <p:cNvPicPr>
            <a:picLocks noChangeAspect="1" noChangeArrowheads="1"/>
          </p:cNvPicPr>
          <p:nvPr/>
        </p:nvPicPr>
        <p:blipFill>
          <a:blip r:embed="rId3"/>
          <a:srcRect/>
          <a:stretch>
            <a:fillRect/>
          </a:stretch>
        </p:blipFill>
        <p:spPr bwMode="auto">
          <a:xfrm>
            <a:off x="1214414" y="785794"/>
            <a:ext cx="6715149" cy="4643469"/>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6146" name="Picture 2" descr="C:\Users\Администратор\Desktop\22159394.564917E-02_a.jpg"/>
          <p:cNvPicPr>
            <a:picLocks noChangeAspect="1" noChangeArrowheads="1"/>
          </p:cNvPicPr>
          <p:nvPr/>
        </p:nvPicPr>
        <p:blipFill>
          <a:blip r:embed="rId3"/>
          <a:srcRect/>
          <a:stretch>
            <a:fillRect/>
          </a:stretch>
        </p:blipFill>
        <p:spPr bwMode="auto">
          <a:xfrm>
            <a:off x="1214414" y="799447"/>
            <a:ext cx="6735461" cy="4629817"/>
          </a:xfrm>
          <a:prstGeom prst="rect">
            <a:avLst/>
          </a:prstGeom>
          <a:noFill/>
        </p:spPr>
      </p:pic>
      <p:sp>
        <p:nvSpPr>
          <p:cNvPr id="6" name="Прямоугольник 5"/>
          <p:cNvSpPr/>
          <p:nvPr/>
        </p:nvSpPr>
        <p:spPr>
          <a:xfrm>
            <a:off x="428596" y="5774312"/>
            <a:ext cx="8286808" cy="369332"/>
          </a:xfrm>
          <a:prstGeom prst="rect">
            <a:avLst/>
          </a:prstGeom>
        </p:spPr>
        <p:txBody>
          <a:bodyPr wrap="square">
            <a:spAutoFit/>
          </a:bodyPr>
          <a:lstStyle/>
          <a:p>
            <a:pPr algn="ctr"/>
            <a:r>
              <a:rPr lang="ru-RU" b="1" dirty="0" smtClean="0"/>
              <a:t>ҚР </a:t>
            </a:r>
            <a:r>
              <a:rPr lang="ru-RU" b="1" dirty="0" err="1" smtClean="0"/>
              <a:t>Үкіметтің Мәжіліс залындағы Мемлекеттік</a:t>
            </a:r>
            <a:r>
              <a:rPr lang="ru-RU" b="1" dirty="0" smtClean="0"/>
              <a:t> </a:t>
            </a:r>
            <a:r>
              <a:rPr lang="ru-RU" b="1" dirty="0" err="1" smtClean="0"/>
              <a:t>Тудың </a:t>
            </a:r>
            <a:r>
              <a:rPr lang="ru-RU" b="1" dirty="0" smtClean="0"/>
              <a:t>эталоны</a:t>
            </a:r>
            <a:endParaRPr lang="ru-RU" b="1"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6" name="Picture 2" descr="C:\Users\Администратор\Desktop\IMG_3998-2 copy - копия.jpg"/>
          <p:cNvPicPr>
            <a:picLocks noChangeAspect="1" noChangeArrowheads="1"/>
          </p:cNvPicPr>
          <p:nvPr/>
        </p:nvPicPr>
        <p:blipFill>
          <a:blip r:embed="rId3" cstate="print"/>
          <a:srcRect/>
          <a:stretch>
            <a:fillRect/>
          </a:stretch>
        </p:blipFill>
        <p:spPr bwMode="auto">
          <a:xfrm>
            <a:off x="1204926" y="571480"/>
            <a:ext cx="6867536" cy="4572032"/>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esktop\IMG_3998-2 copy.jpg"/>
          <p:cNvPicPr>
            <a:picLocks noChangeAspect="1" noChangeArrowheads="1"/>
          </p:cNvPicPr>
          <p:nvPr/>
        </p:nvPicPr>
        <p:blipFill>
          <a:blip r:embed="rId3"/>
          <a:srcRect/>
          <a:stretch>
            <a:fillRect/>
          </a:stretch>
        </p:blipFill>
        <p:spPr bwMode="auto">
          <a:xfrm>
            <a:off x="1214414" y="571480"/>
            <a:ext cx="6856952" cy="4572032"/>
          </a:xfrm>
          <a:prstGeom prst="rect">
            <a:avLst/>
          </a:prstGeom>
          <a:noFill/>
        </p:spPr>
      </p:pic>
      <p:sp>
        <p:nvSpPr>
          <p:cNvPr id="6" name="Прямоугольник 5"/>
          <p:cNvSpPr/>
          <p:nvPr/>
        </p:nvSpPr>
        <p:spPr>
          <a:xfrm>
            <a:off x="428596" y="5429264"/>
            <a:ext cx="8286808" cy="646331"/>
          </a:xfrm>
          <a:prstGeom prst="rect">
            <a:avLst/>
          </a:prstGeom>
        </p:spPr>
        <p:txBody>
          <a:bodyPr wrap="square">
            <a:spAutoFit/>
          </a:bodyPr>
          <a:lstStyle/>
          <a:p>
            <a:pPr algn="ctr"/>
            <a:r>
              <a:rPr lang="ru-RU" b="1" dirty="0" err="1" smtClean="0"/>
              <a:t>Ақ ордадағы Баспасөз қызметі залындағы Мемлекеттік</a:t>
            </a:r>
            <a:r>
              <a:rPr lang="ru-RU" b="1" dirty="0" smtClean="0"/>
              <a:t> </a:t>
            </a:r>
            <a:r>
              <a:rPr lang="ru-RU" b="1" dirty="0" err="1" smtClean="0"/>
              <a:t>Тудағы</a:t>
            </a:r>
            <a:r>
              <a:rPr lang="ru-RU" b="1" dirty="0" smtClean="0"/>
              <a:t> </a:t>
            </a:r>
          </a:p>
          <a:p>
            <a:pPr algn="ctr"/>
            <a:r>
              <a:rPr lang="ru-RU" b="1" dirty="0" err="1" smtClean="0"/>
              <a:t>күннің шапағының элементі</a:t>
            </a:r>
            <a:endParaRPr lang="ru-RU" b="1"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8194" name="Picture 2" descr="C:\Users\Администратор\Desktop\Казахский-тенге10000а (1) - копия.jpg"/>
          <p:cNvPicPr>
            <a:picLocks noChangeAspect="1" noChangeArrowheads="1"/>
          </p:cNvPicPr>
          <p:nvPr/>
        </p:nvPicPr>
        <p:blipFill>
          <a:blip r:embed="rId3"/>
          <a:srcRect/>
          <a:stretch>
            <a:fillRect/>
          </a:stretch>
        </p:blipFill>
        <p:spPr bwMode="auto">
          <a:xfrm>
            <a:off x="762000" y="1142984"/>
            <a:ext cx="7620000" cy="40005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esktop\Казахский-тенге10000а (1).jpg"/>
          <p:cNvPicPr>
            <a:picLocks noChangeAspect="1" noChangeArrowheads="1"/>
          </p:cNvPicPr>
          <p:nvPr/>
        </p:nvPicPr>
        <p:blipFill>
          <a:blip r:embed="rId3"/>
          <a:srcRect/>
          <a:stretch>
            <a:fillRect/>
          </a:stretch>
        </p:blipFill>
        <p:spPr bwMode="auto">
          <a:xfrm>
            <a:off x="762000" y="1142984"/>
            <a:ext cx="7620000" cy="4000500"/>
          </a:xfrm>
          <a:prstGeom prst="rect">
            <a:avLst/>
          </a:prstGeom>
          <a:noFill/>
        </p:spPr>
      </p:pic>
      <p:sp>
        <p:nvSpPr>
          <p:cNvPr id="5" name="Прямоугольник 4"/>
          <p:cNvSpPr/>
          <p:nvPr/>
        </p:nvSpPr>
        <p:spPr>
          <a:xfrm>
            <a:off x="428596" y="5572140"/>
            <a:ext cx="8286808" cy="369332"/>
          </a:xfrm>
          <a:prstGeom prst="rect">
            <a:avLst/>
          </a:prstGeom>
        </p:spPr>
        <p:txBody>
          <a:bodyPr wrap="square">
            <a:spAutoFit/>
          </a:bodyPr>
          <a:lstStyle/>
          <a:p>
            <a:pPr algn="ctr"/>
            <a:r>
              <a:rPr lang="ru-RU" b="1" dirty="0" err="1" smtClean="0"/>
              <a:t>Ұлттық валютаның купюрадағы Мемлекеттік</a:t>
            </a:r>
            <a:r>
              <a:rPr lang="ru-RU" b="1" dirty="0" smtClean="0"/>
              <a:t> </a:t>
            </a:r>
            <a:r>
              <a:rPr lang="ru-RU" b="1" dirty="0" err="1" smtClean="0"/>
              <a:t>Тудың бейнесі</a:t>
            </a:r>
            <a:endParaRPr lang="ru-RU" b="1"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7" name="Picture 2" descr="C:\Users\Администратор\Desktop\4580_or - копия.jpg"/>
          <p:cNvPicPr>
            <a:picLocks noChangeAspect="1" noChangeArrowheads="1"/>
          </p:cNvPicPr>
          <p:nvPr/>
        </p:nvPicPr>
        <p:blipFill>
          <a:blip r:embed="rId3"/>
          <a:srcRect/>
          <a:stretch>
            <a:fillRect/>
          </a:stretch>
        </p:blipFill>
        <p:spPr bwMode="auto">
          <a:xfrm>
            <a:off x="1000100" y="714356"/>
            <a:ext cx="7048328" cy="500066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esktop\4580_or.jpg"/>
          <p:cNvPicPr>
            <a:picLocks noChangeAspect="1" noChangeArrowheads="1"/>
          </p:cNvPicPr>
          <p:nvPr/>
        </p:nvPicPr>
        <p:blipFill>
          <a:blip r:embed="rId3"/>
          <a:srcRect/>
          <a:stretch>
            <a:fillRect/>
          </a:stretch>
        </p:blipFill>
        <p:spPr bwMode="auto">
          <a:xfrm>
            <a:off x="1000100" y="722617"/>
            <a:ext cx="7072362" cy="4992399"/>
          </a:xfrm>
          <a:prstGeom prst="rect">
            <a:avLst/>
          </a:prstGeom>
          <a:noFill/>
        </p:spPr>
      </p:pic>
      <p:sp>
        <p:nvSpPr>
          <p:cNvPr id="5" name="Прямоугольник 4"/>
          <p:cNvSpPr/>
          <p:nvPr/>
        </p:nvSpPr>
        <p:spPr>
          <a:xfrm>
            <a:off x="357158" y="5845750"/>
            <a:ext cx="8358246" cy="369332"/>
          </a:xfrm>
          <a:prstGeom prst="rect">
            <a:avLst/>
          </a:prstGeom>
        </p:spPr>
        <p:txBody>
          <a:bodyPr wrap="square">
            <a:spAutoFit/>
          </a:bodyPr>
          <a:lstStyle/>
          <a:p>
            <a:pPr algn="ctr"/>
            <a:r>
              <a:rPr lang="ru-RU" b="1" dirty="0" err="1" smtClean="0"/>
              <a:t>Мінбенің алдындағы Мемлекеттік</a:t>
            </a:r>
            <a:r>
              <a:rPr lang="ru-RU" b="1" dirty="0" smtClean="0"/>
              <a:t> </a:t>
            </a:r>
            <a:r>
              <a:rPr lang="ru-RU" b="1" dirty="0" err="1" smtClean="0"/>
              <a:t>Елтаңбасының бейнесі</a:t>
            </a:r>
            <a:endParaRPr lang="ru-RU"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2" name="Группа 15"/>
          <p:cNvGrpSpPr/>
          <p:nvPr/>
        </p:nvGrpSpPr>
        <p:grpSpPr>
          <a:xfrm>
            <a:off x="500034" y="1285860"/>
            <a:ext cx="8072494" cy="2357454"/>
            <a:chOff x="1428703" y="2071678"/>
            <a:chExt cx="7929618" cy="2357454"/>
          </a:xfrm>
        </p:grpSpPr>
        <p:pic>
          <p:nvPicPr>
            <p:cNvPr id="90120" name="Picture 8" descr="G:\Новая папка\Общий материал символ\Новая папка (2)\ФЛАГИ\state0.gif"/>
            <p:cNvPicPr>
              <a:picLocks noChangeAspect="1" noChangeArrowheads="1"/>
            </p:cNvPicPr>
            <p:nvPr/>
          </p:nvPicPr>
          <p:blipFill>
            <a:blip r:embed="rId3"/>
            <a:srcRect/>
            <a:stretch>
              <a:fillRect/>
            </a:stretch>
          </p:blipFill>
          <p:spPr bwMode="auto">
            <a:xfrm>
              <a:off x="1428703" y="2071678"/>
              <a:ext cx="4000528" cy="2000264"/>
            </a:xfrm>
            <a:prstGeom prst="rect">
              <a:avLst/>
            </a:prstGeom>
            <a:noFill/>
          </p:spPr>
        </p:pic>
        <p:sp>
          <p:nvSpPr>
            <p:cNvPr id="19" name="Прямоугольник 18"/>
            <p:cNvSpPr/>
            <p:nvPr/>
          </p:nvSpPr>
          <p:spPr>
            <a:xfrm>
              <a:off x="1428703" y="4143380"/>
              <a:ext cx="3999896" cy="285752"/>
            </a:xfrm>
            <a:prstGeom prst="rect">
              <a:avLst/>
            </a:prstGeom>
          </p:spPr>
          <p:txBody>
            <a:bodyPr wrap="square">
              <a:spAutoFit/>
            </a:bodyPr>
            <a:lstStyle/>
            <a:p>
              <a:pPr algn="ctr"/>
              <a:r>
                <a:rPr lang="kk-KZ" sz="1200" b="1" i="1" dirty="0" smtClean="0"/>
                <a:t>04/06/1992  -  11/12/1992</a:t>
              </a:r>
              <a:endParaRPr lang="ru-RU" sz="1200" b="1" i="1" dirty="0"/>
            </a:p>
          </p:txBody>
        </p:sp>
        <p:pic>
          <p:nvPicPr>
            <p:cNvPr id="90119" name="Picture 7" descr="G:\Новая папка\Общий материал символ\Новая папка (2)\ФЛАГИ\state.gif"/>
            <p:cNvPicPr>
              <a:picLocks noChangeAspect="1" noChangeArrowheads="1"/>
            </p:cNvPicPr>
            <p:nvPr/>
          </p:nvPicPr>
          <p:blipFill>
            <a:blip r:embed="rId4"/>
            <a:srcRect/>
            <a:stretch>
              <a:fillRect/>
            </a:stretch>
          </p:blipFill>
          <p:spPr bwMode="auto">
            <a:xfrm>
              <a:off x="5572107" y="2071678"/>
              <a:ext cx="3786190" cy="2000264"/>
            </a:xfrm>
            <a:prstGeom prst="rect">
              <a:avLst/>
            </a:prstGeom>
            <a:noFill/>
          </p:spPr>
        </p:pic>
        <p:sp>
          <p:nvSpPr>
            <p:cNvPr id="20" name="Прямоугольник 19"/>
            <p:cNvSpPr/>
            <p:nvPr/>
          </p:nvSpPr>
          <p:spPr>
            <a:xfrm>
              <a:off x="5568946" y="4143380"/>
              <a:ext cx="3789375" cy="285752"/>
            </a:xfrm>
            <a:prstGeom prst="rect">
              <a:avLst/>
            </a:prstGeom>
          </p:spPr>
          <p:txBody>
            <a:bodyPr wrap="square">
              <a:spAutoFit/>
            </a:bodyPr>
            <a:lstStyle/>
            <a:p>
              <a:pPr algn="ctr"/>
              <a:r>
                <a:rPr lang="kk-KZ" sz="1200" b="1" i="1" dirty="0" smtClean="0"/>
                <a:t>11/12/1992  -  04/06/2007</a:t>
              </a:r>
              <a:endParaRPr lang="ru-RU" sz="1200" b="1" i="1" dirty="0"/>
            </a:p>
          </p:txBody>
        </p:sp>
      </p:grpSp>
      <p:sp>
        <p:nvSpPr>
          <p:cNvPr id="15" name="Rectangle 5"/>
          <p:cNvSpPr>
            <a:spLocks noChangeArrowheads="1"/>
          </p:cNvSpPr>
          <p:nvPr/>
        </p:nvSpPr>
        <p:spPr bwMode="auto">
          <a:xfrm>
            <a:off x="357158" y="3677197"/>
            <a:ext cx="8358246"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600" b="1" i="0" u="none" strike="noStrike" cap="none" normalizeH="0" baseline="0" dirty="0" smtClean="0">
                <a:ln>
                  <a:noFill/>
                </a:ln>
                <a:solidFill>
                  <a:schemeClr val="tx1"/>
                </a:solidFill>
                <a:effectLst/>
                <a:latin typeface="Arial" pitchFamily="34" charset="0"/>
                <a:ea typeface="Consolas" pitchFamily="49" charset="0"/>
                <a:cs typeface="Arial" pitchFamily="34" charset="0"/>
              </a:rPr>
              <a:t>3-бап. </a:t>
            </a:r>
            <a:r>
              <a:rPr kumimoji="0" lang="kk-KZ" sz="1600" b="0" i="0" u="none" strike="noStrike" cap="none" normalizeH="0" baseline="0" dirty="0" smtClean="0">
                <a:ln>
                  <a:noFill/>
                </a:ln>
                <a:solidFill>
                  <a:schemeClr val="tx1"/>
                </a:solidFill>
                <a:effectLst/>
                <a:latin typeface="Arial" pitchFamily="34" charset="0"/>
                <a:ea typeface="Consolas" pitchFamily="49" charset="0"/>
                <a:cs typeface="Arial" pitchFamily="34" charset="0"/>
              </a:rPr>
              <a:t>Қазақстан Республикасы Мемлекеттік жалауы ортасында шүғылалы күн, оның астында қалықтап ұшқан қыран бейнеленген тік бұрышты көгілдір түсті мата. Күн, шұғыла және қыран бейнесі – алтын түсті. Матаның сол </a:t>
            </a:r>
            <a:r>
              <a:rPr kumimoji="0" lang="kk-KZ" sz="1600" b="1" i="1" u="none" strike="noStrike" cap="none" normalizeH="0" baseline="0" dirty="0" smtClean="0">
                <a:ln>
                  <a:noFill/>
                </a:ln>
                <a:solidFill>
                  <a:srgbClr val="FF0000"/>
                </a:solidFill>
                <a:effectLst/>
                <a:latin typeface="Arial" pitchFamily="34" charset="0"/>
                <a:ea typeface="Consolas" pitchFamily="49" charset="0"/>
                <a:cs typeface="Arial" pitchFamily="34" charset="0"/>
              </a:rPr>
              <a:t>жағында қызыл түсті ұлттық өрнегі бар </a:t>
            </a:r>
            <a:r>
              <a:rPr kumimoji="0" lang="kk-KZ" sz="1600" b="0" i="0" u="none" strike="noStrike" cap="none" normalizeH="0" baseline="0" dirty="0" smtClean="0">
                <a:ln>
                  <a:noFill/>
                </a:ln>
                <a:solidFill>
                  <a:schemeClr val="tx1"/>
                </a:solidFill>
                <a:effectLst/>
                <a:latin typeface="Arial" pitchFamily="34" charset="0"/>
                <a:ea typeface="Consolas" pitchFamily="49" charset="0"/>
                <a:cs typeface="Arial" pitchFamily="34" charset="0"/>
              </a:rPr>
              <a:t>тік жолақ орналасқан. Жалаудың ені мен ұзындығының қатынасы – 1:2.</a:t>
            </a:r>
            <a:endParaRPr kumimoji="0" lang="kk-KZ"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5"/>
          <p:cNvSpPr>
            <a:spLocks noChangeArrowheads="1"/>
          </p:cNvSpPr>
          <p:nvPr/>
        </p:nvSpPr>
        <p:spPr bwMode="auto">
          <a:xfrm>
            <a:off x="357158" y="629647"/>
            <a:ext cx="835824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600" b="0" i="0" u="none" strike="noStrike" cap="none" normalizeH="0" baseline="0" dirty="0" smtClean="0">
                <a:ln>
                  <a:noFill/>
                </a:ln>
                <a:solidFill>
                  <a:schemeClr val="tx1"/>
                </a:solidFill>
                <a:effectLst/>
                <a:latin typeface="Arial" pitchFamily="34" charset="0"/>
                <a:ea typeface="Consolas" pitchFamily="49" charset="0"/>
                <a:cs typeface="Arial" pitchFamily="34" charset="0"/>
              </a:rPr>
              <a:t>Қазақстан Республикасы Мемлекеттік жалаудың жобасына 453 сұлба</a:t>
            </a:r>
            <a:r>
              <a:rPr kumimoji="0" lang="kk-KZ" sz="1600" b="0" i="0" u="none" strike="noStrike" cap="none" normalizeH="0" dirty="0" smtClean="0">
                <a:ln>
                  <a:noFill/>
                </a:ln>
                <a:solidFill>
                  <a:schemeClr val="tx1"/>
                </a:solidFill>
                <a:effectLst/>
                <a:latin typeface="Arial" pitchFamily="34" charset="0"/>
                <a:ea typeface="Consolas" pitchFamily="49" charset="0"/>
                <a:cs typeface="Arial" pitchFamily="34" charset="0"/>
              </a:rPr>
              <a:t> сурет, ұсыныс білдірген 142 хат түскен.</a:t>
            </a:r>
            <a:endParaRPr kumimoji="0" lang="kk-KZ"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2"/>
          <p:cNvSpPr>
            <a:spLocks noChangeArrowheads="1"/>
          </p:cNvSpPr>
          <p:nvPr/>
        </p:nvSpPr>
        <p:spPr bwMode="auto">
          <a:xfrm>
            <a:off x="357158" y="4947834"/>
            <a:ext cx="835824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600" i="0" u="none" strike="noStrike" cap="none" normalizeH="0" baseline="0" dirty="0" smtClean="0">
                <a:ln>
                  <a:noFill/>
                </a:ln>
                <a:solidFill>
                  <a:schemeClr val="tx1"/>
                </a:solidFill>
                <a:effectLst/>
                <a:latin typeface="Arial" pitchFamily="34" charset="0"/>
                <a:ea typeface="Consolas" pitchFamily="49" charset="0"/>
                <a:cs typeface="Arial" pitchFamily="34" charset="0"/>
              </a:rPr>
              <a:t>Мемлекеттік Елтаңбаның</a:t>
            </a:r>
            <a:r>
              <a:rPr kumimoji="0" lang="kk-KZ" sz="1600" i="0" u="none" strike="noStrike" cap="none" normalizeH="0" dirty="0" smtClean="0">
                <a:ln>
                  <a:noFill/>
                </a:ln>
                <a:solidFill>
                  <a:schemeClr val="tx1"/>
                </a:solidFill>
                <a:effectLst/>
                <a:latin typeface="Arial" pitchFamily="34" charset="0"/>
                <a:ea typeface="Consolas" pitchFamily="49" charset="0"/>
                <a:cs typeface="Arial" pitchFamily="34" charset="0"/>
              </a:rPr>
              <a:t> жобасына 245 жұмыс пен 67 хат келген.</a:t>
            </a:r>
            <a:endParaRPr kumimoji="0" lang="kk-KZ" sz="160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TextBox 15"/>
          <p:cNvSpPr txBox="1"/>
          <p:nvPr/>
        </p:nvSpPr>
        <p:spPr>
          <a:xfrm>
            <a:off x="357158" y="5201679"/>
            <a:ext cx="8358246" cy="584775"/>
          </a:xfrm>
          <a:prstGeom prst="rect">
            <a:avLst/>
          </a:prstGeom>
          <a:noFill/>
        </p:spPr>
        <p:txBody>
          <a:bodyPr wrap="square" rtlCol="0">
            <a:spAutoFit/>
          </a:bodyPr>
          <a:lstStyle/>
          <a:p>
            <a:pPr algn="just"/>
            <a:r>
              <a:rPr lang="kk-KZ" sz="1600" dirty="0" smtClean="0">
                <a:latin typeface="Arial" pitchFamily="34" charset="0"/>
                <a:cs typeface="Arial" pitchFamily="34" charset="0"/>
              </a:rPr>
              <a:t>Мемлекеттік Әнұранының жобасына өзімен қоса саз әуеннің 51 нұсқасы, 152 өлең түскен.</a:t>
            </a:r>
            <a:endParaRPr lang="ru-RU" sz="1600" dirty="0">
              <a:latin typeface="Arial" pitchFamily="34" charset="0"/>
              <a:cs typeface="Arial" pitchFamily="34" charset="0"/>
            </a:endParaRPr>
          </a:p>
        </p:txBody>
      </p:sp>
      <p:sp>
        <p:nvSpPr>
          <p:cNvPr id="18" name="Rectangle 2"/>
          <p:cNvSpPr>
            <a:spLocks noChangeArrowheads="1"/>
          </p:cNvSpPr>
          <p:nvPr/>
        </p:nvSpPr>
        <p:spPr bwMode="auto">
          <a:xfrm>
            <a:off x="358329" y="5715016"/>
            <a:ext cx="842675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600" b="1" i="0" u="none" strike="noStrike" cap="none" normalizeH="0" baseline="0" dirty="0" smtClean="0">
                <a:ln>
                  <a:noFill/>
                </a:ln>
                <a:solidFill>
                  <a:schemeClr val="tx1"/>
                </a:solidFill>
                <a:effectLst/>
                <a:latin typeface="Arial" pitchFamily="34" charset="0"/>
                <a:ea typeface="Calibri" pitchFamily="34" charset="0"/>
                <a:cs typeface="Arial" pitchFamily="34" charset="0"/>
              </a:rPr>
              <a:t>14/12/1992</a:t>
            </a:r>
            <a:r>
              <a:rPr kumimoji="0" lang="kk-KZ"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Қазақстан Республикасының Тәуелсіздіктің бір жылдығына орай, жаңа</a:t>
            </a:r>
            <a:r>
              <a:rPr lang="kk-KZ" sz="1600" dirty="0" smtClean="0">
                <a:latin typeface="Arial" pitchFamily="34" charset="0"/>
                <a:ea typeface="Calibri" pitchFamily="34" charset="0"/>
                <a:cs typeface="Arial" pitchFamily="34" charset="0"/>
              </a:rPr>
              <a:t>                                                 </a:t>
            </a:r>
            <a:r>
              <a:rPr kumimoji="0" lang="kk-KZ"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қабылданған Мемлекеттік Әнұраны ресми түрде шырқалды.</a:t>
            </a:r>
            <a:endParaRPr kumimoji="0" lang="kk-KZ" sz="1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649355481"/>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2052" name="Picture 4" descr="C:\Users\Администратор\Downloads\рамиздер\МУСОР\рисунки\1333079556_kazahi-3 - копия.jpg"/>
          <p:cNvPicPr>
            <a:picLocks noChangeAspect="1" noChangeArrowheads="1"/>
          </p:cNvPicPr>
          <p:nvPr/>
        </p:nvPicPr>
        <p:blipFill>
          <a:blip r:embed="rId3"/>
          <a:srcRect/>
          <a:stretch>
            <a:fillRect/>
          </a:stretch>
        </p:blipFill>
        <p:spPr bwMode="auto">
          <a:xfrm>
            <a:off x="1357291" y="1000109"/>
            <a:ext cx="6429420" cy="4214842"/>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428596" y="5497313"/>
            <a:ext cx="8286808" cy="646331"/>
          </a:xfrm>
          <a:prstGeom prst="rect">
            <a:avLst/>
          </a:prstGeom>
          <a:noFill/>
        </p:spPr>
        <p:txBody>
          <a:bodyPr wrap="square" rtlCol="0">
            <a:spAutoFit/>
          </a:bodyPr>
          <a:lstStyle/>
          <a:p>
            <a:pPr algn="ctr"/>
            <a:r>
              <a:rPr lang="kk-KZ" b="1" dirty="0" smtClean="0"/>
              <a:t>Қазақстан Азаматының жеке төлқұжатындағы ҚР Мемлекеттік Елтаңбаның бейнесі</a:t>
            </a:r>
            <a:endParaRPr lang="ru-RU" b="1" dirty="0"/>
          </a:p>
        </p:txBody>
      </p:sp>
      <p:pic>
        <p:nvPicPr>
          <p:cNvPr id="6" name="Picture 5" descr="C:\Users\Администратор\Downloads\рамиздер\МУСОР\рисунки\1333079556_kazahi-3.jpg"/>
          <p:cNvPicPr>
            <a:picLocks noChangeAspect="1" noChangeArrowheads="1"/>
          </p:cNvPicPr>
          <p:nvPr/>
        </p:nvPicPr>
        <p:blipFill>
          <a:blip r:embed="rId3"/>
          <a:srcRect/>
          <a:stretch>
            <a:fillRect/>
          </a:stretch>
        </p:blipFill>
        <p:spPr bwMode="auto">
          <a:xfrm>
            <a:off x="1357290" y="1000108"/>
            <a:ext cx="6429420" cy="4206678"/>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24"/>
            <a:ext cx="9144000" cy="6858000"/>
          </a:xfrm>
          <a:prstGeom prst="rect">
            <a:avLst/>
          </a:prstGeom>
          <a:noFill/>
          <a:ln w="9525">
            <a:noFill/>
            <a:miter lim="800000"/>
            <a:headEnd/>
            <a:tailEnd/>
          </a:ln>
          <a:effectLst/>
        </p:spPr>
      </p:pic>
      <p:pic>
        <p:nvPicPr>
          <p:cNvPr id="4" name="Picture 3" descr="C:\Users\Администратор\Desktop\Z5MH6aAv8J8si886VjM97duJzU1P3V - копия.jpg"/>
          <p:cNvPicPr>
            <a:picLocks noChangeAspect="1" noChangeArrowheads="1"/>
          </p:cNvPicPr>
          <p:nvPr/>
        </p:nvPicPr>
        <p:blipFill>
          <a:blip r:embed="rId3"/>
          <a:srcRect/>
          <a:stretch>
            <a:fillRect/>
          </a:stretch>
        </p:blipFill>
        <p:spPr bwMode="auto">
          <a:xfrm>
            <a:off x="500034" y="913560"/>
            <a:ext cx="8072494" cy="4444266"/>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26" name="Picture 2" descr="C:\Users\Администратор\Desktop\Z5MH6aAv8J8si886VjM97duJzU1P3V.jpg"/>
          <p:cNvPicPr>
            <a:picLocks noChangeAspect="1" noChangeArrowheads="1"/>
          </p:cNvPicPr>
          <p:nvPr/>
        </p:nvPicPr>
        <p:blipFill>
          <a:blip r:embed="rId3"/>
          <a:srcRect/>
          <a:stretch>
            <a:fillRect/>
          </a:stretch>
        </p:blipFill>
        <p:spPr bwMode="auto">
          <a:xfrm>
            <a:off x="500034" y="913560"/>
            <a:ext cx="8072494" cy="4444266"/>
          </a:xfrm>
          <a:prstGeom prst="rect">
            <a:avLst/>
          </a:prstGeom>
          <a:noFill/>
        </p:spPr>
      </p:pic>
      <p:sp>
        <p:nvSpPr>
          <p:cNvPr id="6" name="Прямоугольник 5"/>
          <p:cNvSpPr/>
          <p:nvPr/>
        </p:nvSpPr>
        <p:spPr>
          <a:xfrm>
            <a:off x="357158" y="5702874"/>
            <a:ext cx="8358246" cy="369332"/>
          </a:xfrm>
          <a:prstGeom prst="rect">
            <a:avLst/>
          </a:prstGeom>
        </p:spPr>
        <p:txBody>
          <a:bodyPr wrap="square">
            <a:spAutoFit/>
          </a:bodyPr>
          <a:lstStyle/>
          <a:p>
            <a:pPr algn="ctr"/>
            <a:r>
              <a:rPr lang="ru-RU" b="1" dirty="0" err="1" smtClean="0"/>
              <a:t>Қазақстан ұлттық банкінің </a:t>
            </a:r>
            <a:r>
              <a:rPr lang="ru-RU" b="1" dirty="0" smtClean="0"/>
              <a:t>10000 </a:t>
            </a:r>
            <a:r>
              <a:rPr lang="ru-RU" b="1" dirty="0" err="1" smtClean="0"/>
              <a:t>теңгелік купюрасы</a:t>
            </a:r>
            <a:endParaRPr lang="ru-RU" b="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747739" y="762012"/>
            <a:ext cx="7610475" cy="4381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2" descr="C:\Users\Администратор\Desktop\IagGsLT-fads.jpg"/>
          <p:cNvPicPr>
            <a:picLocks noChangeAspect="1" noChangeArrowheads="1"/>
          </p:cNvPicPr>
          <p:nvPr/>
        </p:nvPicPr>
        <p:blipFill>
          <a:blip r:embed="rId3"/>
          <a:srcRect/>
          <a:stretch>
            <a:fillRect/>
          </a:stretch>
        </p:blipFill>
        <p:spPr bwMode="auto">
          <a:xfrm>
            <a:off x="769263" y="785794"/>
            <a:ext cx="7588951" cy="4357718"/>
          </a:xfrm>
          <a:prstGeom prst="rect">
            <a:avLst/>
          </a:prstGeom>
          <a:noFill/>
        </p:spPr>
      </p:pic>
      <p:sp>
        <p:nvSpPr>
          <p:cNvPr id="5" name="Прямоугольник 4"/>
          <p:cNvSpPr/>
          <p:nvPr/>
        </p:nvSpPr>
        <p:spPr>
          <a:xfrm>
            <a:off x="428596" y="5425875"/>
            <a:ext cx="8286808" cy="646331"/>
          </a:xfrm>
          <a:prstGeom prst="rect">
            <a:avLst/>
          </a:prstGeom>
        </p:spPr>
        <p:txBody>
          <a:bodyPr wrap="square">
            <a:spAutoFit/>
          </a:bodyPr>
          <a:lstStyle/>
          <a:p>
            <a:pPr algn="ctr"/>
            <a:r>
              <a:rPr lang="ru-RU" b="1" dirty="0" err="1" smtClean="0"/>
              <a:t>Сарбаздардың кительіндегі</a:t>
            </a:r>
            <a:r>
              <a:rPr lang="ru-RU" b="1" dirty="0" smtClean="0"/>
              <a:t> </a:t>
            </a:r>
            <a:r>
              <a:rPr lang="ru-RU" b="1" dirty="0" err="1" smtClean="0"/>
              <a:t>жоғарғы жағындағы</a:t>
            </a:r>
            <a:r>
              <a:rPr lang="ru-RU" b="1" dirty="0" smtClean="0"/>
              <a:t> </a:t>
            </a:r>
          </a:p>
          <a:p>
            <a:pPr algn="ctr"/>
            <a:r>
              <a:rPr lang="ru-RU" b="1" dirty="0" err="1" smtClean="0"/>
              <a:t>Мемлекеттік</a:t>
            </a:r>
            <a:r>
              <a:rPr lang="ru-RU" b="1" dirty="0" smtClean="0"/>
              <a:t> </a:t>
            </a:r>
            <a:r>
              <a:rPr lang="ru-RU" b="1" dirty="0" err="1" smtClean="0"/>
              <a:t>Елтаңбасының бейнесесі</a:t>
            </a:r>
            <a:endParaRPr lang="ru-RU" b="1"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5" name="Picture 3" descr="C:\Users\Администратор\Desktop\Совещание_по_вопросам_развития_регионов,_28.11.12.1367570788 - копия.jpeg"/>
          <p:cNvPicPr>
            <a:picLocks noChangeAspect="1" noChangeArrowheads="1"/>
          </p:cNvPicPr>
          <p:nvPr/>
        </p:nvPicPr>
        <p:blipFill>
          <a:blip r:embed="rId3"/>
          <a:srcRect/>
          <a:stretch>
            <a:fillRect/>
          </a:stretch>
        </p:blipFill>
        <p:spPr bwMode="auto">
          <a:xfrm>
            <a:off x="1000100" y="714356"/>
            <a:ext cx="7143800" cy="464347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242" name="Picture 2" descr="C:\Users\Администратор\Desktop\Совещание_по_вопросам_развития_регионов,_28.11.12.1367570788.jpeg"/>
          <p:cNvPicPr>
            <a:picLocks noChangeAspect="1" noChangeArrowheads="1"/>
          </p:cNvPicPr>
          <p:nvPr/>
        </p:nvPicPr>
        <p:blipFill>
          <a:blip r:embed="rId3"/>
          <a:srcRect/>
          <a:stretch>
            <a:fillRect/>
          </a:stretch>
        </p:blipFill>
        <p:spPr bwMode="auto">
          <a:xfrm>
            <a:off x="1000100" y="748771"/>
            <a:ext cx="7143800" cy="4609055"/>
          </a:xfrm>
          <a:prstGeom prst="rect">
            <a:avLst/>
          </a:prstGeom>
          <a:noFill/>
        </p:spPr>
      </p:pic>
      <p:sp>
        <p:nvSpPr>
          <p:cNvPr id="6" name="Прямоугольник 5"/>
          <p:cNvSpPr/>
          <p:nvPr/>
        </p:nvSpPr>
        <p:spPr>
          <a:xfrm>
            <a:off x="357158" y="5568751"/>
            <a:ext cx="8358246" cy="646331"/>
          </a:xfrm>
          <a:prstGeom prst="rect">
            <a:avLst/>
          </a:prstGeom>
        </p:spPr>
        <p:txBody>
          <a:bodyPr wrap="square">
            <a:spAutoFit/>
          </a:bodyPr>
          <a:lstStyle/>
          <a:p>
            <a:pPr algn="ctr"/>
            <a:r>
              <a:rPr lang="ru-RU" b="1" dirty="0" err="1" smtClean="0"/>
              <a:t>Ақорда ғимаратындағы Мәжіліс залында</a:t>
            </a:r>
            <a:r>
              <a:rPr lang="ru-RU" b="1" dirty="0" smtClean="0"/>
              <a:t> </a:t>
            </a:r>
            <a:r>
              <a:rPr lang="ru-RU" b="1" dirty="0" err="1" smtClean="0"/>
              <a:t>орналасқан Мемлекеттік</a:t>
            </a:r>
            <a:r>
              <a:rPr lang="ru-RU" b="1" dirty="0" smtClean="0"/>
              <a:t> </a:t>
            </a:r>
            <a:r>
              <a:rPr lang="ru-RU" b="1" dirty="0" err="1" smtClean="0"/>
              <a:t>Тудың жоғарғы жағындағы ұштығы</a:t>
            </a:r>
            <a:r>
              <a:rPr lang="ru-RU" b="1" dirty="0" smtClean="0"/>
              <a:t> </a:t>
            </a:r>
            <a:endParaRPr lang="ru-RU" b="1"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esktop\Казахский-тенге2000р - копия.jpg"/>
          <p:cNvPicPr>
            <a:picLocks noChangeAspect="1" noChangeArrowheads="1"/>
          </p:cNvPicPr>
          <p:nvPr/>
        </p:nvPicPr>
        <p:blipFill>
          <a:blip r:embed="rId3"/>
          <a:srcRect/>
          <a:stretch>
            <a:fillRect/>
          </a:stretch>
        </p:blipFill>
        <p:spPr bwMode="auto">
          <a:xfrm>
            <a:off x="642910" y="857233"/>
            <a:ext cx="7858180" cy="4000528"/>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3314" name="Picture 2" descr="C:\Users\Администратор\Desktop\Казахский-тенге2000р.jpg"/>
          <p:cNvPicPr>
            <a:picLocks noChangeAspect="1" noChangeArrowheads="1"/>
          </p:cNvPicPr>
          <p:nvPr/>
        </p:nvPicPr>
        <p:blipFill>
          <a:blip r:embed="rId3"/>
          <a:srcRect/>
          <a:stretch>
            <a:fillRect/>
          </a:stretch>
        </p:blipFill>
        <p:spPr bwMode="auto">
          <a:xfrm>
            <a:off x="642910" y="857232"/>
            <a:ext cx="7858180" cy="4000528"/>
          </a:xfrm>
          <a:prstGeom prst="rect">
            <a:avLst/>
          </a:prstGeom>
          <a:noFill/>
        </p:spPr>
      </p:pic>
      <p:sp>
        <p:nvSpPr>
          <p:cNvPr id="6" name="Прямоугольник 5"/>
          <p:cNvSpPr/>
          <p:nvPr/>
        </p:nvSpPr>
        <p:spPr>
          <a:xfrm>
            <a:off x="428596" y="5357826"/>
            <a:ext cx="8286808" cy="646331"/>
          </a:xfrm>
          <a:prstGeom prst="rect">
            <a:avLst/>
          </a:prstGeom>
        </p:spPr>
        <p:txBody>
          <a:bodyPr wrap="square">
            <a:spAutoFit/>
          </a:bodyPr>
          <a:lstStyle/>
          <a:p>
            <a:pPr algn="ctr"/>
            <a:r>
              <a:rPr lang="ru-RU" b="1" dirty="0" err="1" smtClean="0"/>
              <a:t>Ұлттық валютаның </a:t>
            </a:r>
            <a:r>
              <a:rPr lang="ru-RU" b="1" dirty="0" smtClean="0"/>
              <a:t>2000 </a:t>
            </a:r>
            <a:r>
              <a:rPr lang="ru-RU" b="1" dirty="0" err="1" smtClean="0"/>
              <a:t>теңгелік купюрадағы</a:t>
            </a:r>
            <a:r>
              <a:rPr lang="ru-RU" b="1" dirty="0" smtClean="0"/>
              <a:t> </a:t>
            </a:r>
          </a:p>
          <a:p>
            <a:pPr algn="ctr"/>
            <a:r>
              <a:rPr lang="ru-RU" b="1" dirty="0" err="1" smtClean="0"/>
              <a:t>қалықтап ұшып жүрген қыран бейнесі</a:t>
            </a:r>
            <a:endParaRPr lang="ru-RU"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3" name="Группа 10"/>
          <p:cNvGrpSpPr/>
          <p:nvPr/>
        </p:nvGrpSpPr>
        <p:grpSpPr>
          <a:xfrm>
            <a:off x="785786" y="2355171"/>
            <a:ext cx="7500992" cy="859515"/>
            <a:chOff x="3071804" y="287987"/>
            <a:chExt cx="7500992" cy="859515"/>
          </a:xfrm>
        </p:grpSpPr>
        <p:sp>
          <p:nvSpPr>
            <p:cNvPr id="12" name="Скругленный прямоугольник 11"/>
            <p:cNvSpPr/>
            <p:nvPr/>
          </p:nvSpPr>
          <p:spPr>
            <a:xfrm>
              <a:off x="3071804" y="287987"/>
              <a:ext cx="7500992" cy="85951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3" name="Прямоугольник 12"/>
            <p:cNvSpPr/>
            <p:nvPr/>
          </p:nvSpPr>
          <p:spPr>
            <a:xfrm>
              <a:off x="3071804" y="417592"/>
              <a:ext cx="7500990" cy="584775"/>
            </a:xfrm>
            <a:prstGeom prst="rect">
              <a:avLst/>
            </a:prstGeom>
          </p:spPr>
          <p:txBody>
            <a:bodyPr wrap="square">
              <a:spAutoFit/>
            </a:bodyPr>
            <a:lstStyle/>
            <a:p>
              <a:pPr algn="ctr"/>
              <a:r>
                <a:rPr lang="kk-KZ" sz="1600" b="1" dirty="0" smtClean="0"/>
                <a:t>«ҚАЗАҚСТАН РЕСПУБЛИКАСЫНЫҢ МЕМЛЕКЕТТІК РӘМІЗДЕР ТУРАЛЫ»</a:t>
              </a:r>
              <a:r>
                <a:rPr lang="ru-RU" sz="1600" b="1" dirty="0" smtClean="0"/>
                <a:t> </a:t>
              </a:r>
            </a:p>
            <a:p>
              <a:pPr algn="ctr"/>
              <a:r>
                <a:rPr lang="ru-RU" sz="1600" b="1" dirty="0" smtClean="0"/>
                <a:t>№2797 КОНСТИТУЦИЯЛЫҚ ЗАҢ </a:t>
              </a:r>
              <a:endParaRPr lang="ru-RU" sz="1600" b="1" dirty="0"/>
            </a:p>
          </p:txBody>
        </p:sp>
      </p:grpSp>
      <p:grpSp>
        <p:nvGrpSpPr>
          <p:cNvPr id="4" name="Группа 16"/>
          <p:cNvGrpSpPr/>
          <p:nvPr/>
        </p:nvGrpSpPr>
        <p:grpSpPr>
          <a:xfrm>
            <a:off x="785786" y="5329166"/>
            <a:ext cx="7500990" cy="885916"/>
            <a:chOff x="3426017" y="428604"/>
            <a:chExt cx="5313202" cy="885916"/>
          </a:xfrm>
        </p:grpSpPr>
        <p:sp>
          <p:nvSpPr>
            <p:cNvPr id="18" name="Скругленный прямоугольник 17"/>
            <p:cNvSpPr/>
            <p:nvPr/>
          </p:nvSpPr>
          <p:spPr>
            <a:xfrm>
              <a:off x="3426017" y="428604"/>
              <a:ext cx="5313202" cy="88591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9" name="Прямоугольник 18"/>
            <p:cNvSpPr/>
            <p:nvPr/>
          </p:nvSpPr>
          <p:spPr>
            <a:xfrm>
              <a:off x="3426017" y="586869"/>
              <a:ext cx="5313202" cy="584775"/>
            </a:xfrm>
            <a:prstGeom prst="rect">
              <a:avLst/>
            </a:prstGeom>
          </p:spPr>
          <p:txBody>
            <a:bodyPr wrap="square">
              <a:spAutoFit/>
            </a:bodyPr>
            <a:lstStyle/>
            <a:p>
              <a:pPr algn="ctr"/>
              <a:r>
                <a:rPr lang="kk-KZ" sz="1600" b="1" dirty="0" smtClean="0"/>
                <a:t>«ҚАЗАҚСТАН РЕСПУБЛИКАСЫНЫҢ МЕМЛЕКЕТТІК РӘМІЗДЕР ТУРАЛЫ»</a:t>
              </a:r>
            </a:p>
            <a:p>
              <a:pPr algn="ctr"/>
              <a:r>
                <a:rPr lang="ru-RU" sz="1600" b="1" dirty="0" smtClean="0"/>
                <a:t>№258-</a:t>
              </a:r>
              <a:r>
                <a:rPr lang="en-US" sz="1600" b="1" dirty="0" smtClean="0"/>
                <a:t>III</a:t>
              </a:r>
              <a:r>
                <a:rPr lang="ru-RU" sz="1600" b="1" dirty="0" smtClean="0"/>
                <a:t> КОНСТИТУЦИЯЛЫҚ ЗАҢ</a:t>
              </a:r>
              <a:endParaRPr lang="ru-RU" sz="1600" b="1" dirty="0"/>
            </a:p>
          </p:txBody>
        </p:sp>
      </p:grpSp>
      <p:grpSp>
        <p:nvGrpSpPr>
          <p:cNvPr id="34" name="Группа 33"/>
          <p:cNvGrpSpPr/>
          <p:nvPr/>
        </p:nvGrpSpPr>
        <p:grpSpPr>
          <a:xfrm>
            <a:off x="2000232" y="3571876"/>
            <a:ext cx="4857784" cy="928694"/>
            <a:chOff x="2928926" y="2571744"/>
            <a:chExt cx="3786216" cy="928694"/>
          </a:xfrm>
        </p:grpSpPr>
        <p:sp>
          <p:nvSpPr>
            <p:cNvPr id="33" name="Стрелка вниз 32"/>
            <p:cNvSpPr/>
            <p:nvPr/>
          </p:nvSpPr>
          <p:spPr>
            <a:xfrm>
              <a:off x="2928926" y="2571744"/>
              <a:ext cx="3786216" cy="92869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29" name="Прямоугольник 28"/>
            <p:cNvSpPr/>
            <p:nvPr/>
          </p:nvSpPr>
          <p:spPr>
            <a:xfrm>
              <a:off x="3875480" y="2571744"/>
              <a:ext cx="1889011" cy="923330"/>
            </a:xfrm>
            <a:prstGeom prst="rect">
              <a:avLst/>
            </a:prstGeom>
            <a:noFill/>
          </p:spPr>
          <p:txBody>
            <a:bodyPr wrap="square" lIns="91440" tIns="45720" rIns="91440" bIns="45720">
              <a:spAutoFit/>
            </a:bodyPr>
            <a:lstStyle/>
            <a:p>
              <a:pPr algn="ctr"/>
              <a:r>
                <a:rPr lang="ru-RU"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2007</a:t>
              </a:r>
              <a:endParaRPr lang="ru-RU"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sp>
        <p:nvSpPr>
          <p:cNvPr id="40" name="Прямоугольник 39"/>
          <p:cNvSpPr/>
          <p:nvPr/>
        </p:nvSpPr>
        <p:spPr>
          <a:xfrm>
            <a:off x="3071802" y="1629779"/>
            <a:ext cx="2813591" cy="584775"/>
          </a:xfrm>
          <a:prstGeom prst="rect">
            <a:avLst/>
          </a:prstGeom>
          <a:noFill/>
        </p:spPr>
        <p:txBody>
          <a:bodyPr wrap="none" lIns="91440" tIns="45720" rIns="91440" bIns="45720">
            <a:spAutoFit/>
          </a:bodyPr>
          <a:lstStyle/>
          <a:p>
            <a:pPr algn="ctr"/>
            <a:r>
              <a:rPr lang="kk-KZ"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24 ҚАҢТАР</a:t>
            </a:r>
            <a:endParaRPr lang="ru-RU"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1" name="Прямоугольник 40"/>
          <p:cNvSpPr/>
          <p:nvPr/>
        </p:nvSpPr>
        <p:spPr>
          <a:xfrm>
            <a:off x="3071802" y="4630175"/>
            <a:ext cx="2751074" cy="584775"/>
          </a:xfrm>
          <a:prstGeom prst="rect">
            <a:avLst/>
          </a:prstGeom>
          <a:noFill/>
        </p:spPr>
        <p:txBody>
          <a:bodyPr wrap="none" lIns="91440" tIns="45720" rIns="91440" bIns="45720">
            <a:spAutoFit/>
          </a:bodyPr>
          <a:lstStyle/>
          <a:p>
            <a:pPr algn="ctr"/>
            <a:r>
              <a:rPr lang="kk-KZ"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4 МАУСЫМ</a:t>
            </a:r>
            <a:endParaRPr lang="ru-RU"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nvGrpSpPr>
          <p:cNvPr id="27" name="Группа 26"/>
          <p:cNvGrpSpPr/>
          <p:nvPr/>
        </p:nvGrpSpPr>
        <p:grpSpPr>
          <a:xfrm>
            <a:off x="2000232" y="571480"/>
            <a:ext cx="4857784" cy="928694"/>
            <a:chOff x="2928926" y="2571744"/>
            <a:chExt cx="3786216" cy="928694"/>
          </a:xfrm>
        </p:grpSpPr>
        <p:sp>
          <p:nvSpPr>
            <p:cNvPr id="28" name="Стрелка вниз 27"/>
            <p:cNvSpPr/>
            <p:nvPr/>
          </p:nvSpPr>
          <p:spPr>
            <a:xfrm>
              <a:off x="2928926" y="2571744"/>
              <a:ext cx="3786216" cy="92869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30" name="Прямоугольник 29"/>
            <p:cNvSpPr/>
            <p:nvPr/>
          </p:nvSpPr>
          <p:spPr>
            <a:xfrm>
              <a:off x="3875480" y="2571744"/>
              <a:ext cx="1889011" cy="923330"/>
            </a:xfrm>
            <a:prstGeom prst="rect">
              <a:avLst/>
            </a:prstGeom>
            <a:noFill/>
          </p:spPr>
          <p:txBody>
            <a:bodyPr wrap="square" lIns="91440" tIns="45720" rIns="91440" bIns="45720">
              <a:spAutoFit/>
            </a:bodyPr>
            <a:lstStyle/>
            <a:p>
              <a:pPr algn="ctr"/>
              <a:r>
                <a:rPr lang="kk-KZ"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1996</a:t>
              </a:r>
              <a:endParaRPr lang="ru-RU"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24"/>
            <a:ext cx="9144000" cy="6858000"/>
          </a:xfrm>
          <a:prstGeom prst="rect">
            <a:avLst/>
          </a:prstGeom>
          <a:noFill/>
          <a:ln w="9525">
            <a:noFill/>
            <a:miter lim="800000"/>
            <a:headEnd/>
            <a:tailEnd/>
          </a:ln>
          <a:effectLst/>
        </p:spPr>
      </p:pic>
      <p:pic>
        <p:nvPicPr>
          <p:cNvPr id="4" name="Picture 2" descr="C:\Users\Администратор\Downloads\айдын айымбетов - копия.jpg"/>
          <p:cNvPicPr>
            <a:picLocks noChangeAspect="1" noChangeArrowheads="1"/>
          </p:cNvPicPr>
          <p:nvPr/>
        </p:nvPicPr>
        <p:blipFill>
          <a:blip r:embed="rId3"/>
          <a:srcRect/>
          <a:stretch>
            <a:fillRect/>
          </a:stretch>
        </p:blipFill>
        <p:spPr bwMode="auto">
          <a:xfrm>
            <a:off x="3071802" y="785794"/>
            <a:ext cx="3126463" cy="4429156"/>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3073" name="Picture 1" descr="C:\Users\Администратор\Downloads\айдын айымбетов.jpg"/>
          <p:cNvPicPr>
            <a:picLocks noChangeAspect="1" noChangeArrowheads="1"/>
          </p:cNvPicPr>
          <p:nvPr/>
        </p:nvPicPr>
        <p:blipFill>
          <a:blip r:embed="rId3"/>
          <a:srcRect/>
          <a:stretch>
            <a:fillRect/>
          </a:stretch>
        </p:blipFill>
        <p:spPr bwMode="auto">
          <a:xfrm>
            <a:off x="3071802" y="761981"/>
            <a:ext cx="3143272" cy="4452969"/>
          </a:xfrm>
          <a:prstGeom prst="rect">
            <a:avLst/>
          </a:prstGeom>
          <a:noFill/>
        </p:spPr>
      </p:pic>
      <p:sp>
        <p:nvSpPr>
          <p:cNvPr id="6" name="Прямоугольник 5"/>
          <p:cNvSpPr/>
          <p:nvPr/>
        </p:nvSpPr>
        <p:spPr>
          <a:xfrm>
            <a:off x="357158" y="5429264"/>
            <a:ext cx="8358246" cy="646331"/>
          </a:xfrm>
          <a:prstGeom prst="rect">
            <a:avLst/>
          </a:prstGeom>
        </p:spPr>
        <p:txBody>
          <a:bodyPr wrap="square">
            <a:spAutoFit/>
          </a:bodyPr>
          <a:lstStyle/>
          <a:p>
            <a:pPr algn="ctr"/>
            <a:r>
              <a:rPr lang="ru-RU" b="1" dirty="0" err="1" smtClean="0"/>
              <a:t>Үшінші қазақ ғарышкері Айдын</a:t>
            </a:r>
            <a:r>
              <a:rPr lang="ru-RU" b="1" dirty="0" smtClean="0"/>
              <a:t> </a:t>
            </a:r>
            <a:r>
              <a:rPr lang="ru-RU" b="1" dirty="0" err="1" smtClean="0"/>
              <a:t>Айымбетовтің скафандрдың оң жағындағы Мемлекеттік</a:t>
            </a:r>
            <a:r>
              <a:rPr lang="ru-RU" b="1" dirty="0" smtClean="0"/>
              <a:t> </a:t>
            </a:r>
            <a:r>
              <a:rPr lang="ru-RU" b="1" dirty="0" err="1" smtClean="0"/>
              <a:t>Елтаңбасының бейнесі</a:t>
            </a:r>
            <a:r>
              <a:rPr lang="ru-RU" b="1" dirty="0" smtClean="0"/>
              <a:t> </a:t>
            </a:r>
            <a:r>
              <a:rPr lang="ru-RU" b="1" dirty="0" err="1" smtClean="0"/>
              <a:t>тігілген</a:t>
            </a:r>
            <a:endParaRPr lang="ru-RU" b="1"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Прямоугольник 1"/>
          <p:cNvSpPr/>
          <p:nvPr/>
        </p:nvSpPr>
        <p:spPr>
          <a:xfrm>
            <a:off x="1115616" y="2214554"/>
            <a:ext cx="6840760" cy="1384995"/>
          </a:xfrm>
          <a:prstGeom prst="rect">
            <a:avLst/>
          </a:prstGeom>
        </p:spPr>
        <p:txBody>
          <a:bodyPr wrap="square">
            <a:spAutoFit/>
          </a:bodyPr>
          <a:lstStyle/>
          <a:p>
            <a:pPr algn="ctr"/>
            <a:r>
              <a:rPr lang="kk-KZ"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ҚАЗАҚСТАН РЕСПУБЛИКАСЫНЫҢ МЕМЛЕКЕТТІК РӘМІЗДЕРГЕ ҚАТЫСТЫ ҚАТЕМЕН ЖҰМЫС</a:t>
            </a:r>
            <a:endParaRPr lang="ru-RU" sz="2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043122284"/>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 name="Picture 2" descr="C:\Users\User\Desktop\2017\Гимн.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87923" y="1310571"/>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C:\Users\User\Desktop\2017\1351528823_gs-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3568" y="1310571"/>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C:\Users\User\Desktop\2017\1351528938_gs-2.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47864" y="1310571"/>
            <a:ext cx="2537792" cy="353260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331640" y="334397"/>
            <a:ext cx="6552728" cy="646331"/>
          </a:xfrm>
          <a:prstGeom prst="rect">
            <a:avLst/>
          </a:prstGeom>
          <a:noFill/>
        </p:spPr>
        <p:txBody>
          <a:bodyPr wrap="square" rtlCol="0">
            <a:spAutoFit/>
          </a:bodyPr>
          <a:lstStyle/>
          <a:p>
            <a:pPr algn="ctr"/>
            <a:r>
              <a:rPr lang="kk-KZ" sz="3600" b="1" dirty="0" smtClean="0">
                <a:latin typeface="Times New Roman" pitchFamily="18" charset="0"/>
                <a:cs typeface="Times New Roman" pitchFamily="18" charset="0"/>
              </a:rPr>
              <a:t>Қатені тап!</a:t>
            </a:r>
            <a:endParaRPr lang="ru-RU" sz="3600" b="1" dirty="0">
              <a:latin typeface="Times New Roman" pitchFamily="18" charset="0"/>
              <a:cs typeface="Times New Roman" pitchFamily="18" charset="0"/>
            </a:endParaRPr>
          </a:p>
        </p:txBody>
      </p:sp>
      <p:sp>
        <p:nvSpPr>
          <p:cNvPr id="5" name="TextBox 4"/>
          <p:cNvSpPr txBox="1"/>
          <p:nvPr/>
        </p:nvSpPr>
        <p:spPr>
          <a:xfrm>
            <a:off x="428596" y="5072074"/>
            <a:ext cx="8286808" cy="923330"/>
          </a:xfrm>
          <a:prstGeom prst="rect">
            <a:avLst/>
          </a:prstGeom>
          <a:noFill/>
        </p:spPr>
        <p:txBody>
          <a:bodyPr wrap="square" rtlCol="0">
            <a:spAutoFit/>
          </a:bodyPr>
          <a:lstStyle/>
          <a:p>
            <a:pPr algn="ctr"/>
            <a:r>
              <a:rPr lang="kk-KZ" b="1" i="1" dirty="0" smtClean="0"/>
              <a:t>Мемлекеттік ғимараттында міндетті түрде Қазақстан Республикасының мемлекеттік рәміздерді насихаттайтын арнайы бұрышы болуы тиіс. </a:t>
            </a:r>
          </a:p>
          <a:p>
            <a:pPr algn="ctr"/>
            <a:r>
              <a:rPr lang="kk-KZ" b="1" i="1" dirty="0" smtClean="0"/>
              <a:t>Осы үш плакаттан қателерді тауып беріңіздер...</a:t>
            </a:r>
            <a:endParaRPr lang="ru-RU" b="1" i="1" dirty="0"/>
          </a:p>
        </p:txBody>
      </p:sp>
    </p:spTree>
    <p:extLst>
      <p:ext uri="{BB962C8B-B14F-4D97-AF65-F5344CB8AC3E}">
        <p14:creationId xmlns:p14="http://schemas.microsoft.com/office/powerpoint/2010/main" xmlns="" val="163033514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2" name="Группа 11"/>
          <p:cNvGrpSpPr/>
          <p:nvPr/>
        </p:nvGrpSpPr>
        <p:grpSpPr>
          <a:xfrm>
            <a:off x="625509" y="857232"/>
            <a:ext cx="3875053" cy="5143536"/>
            <a:chOff x="394918" y="1071546"/>
            <a:chExt cx="3875053" cy="5143536"/>
          </a:xfrm>
        </p:grpSpPr>
        <p:pic>
          <p:nvPicPr>
            <p:cNvPr id="1027" name="Picture 3"/>
            <p:cNvPicPr>
              <a:picLocks noChangeAspect="1" noChangeArrowheads="1"/>
            </p:cNvPicPr>
            <p:nvPr/>
          </p:nvPicPr>
          <p:blipFill>
            <a:blip r:embed="rId3"/>
            <a:srcRect/>
            <a:stretch>
              <a:fillRect/>
            </a:stretch>
          </p:blipFill>
          <p:spPr bwMode="auto">
            <a:xfrm>
              <a:off x="428596" y="1071546"/>
              <a:ext cx="3841375" cy="5143536"/>
            </a:xfrm>
            <a:prstGeom prst="rect">
              <a:avLst/>
            </a:prstGeom>
            <a:noFill/>
            <a:ln w="9525">
              <a:noFill/>
              <a:miter lim="800000"/>
              <a:headEnd/>
              <a:tailEnd/>
            </a:ln>
            <a:effectLst/>
          </p:spPr>
        </p:pic>
        <p:pic>
          <p:nvPicPr>
            <p:cNvPr id="8" name="Picture 4" descr="D:\Desktop\Общий материал символ\Новая папка (2)\президенты\Флаг и герб\Казахстанф.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00100" y="2428868"/>
              <a:ext cx="2640946" cy="135732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928662" y="1603100"/>
              <a:ext cx="2786082" cy="461665"/>
            </a:xfrm>
            <a:prstGeom prst="rect">
              <a:avLst/>
            </a:prstGeom>
            <a:noFill/>
          </p:spPr>
          <p:txBody>
            <a:bodyPr wrap="square" rtlCol="0">
              <a:spAutoFit/>
            </a:bodyPr>
            <a:lstStyle/>
            <a:p>
              <a:pPr algn="ctr"/>
              <a:r>
                <a:rPr lang="kk-KZ" sz="1200" b="1" dirty="0" smtClean="0"/>
                <a:t>ҚАЗАҚСТАН РЕСПУБЛИКАСЫНЫҢ МЕМЛЕКЕТТІК ТУЫ</a:t>
              </a:r>
              <a:endParaRPr lang="ru-RU" sz="1200" b="1" dirty="0"/>
            </a:p>
          </p:txBody>
        </p:sp>
        <p:sp>
          <p:nvSpPr>
            <p:cNvPr id="10" name="TextBox 9"/>
            <p:cNvSpPr txBox="1"/>
            <p:nvPr/>
          </p:nvSpPr>
          <p:spPr>
            <a:xfrm>
              <a:off x="394918" y="5905543"/>
              <a:ext cx="1462438" cy="230832"/>
            </a:xfrm>
            <a:prstGeom prst="rect">
              <a:avLst/>
            </a:prstGeom>
            <a:noFill/>
          </p:spPr>
          <p:txBody>
            <a:bodyPr wrap="square" rtlCol="0">
              <a:spAutoFit/>
            </a:bodyPr>
            <a:lstStyle/>
            <a:p>
              <a:pPr algn="ctr"/>
              <a:r>
                <a:rPr lang="kk-KZ" sz="900" b="1" i="1" dirty="0" smtClean="0"/>
                <a:t>ҚР СТ 988-2007</a:t>
              </a:r>
              <a:endParaRPr lang="ru-RU" sz="900" b="1" i="1" dirty="0"/>
            </a:p>
          </p:txBody>
        </p:sp>
      </p:grpSp>
      <p:grpSp>
        <p:nvGrpSpPr>
          <p:cNvPr id="14" name="Группа 13"/>
          <p:cNvGrpSpPr/>
          <p:nvPr/>
        </p:nvGrpSpPr>
        <p:grpSpPr>
          <a:xfrm>
            <a:off x="4714876" y="857232"/>
            <a:ext cx="3857652" cy="5165330"/>
            <a:chOff x="4786314" y="1071546"/>
            <a:chExt cx="3857652" cy="5165330"/>
          </a:xfrm>
        </p:grpSpPr>
        <p:pic>
          <p:nvPicPr>
            <p:cNvPr id="13" name="Picture 3"/>
            <p:cNvPicPr>
              <a:picLocks noChangeAspect="1" noChangeArrowheads="1"/>
            </p:cNvPicPr>
            <p:nvPr/>
          </p:nvPicPr>
          <p:blipFill>
            <a:blip r:embed="rId3"/>
            <a:srcRect/>
            <a:stretch>
              <a:fillRect/>
            </a:stretch>
          </p:blipFill>
          <p:spPr bwMode="auto">
            <a:xfrm>
              <a:off x="4786314" y="1071546"/>
              <a:ext cx="3857652" cy="5165330"/>
            </a:xfrm>
            <a:prstGeom prst="rect">
              <a:avLst/>
            </a:prstGeom>
            <a:noFill/>
            <a:ln w="9525">
              <a:noFill/>
              <a:miter lim="800000"/>
              <a:headEnd/>
              <a:tailEnd/>
            </a:ln>
            <a:effectLst/>
          </p:spPr>
        </p:pic>
        <p:sp>
          <p:nvSpPr>
            <p:cNvPr id="15" name="TextBox 14"/>
            <p:cNvSpPr txBox="1"/>
            <p:nvPr/>
          </p:nvSpPr>
          <p:spPr>
            <a:xfrm>
              <a:off x="5286380" y="1603100"/>
              <a:ext cx="2857520" cy="461665"/>
            </a:xfrm>
            <a:prstGeom prst="rect">
              <a:avLst/>
            </a:prstGeom>
            <a:noFill/>
          </p:spPr>
          <p:txBody>
            <a:bodyPr wrap="square" rtlCol="0">
              <a:spAutoFit/>
            </a:bodyPr>
            <a:lstStyle/>
            <a:p>
              <a:pPr algn="ctr"/>
              <a:r>
                <a:rPr lang="kk-KZ" sz="1200" b="1" dirty="0" smtClean="0"/>
                <a:t>ҚАЗАҚСТАН РЕСПУБЛИКАСЫНЫҢ МЕМЛЕКЕТТІК ЕЛТАҢБАСЫ</a:t>
              </a:r>
              <a:endParaRPr lang="ru-RU" sz="1200" b="1" dirty="0"/>
            </a:p>
          </p:txBody>
        </p:sp>
        <p:sp>
          <p:nvSpPr>
            <p:cNvPr id="16" name="TextBox 15"/>
            <p:cNvSpPr txBox="1"/>
            <p:nvPr/>
          </p:nvSpPr>
          <p:spPr>
            <a:xfrm>
              <a:off x="4786314" y="5912812"/>
              <a:ext cx="1462438" cy="230832"/>
            </a:xfrm>
            <a:prstGeom prst="rect">
              <a:avLst/>
            </a:prstGeom>
            <a:noFill/>
          </p:spPr>
          <p:txBody>
            <a:bodyPr wrap="square" rtlCol="0">
              <a:spAutoFit/>
            </a:bodyPr>
            <a:lstStyle/>
            <a:p>
              <a:pPr algn="ctr"/>
              <a:r>
                <a:rPr lang="kk-KZ" sz="900" b="1" i="1" dirty="0" smtClean="0"/>
                <a:t>ҚР СТ 988-2007</a:t>
              </a:r>
              <a:endParaRPr lang="ru-RU" sz="900" b="1" i="1" dirty="0"/>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72132" y="2357430"/>
              <a:ext cx="2200921" cy="2143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p:cNvPicPr>
            <a:picLocks noChangeAspect="1" noChangeArrowheads="1"/>
          </p:cNvPicPr>
          <p:nvPr/>
        </p:nvPicPr>
        <p:blipFill>
          <a:blip r:embed="rId3"/>
          <a:srcRect/>
          <a:stretch>
            <a:fillRect/>
          </a:stretch>
        </p:blipFill>
        <p:spPr bwMode="auto">
          <a:xfrm>
            <a:off x="2786050" y="571480"/>
            <a:ext cx="4214842" cy="5643602"/>
          </a:xfrm>
          <a:prstGeom prst="rect">
            <a:avLst/>
          </a:prstGeom>
          <a:noFill/>
          <a:ln w="9525">
            <a:noFill/>
            <a:miter lim="800000"/>
            <a:headEnd/>
            <a:tailEnd/>
          </a:ln>
          <a:effectLst/>
        </p:spPr>
      </p:pic>
      <p:sp>
        <p:nvSpPr>
          <p:cNvPr id="5" name="TextBox 4"/>
          <p:cNvSpPr txBox="1"/>
          <p:nvPr/>
        </p:nvSpPr>
        <p:spPr>
          <a:xfrm>
            <a:off x="3286117" y="1142984"/>
            <a:ext cx="3143272" cy="461665"/>
          </a:xfrm>
          <a:prstGeom prst="rect">
            <a:avLst/>
          </a:prstGeom>
          <a:noFill/>
        </p:spPr>
        <p:txBody>
          <a:bodyPr wrap="square" rtlCol="0">
            <a:spAutoFit/>
          </a:bodyPr>
          <a:lstStyle/>
          <a:p>
            <a:pPr algn="ctr"/>
            <a:r>
              <a:rPr lang="kk-KZ" sz="1200" b="1" dirty="0" smtClean="0"/>
              <a:t>ҚАЗАҚСТАН РЕСПУБЛИКАСЫНЫҢ МЕМЛЕКЕТТІК ГИМНІ</a:t>
            </a:r>
            <a:endParaRPr lang="ru-RU" sz="1200" b="1" dirty="0"/>
          </a:p>
        </p:txBody>
      </p:sp>
      <p:sp>
        <p:nvSpPr>
          <p:cNvPr id="6" name="TextBox 5"/>
          <p:cNvSpPr txBox="1"/>
          <p:nvPr/>
        </p:nvSpPr>
        <p:spPr>
          <a:xfrm>
            <a:off x="2966686" y="5905543"/>
            <a:ext cx="1462438" cy="230832"/>
          </a:xfrm>
          <a:prstGeom prst="rect">
            <a:avLst/>
          </a:prstGeom>
          <a:noFill/>
        </p:spPr>
        <p:txBody>
          <a:bodyPr wrap="square" rtlCol="0">
            <a:spAutoFit/>
          </a:bodyPr>
          <a:lstStyle/>
          <a:p>
            <a:pPr algn="ctr"/>
            <a:r>
              <a:rPr lang="kk-KZ" sz="900" b="1" i="1" dirty="0" smtClean="0"/>
              <a:t>ҚР СТ 988-2007</a:t>
            </a:r>
            <a:endParaRPr lang="ru-RU" sz="900" b="1" i="1" dirty="0"/>
          </a:p>
        </p:txBody>
      </p:sp>
      <p:sp>
        <p:nvSpPr>
          <p:cNvPr id="7" name="Прямоугольник 6"/>
          <p:cNvSpPr/>
          <p:nvPr/>
        </p:nvSpPr>
        <p:spPr>
          <a:xfrm>
            <a:off x="3714744" y="2000802"/>
            <a:ext cx="2357454" cy="3785652"/>
          </a:xfrm>
          <a:prstGeom prst="rect">
            <a:avLst/>
          </a:prstGeom>
        </p:spPr>
        <p:txBody>
          <a:bodyPr wrap="square">
            <a:spAutoFit/>
          </a:bodyPr>
          <a:lstStyle/>
          <a:p>
            <a:pPr algn="ctr"/>
            <a:r>
              <a:rPr lang="ru-RU" sz="800" dirty="0" smtClean="0"/>
              <a:t>Алтын </a:t>
            </a:r>
            <a:r>
              <a:rPr lang="ru-RU" sz="800" dirty="0" err="1" smtClean="0"/>
              <a:t>күн аспаны</a:t>
            </a:r>
            <a:r>
              <a:rPr lang="ru-RU" sz="800" dirty="0" smtClean="0"/>
              <a:t>,</a:t>
            </a:r>
          </a:p>
          <a:p>
            <a:pPr algn="ctr"/>
            <a:r>
              <a:rPr lang="ru-RU" sz="800" dirty="0" smtClean="0"/>
              <a:t>Алтын </a:t>
            </a:r>
            <a:r>
              <a:rPr lang="ru-RU" sz="800" dirty="0" err="1" smtClean="0"/>
              <a:t>дән даласы</a:t>
            </a:r>
            <a:r>
              <a:rPr lang="ru-RU" sz="800" dirty="0" smtClean="0"/>
              <a:t>,</a:t>
            </a:r>
          </a:p>
          <a:p>
            <a:pPr algn="ctr"/>
            <a:r>
              <a:rPr lang="ru-RU" sz="800" dirty="0" err="1" smtClean="0"/>
              <a:t>Ерліктің дастаны</a:t>
            </a:r>
            <a:r>
              <a:rPr lang="ru-RU" sz="800" dirty="0" smtClean="0"/>
              <a:t>,</a:t>
            </a:r>
          </a:p>
          <a:p>
            <a:pPr algn="ctr"/>
            <a:r>
              <a:rPr lang="ru-RU" sz="800" dirty="0" err="1" smtClean="0"/>
              <a:t>Еліме</a:t>
            </a:r>
            <a:r>
              <a:rPr lang="ru-RU" sz="800" dirty="0" smtClean="0"/>
              <a:t> </a:t>
            </a:r>
            <a:r>
              <a:rPr lang="ru-RU" sz="800" dirty="0" err="1" smtClean="0"/>
              <a:t>қарашы!</a:t>
            </a:r>
            <a:endParaRPr lang="ru-RU" sz="800" dirty="0" smtClean="0"/>
          </a:p>
          <a:p>
            <a:pPr algn="ctr"/>
            <a:r>
              <a:rPr lang="ru-RU" sz="800" dirty="0" err="1" smtClean="0"/>
              <a:t>Ежелден</a:t>
            </a:r>
            <a:r>
              <a:rPr lang="ru-RU" sz="800" dirty="0" smtClean="0"/>
              <a:t> ер </a:t>
            </a:r>
            <a:r>
              <a:rPr lang="ru-RU" sz="800" dirty="0" err="1" smtClean="0"/>
              <a:t>деген</a:t>
            </a:r>
            <a:r>
              <a:rPr lang="ru-RU" sz="800" dirty="0" smtClean="0"/>
              <a:t>,</a:t>
            </a:r>
          </a:p>
          <a:p>
            <a:pPr algn="ctr"/>
            <a:r>
              <a:rPr lang="ru-RU" sz="800" dirty="0" err="1" smtClean="0"/>
              <a:t>Даңқымыз шықты ғой.</a:t>
            </a:r>
            <a:endParaRPr lang="ru-RU" sz="800" dirty="0" smtClean="0"/>
          </a:p>
          <a:p>
            <a:pPr algn="ctr"/>
            <a:r>
              <a:rPr lang="ru-RU" sz="800" dirty="0" err="1" smtClean="0"/>
              <a:t>Намысын</a:t>
            </a:r>
            <a:r>
              <a:rPr lang="ru-RU" sz="800" dirty="0" smtClean="0"/>
              <a:t> </a:t>
            </a:r>
            <a:r>
              <a:rPr lang="ru-RU" sz="800" dirty="0" err="1" smtClean="0"/>
              <a:t>бермеген</a:t>
            </a:r>
            <a:r>
              <a:rPr lang="ru-RU" sz="800" dirty="0" smtClean="0"/>
              <a:t>,</a:t>
            </a:r>
          </a:p>
          <a:p>
            <a:pPr algn="ctr"/>
            <a:r>
              <a:rPr lang="ru-RU" sz="800" dirty="0" err="1" smtClean="0"/>
              <a:t>Қазағым мықты ғой!</a:t>
            </a:r>
            <a:endParaRPr lang="ru-RU" sz="800" dirty="0" smtClean="0"/>
          </a:p>
          <a:p>
            <a:pPr algn="ctr"/>
            <a:endParaRPr lang="ru-RU" sz="800" dirty="0" smtClean="0"/>
          </a:p>
          <a:p>
            <a:pPr algn="ctr"/>
            <a:r>
              <a:rPr lang="ru-RU" sz="800" b="1" dirty="0" err="1" smtClean="0"/>
              <a:t>Қайырмасы:</a:t>
            </a:r>
            <a:endParaRPr lang="ru-RU" sz="800" dirty="0" smtClean="0"/>
          </a:p>
          <a:p>
            <a:pPr algn="ctr"/>
            <a:r>
              <a:rPr lang="ru-RU" sz="800" dirty="0" err="1" smtClean="0"/>
              <a:t>Менің елім</a:t>
            </a:r>
            <a:r>
              <a:rPr lang="ru-RU" sz="800" dirty="0" smtClean="0"/>
              <a:t>, </a:t>
            </a:r>
            <a:r>
              <a:rPr lang="ru-RU" sz="800" dirty="0" err="1" smtClean="0"/>
              <a:t>менің елім</a:t>
            </a:r>
            <a:r>
              <a:rPr lang="ru-RU" sz="800" dirty="0" smtClean="0"/>
              <a:t>,</a:t>
            </a:r>
          </a:p>
          <a:p>
            <a:pPr algn="ctr"/>
            <a:r>
              <a:rPr lang="ru-RU" sz="800" dirty="0" err="1" smtClean="0"/>
              <a:t>Гүлің болып</a:t>
            </a:r>
            <a:r>
              <a:rPr lang="ru-RU" sz="800" dirty="0" smtClean="0"/>
              <a:t> </a:t>
            </a:r>
            <a:r>
              <a:rPr lang="ru-RU" sz="800" dirty="0" err="1" smtClean="0"/>
              <a:t>егілемін</a:t>
            </a:r>
            <a:r>
              <a:rPr lang="ru-RU" sz="800" dirty="0" smtClean="0"/>
              <a:t>,</a:t>
            </a:r>
          </a:p>
          <a:p>
            <a:pPr algn="ctr"/>
            <a:r>
              <a:rPr lang="ru-RU" sz="800" dirty="0" err="1" smtClean="0"/>
              <a:t>Жырың болып</a:t>
            </a:r>
            <a:r>
              <a:rPr lang="ru-RU" sz="800" dirty="0" smtClean="0"/>
              <a:t> </a:t>
            </a:r>
            <a:r>
              <a:rPr lang="ru-RU" sz="800" dirty="0" err="1" smtClean="0"/>
              <a:t>төгілемін, елім</a:t>
            </a:r>
            <a:r>
              <a:rPr lang="ru-RU" sz="800" dirty="0" smtClean="0"/>
              <a:t>!</a:t>
            </a:r>
          </a:p>
          <a:p>
            <a:pPr algn="ctr"/>
            <a:r>
              <a:rPr lang="ru-RU" sz="800" dirty="0" err="1" smtClean="0"/>
              <a:t>Туған жерім</a:t>
            </a:r>
            <a:r>
              <a:rPr lang="ru-RU" sz="800" dirty="0" smtClean="0"/>
              <a:t> </a:t>
            </a:r>
            <a:r>
              <a:rPr lang="ru-RU" sz="800" dirty="0" err="1" smtClean="0"/>
              <a:t>менің </a:t>
            </a:r>
            <a:r>
              <a:rPr lang="ru-RU" sz="800" dirty="0" smtClean="0"/>
              <a:t>- </a:t>
            </a:r>
            <a:r>
              <a:rPr lang="ru-RU" sz="800" dirty="0" err="1" smtClean="0"/>
              <a:t>Қазақстаным!</a:t>
            </a:r>
            <a:endParaRPr lang="ru-RU" sz="800" dirty="0" smtClean="0"/>
          </a:p>
          <a:p>
            <a:pPr algn="ctr"/>
            <a:endParaRPr lang="ru-RU" sz="800" dirty="0" smtClean="0"/>
          </a:p>
          <a:p>
            <a:pPr algn="ctr"/>
            <a:r>
              <a:rPr lang="ru-RU" sz="800" dirty="0" err="1" smtClean="0"/>
              <a:t>Ұрпаққа жол</a:t>
            </a:r>
            <a:r>
              <a:rPr lang="ru-RU" sz="800" dirty="0" smtClean="0"/>
              <a:t> </a:t>
            </a:r>
            <a:r>
              <a:rPr lang="ru-RU" sz="800" dirty="0" err="1" smtClean="0"/>
              <a:t>ашқан,</a:t>
            </a:r>
            <a:endParaRPr lang="ru-RU" sz="800" dirty="0" smtClean="0"/>
          </a:p>
          <a:p>
            <a:pPr algn="ctr"/>
            <a:r>
              <a:rPr lang="ru-RU" sz="800" dirty="0" err="1" smtClean="0"/>
              <a:t>Кең байтақ жерім</a:t>
            </a:r>
            <a:r>
              <a:rPr lang="ru-RU" sz="800" dirty="0" smtClean="0"/>
              <a:t> бар.</a:t>
            </a:r>
          </a:p>
          <a:p>
            <a:pPr algn="ctr"/>
            <a:r>
              <a:rPr lang="ru-RU" sz="800" dirty="0" err="1" smtClean="0"/>
              <a:t>Бірлігі</a:t>
            </a:r>
            <a:r>
              <a:rPr lang="ru-RU" sz="800" dirty="0" smtClean="0"/>
              <a:t> </a:t>
            </a:r>
            <a:r>
              <a:rPr lang="ru-RU" sz="800" dirty="0" err="1" smtClean="0"/>
              <a:t>жарасқан,</a:t>
            </a:r>
            <a:endParaRPr lang="ru-RU" sz="800" dirty="0" smtClean="0"/>
          </a:p>
          <a:p>
            <a:pPr algn="ctr"/>
            <a:r>
              <a:rPr lang="ru-RU" sz="800" dirty="0" err="1" smtClean="0"/>
              <a:t>Тәуелсіз елім</a:t>
            </a:r>
            <a:r>
              <a:rPr lang="ru-RU" sz="800" dirty="0" smtClean="0"/>
              <a:t> бар.</a:t>
            </a:r>
          </a:p>
          <a:p>
            <a:pPr algn="ctr"/>
            <a:r>
              <a:rPr lang="ru-RU" sz="800" dirty="0" err="1" smtClean="0"/>
              <a:t>Қарсы алған уақытты,</a:t>
            </a:r>
            <a:endParaRPr lang="ru-RU" sz="800" dirty="0" smtClean="0"/>
          </a:p>
          <a:p>
            <a:pPr algn="ctr"/>
            <a:r>
              <a:rPr lang="ru-RU" sz="800" dirty="0" err="1" smtClean="0"/>
              <a:t>Мәңгілік досындай</a:t>
            </a:r>
            <a:r>
              <a:rPr lang="ru-RU" sz="800" dirty="0" smtClean="0"/>
              <a:t>,</a:t>
            </a:r>
          </a:p>
          <a:p>
            <a:pPr algn="ctr"/>
            <a:r>
              <a:rPr lang="ru-RU" sz="800" dirty="0" err="1" smtClean="0"/>
              <a:t>Біздің </a:t>
            </a:r>
            <a:r>
              <a:rPr lang="ru-RU" sz="800" dirty="0" smtClean="0"/>
              <a:t>ел </a:t>
            </a:r>
            <a:r>
              <a:rPr lang="ru-RU" sz="800" dirty="0" err="1" smtClean="0"/>
              <a:t>бақытты</a:t>
            </a:r>
            <a:r>
              <a:rPr lang="ru-RU" sz="800" dirty="0" smtClean="0"/>
              <a:t>,</a:t>
            </a:r>
          </a:p>
          <a:p>
            <a:pPr algn="ctr"/>
            <a:r>
              <a:rPr lang="ru-RU" sz="800" dirty="0" err="1" smtClean="0"/>
              <a:t>Біздің </a:t>
            </a:r>
            <a:r>
              <a:rPr lang="ru-RU" sz="800" dirty="0" smtClean="0"/>
              <a:t>ел </a:t>
            </a:r>
            <a:r>
              <a:rPr lang="ru-RU" sz="800" dirty="0" err="1" smtClean="0"/>
              <a:t>осындай</a:t>
            </a:r>
            <a:r>
              <a:rPr lang="ru-RU" sz="800" dirty="0" smtClean="0"/>
              <a:t>!</a:t>
            </a:r>
          </a:p>
          <a:p>
            <a:pPr algn="ctr"/>
            <a:endParaRPr lang="ru-RU" sz="800" dirty="0" smtClean="0"/>
          </a:p>
          <a:p>
            <a:pPr algn="ctr"/>
            <a:r>
              <a:rPr lang="ru-RU" sz="800" b="1" dirty="0" err="1" smtClean="0"/>
              <a:t>Қайырмасы:</a:t>
            </a:r>
            <a:endParaRPr lang="ru-RU" sz="800" b="1" dirty="0" smtClean="0"/>
          </a:p>
          <a:p>
            <a:pPr algn="ctr"/>
            <a:r>
              <a:rPr lang="ru-RU" sz="800" dirty="0" err="1" smtClean="0"/>
              <a:t>Менің елім</a:t>
            </a:r>
            <a:r>
              <a:rPr lang="ru-RU" sz="800" dirty="0" smtClean="0"/>
              <a:t>, </a:t>
            </a:r>
            <a:r>
              <a:rPr lang="ru-RU" sz="800" dirty="0" err="1" smtClean="0"/>
              <a:t>менің елім</a:t>
            </a:r>
            <a:r>
              <a:rPr lang="ru-RU" sz="800" dirty="0" smtClean="0"/>
              <a:t>,</a:t>
            </a:r>
          </a:p>
          <a:p>
            <a:pPr algn="ctr"/>
            <a:r>
              <a:rPr lang="ru-RU" sz="800" dirty="0" err="1" smtClean="0"/>
              <a:t>Гүлің болып</a:t>
            </a:r>
            <a:r>
              <a:rPr lang="ru-RU" sz="800" dirty="0" smtClean="0"/>
              <a:t> </a:t>
            </a:r>
            <a:r>
              <a:rPr lang="ru-RU" sz="800" dirty="0" err="1" smtClean="0"/>
              <a:t>егілемін</a:t>
            </a:r>
            <a:r>
              <a:rPr lang="ru-RU" sz="800" dirty="0" smtClean="0"/>
              <a:t>,</a:t>
            </a:r>
          </a:p>
          <a:p>
            <a:pPr algn="ctr"/>
            <a:r>
              <a:rPr lang="ru-RU" sz="800" dirty="0" err="1" smtClean="0"/>
              <a:t>Жырың болып</a:t>
            </a:r>
            <a:r>
              <a:rPr lang="ru-RU" sz="800" dirty="0" smtClean="0"/>
              <a:t> </a:t>
            </a:r>
            <a:r>
              <a:rPr lang="ru-RU" sz="800" dirty="0" err="1" smtClean="0"/>
              <a:t>төгілемін, елім</a:t>
            </a:r>
            <a:r>
              <a:rPr lang="ru-RU" sz="800" dirty="0" smtClean="0"/>
              <a:t>!</a:t>
            </a:r>
          </a:p>
          <a:p>
            <a:pPr algn="ctr"/>
            <a:r>
              <a:rPr lang="ru-RU" sz="800" dirty="0" err="1" smtClean="0"/>
              <a:t>Туған жерім</a:t>
            </a:r>
            <a:r>
              <a:rPr lang="ru-RU" sz="800" dirty="0" smtClean="0"/>
              <a:t> </a:t>
            </a:r>
            <a:r>
              <a:rPr lang="ru-RU" sz="800" dirty="0" err="1" smtClean="0"/>
              <a:t>менің </a:t>
            </a:r>
            <a:r>
              <a:rPr lang="ru-RU" sz="800" dirty="0" smtClean="0"/>
              <a:t>- </a:t>
            </a:r>
            <a:r>
              <a:rPr lang="ru-RU" sz="800" dirty="0" err="1" smtClean="0"/>
              <a:t>Қазақстаным!</a:t>
            </a:r>
            <a:endParaRPr lang="ru-RU" sz="800" dirty="0" smtClean="0"/>
          </a:p>
          <a:p>
            <a:pPr algn="ctr"/>
            <a:endParaRPr lang="ru-RU" sz="800" dirty="0" smtClean="0"/>
          </a:p>
        </p:txBody>
      </p:sp>
      <p:sp>
        <p:nvSpPr>
          <p:cNvPr id="9" name="TextBox 8"/>
          <p:cNvSpPr txBox="1"/>
          <p:nvPr/>
        </p:nvSpPr>
        <p:spPr>
          <a:xfrm>
            <a:off x="3714744" y="1538575"/>
            <a:ext cx="2571768" cy="461665"/>
          </a:xfrm>
          <a:prstGeom prst="rect">
            <a:avLst/>
          </a:prstGeom>
          <a:noFill/>
        </p:spPr>
        <p:txBody>
          <a:bodyPr wrap="square" rtlCol="0">
            <a:spAutoFit/>
          </a:bodyPr>
          <a:lstStyle/>
          <a:p>
            <a:r>
              <a:rPr lang="kk-KZ" sz="800" b="1" dirty="0" smtClean="0"/>
              <a:t>Сөзін жазғандар: </a:t>
            </a:r>
            <a:r>
              <a:rPr lang="kk-KZ" sz="800" dirty="0" smtClean="0"/>
              <a:t>Жұмекен НӘЖІМЕДЕНОВ,</a:t>
            </a:r>
          </a:p>
          <a:p>
            <a:r>
              <a:rPr lang="kk-KZ" sz="800" dirty="0" smtClean="0"/>
              <a:t>                                   Нұрсұлтан НАЗАРБАЕВ</a:t>
            </a:r>
          </a:p>
          <a:p>
            <a:r>
              <a:rPr lang="kk-KZ" sz="800" b="1" dirty="0" smtClean="0"/>
              <a:t>Әуенін жазған:</a:t>
            </a:r>
            <a:r>
              <a:rPr lang="kk-KZ" sz="800" dirty="0" smtClean="0"/>
              <a:t>     Шәмші ҚАЛДАЯҚОВ</a:t>
            </a:r>
            <a:endParaRPr lang="ru-RU" sz="800"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7" name="Группа 6"/>
          <p:cNvGrpSpPr/>
          <p:nvPr/>
        </p:nvGrpSpPr>
        <p:grpSpPr>
          <a:xfrm>
            <a:off x="571472" y="1596323"/>
            <a:ext cx="8001056" cy="3189999"/>
            <a:chOff x="428596" y="1310571"/>
            <a:chExt cx="8358246" cy="3541968"/>
          </a:xfrm>
        </p:grpSpPr>
        <p:pic>
          <p:nvPicPr>
            <p:cNvPr id="4" name="Picture 2" descr="C:\Users\User\Desktop\2017\Гимн.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2325" y="1310571"/>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C:\Users\User\Desktop\2017\1351528823_gs-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8596" y="1310571"/>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C:\Users\User\Desktop\2017\1351528938_gs-2.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47864" y="1310571"/>
              <a:ext cx="2537792" cy="3532608"/>
            </a:xfrm>
            <a:prstGeom prst="rect">
              <a:avLst/>
            </a:prstGeom>
            <a:noFill/>
            <a:extLst>
              <a:ext uri="{909E8E84-426E-40DD-AFC4-6F175D3DCCD1}">
                <a14:hiddenFill xmlns:a14="http://schemas.microsoft.com/office/drawing/2010/main" xmlns="">
                  <a:solidFill>
                    <a:srgbClr val="FFFFFF"/>
                  </a:solidFill>
                </a14:hiddenFill>
              </a:ext>
            </a:extLst>
          </p:spPr>
        </p:pic>
      </p:gr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4" name="Группа 13"/>
          <p:cNvGrpSpPr/>
          <p:nvPr/>
        </p:nvGrpSpPr>
        <p:grpSpPr>
          <a:xfrm>
            <a:off x="500034" y="714356"/>
            <a:ext cx="8143932" cy="642942"/>
            <a:chOff x="428596" y="857232"/>
            <a:chExt cx="8286808" cy="642942"/>
          </a:xfrm>
        </p:grpSpPr>
        <p:sp>
          <p:nvSpPr>
            <p:cNvPr id="9" name="Скругленный прямоугольник 8"/>
            <p:cNvSpPr/>
            <p:nvPr/>
          </p:nvSpPr>
          <p:spPr>
            <a:xfrm>
              <a:off x="428596" y="857232"/>
              <a:ext cx="8286808" cy="6429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8" name="TextBox 7"/>
            <p:cNvSpPr txBox="1"/>
            <p:nvPr/>
          </p:nvSpPr>
          <p:spPr>
            <a:xfrm>
              <a:off x="428596" y="1000108"/>
              <a:ext cx="8286808" cy="400110"/>
            </a:xfrm>
            <a:prstGeom prst="rect">
              <a:avLst/>
            </a:prstGeom>
            <a:noFill/>
          </p:spPr>
          <p:txBody>
            <a:bodyPr wrap="square" rtlCol="0">
              <a:spAutoFit/>
            </a:bodyPr>
            <a:lstStyle/>
            <a:p>
              <a:pPr algn="ctr"/>
              <a:r>
                <a:rPr lang="kk-KZ" sz="2000" b="1" dirty="0" smtClean="0">
                  <a:solidFill>
                    <a:srgbClr val="6600CC"/>
                  </a:solidFill>
                </a:rPr>
                <a:t>ҚАЗАҚСТАН РЕСПУБЛИКАСЫНЫҢ МЕМЛЕКЕТТІК РӘМІЗДЕРІ</a:t>
              </a:r>
              <a:endParaRPr lang="ru-RU" sz="2000" b="1" dirty="0">
                <a:solidFill>
                  <a:srgbClr val="6600CC"/>
                </a:solidFill>
              </a:endParaRPr>
            </a:p>
          </p:txBody>
        </p:sp>
      </p:grpSp>
      <p:grpSp>
        <p:nvGrpSpPr>
          <p:cNvPr id="10" name="Группа 9"/>
          <p:cNvGrpSpPr/>
          <p:nvPr/>
        </p:nvGrpSpPr>
        <p:grpSpPr>
          <a:xfrm>
            <a:off x="571472" y="1596323"/>
            <a:ext cx="8001056" cy="3189999"/>
            <a:chOff x="428596" y="1310571"/>
            <a:chExt cx="8358246" cy="3541968"/>
          </a:xfrm>
        </p:grpSpPr>
        <p:pic>
          <p:nvPicPr>
            <p:cNvPr id="11" name="Picture 2" descr="C:\Users\User\Desktop\2017\Гимн.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2325" y="1310571"/>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descr="C:\Users\User\Desktop\2017\1351528823_gs-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8596" y="1310571"/>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4" descr="C:\Users\User\Desktop\2017\1351528938_gs-2.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47864" y="1310571"/>
              <a:ext cx="2537792" cy="353260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6" name="TextBox 15"/>
          <p:cNvSpPr txBox="1"/>
          <p:nvPr/>
        </p:nvSpPr>
        <p:spPr>
          <a:xfrm>
            <a:off x="500034" y="5457782"/>
            <a:ext cx="8143932" cy="400110"/>
          </a:xfrm>
          <a:prstGeom prst="rect">
            <a:avLst/>
          </a:prstGeom>
          <a:noFill/>
        </p:spPr>
        <p:txBody>
          <a:bodyPr wrap="square" rtlCol="0">
            <a:spAutoFit/>
          </a:bodyPr>
          <a:lstStyle/>
          <a:p>
            <a:pPr algn="ctr"/>
            <a:r>
              <a:rPr lang="kk-KZ" sz="2000" b="1" dirty="0" smtClean="0">
                <a:solidFill>
                  <a:srgbClr val="FF0000"/>
                </a:solidFill>
              </a:rPr>
              <a:t>Стендтің атауы міндетті түрде жазылуы тиіс!</a:t>
            </a:r>
            <a:endParaRPr lang="ru-RU" sz="2000" b="1" dirty="0">
              <a:solidFill>
                <a:srgbClr val="FF0000"/>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2" descr="C:\Users\User\Desktop\2017\Гимн.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87923" y="887164"/>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C:\Users\User\Desktop\2017\1351528823_gs-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3568" y="887164"/>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C:\Users\User\Desktop\2017\1351528938_gs-2.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347864" y="887164"/>
            <a:ext cx="2537792" cy="353260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857224" y="4643446"/>
            <a:ext cx="7500958" cy="1500198"/>
          </a:xfrm>
          <a:prstGeom prst="rect">
            <a:avLst/>
          </a:prstGeom>
          <a:noFill/>
        </p:spPr>
        <p:txBody>
          <a:bodyPr wrap="square" rtlCol="0">
            <a:spAutoFit/>
          </a:bodyPr>
          <a:lstStyle/>
          <a:p>
            <a:pPr algn="just"/>
            <a:r>
              <a:rPr lang="kk-KZ" b="1" dirty="0" smtClean="0"/>
              <a:t>НАЗАР АУДАРЫҢЫЗДАР: </a:t>
            </a:r>
            <a:r>
              <a:rPr lang="kk-KZ" dirty="0" smtClean="0"/>
              <a:t>сауда нүктелерде сатып алар алдында үш бірдей плакаттардан алдыменен мемлекеттік лицензиясының нөмірі, берілген күні, айы, жылы сонымен қатар, шығарушының мекен-жайы мен атауы және ұлттық стандарттарының нөмерлері болуы тиіс. (ҚР Мемлекеттік Гимнінен басқа)</a:t>
            </a:r>
            <a:endParaRPr lang="ru-RU"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428596" y="2415597"/>
            <a:ext cx="8358246" cy="461665"/>
          </a:xfrm>
          <a:prstGeom prst="rect">
            <a:avLst/>
          </a:prstGeom>
          <a:noFill/>
        </p:spPr>
        <p:txBody>
          <a:bodyPr wrap="square" rtlCol="0">
            <a:spAutoFit/>
          </a:bodyPr>
          <a:lstStyle/>
          <a:p>
            <a:pPr algn="ctr"/>
            <a:r>
              <a:rPr lang="kk-KZ" sz="2400" b="1" dirty="0" smtClean="0">
                <a:solidFill>
                  <a:srgbClr val="00B0F0"/>
                </a:solidFill>
                <a:latin typeface="Times New Roman" pitchFamily="18" charset="0"/>
                <a:cs typeface="Times New Roman" pitchFamily="18" charset="0"/>
              </a:rPr>
              <a:t>ҰЛТТЫҚ ЭТАЛОНДАР МЕН ПЛАКАТТАР</a:t>
            </a:r>
            <a:endParaRPr lang="ru-RU" sz="2400" b="1" dirty="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1" name="Группа 16"/>
          <p:cNvGrpSpPr/>
          <p:nvPr/>
        </p:nvGrpSpPr>
        <p:grpSpPr>
          <a:xfrm>
            <a:off x="785786" y="3328902"/>
            <a:ext cx="7500990" cy="1314544"/>
            <a:chOff x="3426017" y="428604"/>
            <a:chExt cx="5313202" cy="1314544"/>
          </a:xfrm>
        </p:grpSpPr>
        <p:sp>
          <p:nvSpPr>
            <p:cNvPr id="12" name="Скругленный прямоугольник 11"/>
            <p:cNvSpPr/>
            <p:nvPr/>
          </p:nvSpPr>
          <p:spPr>
            <a:xfrm>
              <a:off x="3426017" y="428604"/>
              <a:ext cx="5313202" cy="13145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3" name="Прямоугольник 12"/>
            <p:cNvSpPr/>
            <p:nvPr/>
          </p:nvSpPr>
          <p:spPr>
            <a:xfrm>
              <a:off x="3426017" y="586869"/>
              <a:ext cx="5313202" cy="1077218"/>
            </a:xfrm>
            <a:prstGeom prst="rect">
              <a:avLst/>
            </a:prstGeom>
          </p:spPr>
          <p:txBody>
            <a:bodyPr wrap="square">
              <a:spAutoFit/>
            </a:bodyPr>
            <a:lstStyle/>
            <a:p>
              <a:pPr algn="ctr"/>
              <a:r>
                <a:rPr lang="kk-KZ" sz="1600" b="1" dirty="0" smtClean="0"/>
                <a:t>«ҚАЗАҚСТАН РЕСПУБЛИКАСЫНЫҢ МЕМЛЕКЕТТІК РӘМІЗДЕР БОЙЫНША БІРНЕШЕ ҚҰҚЫҚТЫҚ ЗАҢ АКТІЛЕРІНЕ ӨЗГЕРТУЛЕР МЕН ТОЛЫҚТЫРУЛАР ТУРАЛЫ»</a:t>
              </a:r>
              <a:r>
                <a:rPr lang="ru-RU" sz="1600" b="1" dirty="0" smtClean="0"/>
                <a:t> </a:t>
              </a:r>
            </a:p>
            <a:p>
              <a:pPr algn="ctr"/>
              <a:r>
                <a:rPr lang="ru-RU" sz="1600" b="1" dirty="0" smtClean="0"/>
                <a:t>№24-</a:t>
              </a:r>
              <a:r>
                <a:rPr lang="en-US" sz="1600" b="1" dirty="0" smtClean="0"/>
                <a:t>V</a:t>
              </a:r>
              <a:r>
                <a:rPr lang="kk-KZ" sz="1600" b="1" dirty="0" smtClean="0"/>
                <a:t> КОНСТИТУЦИЯЛЫҚ ЗАҢ</a:t>
              </a:r>
              <a:r>
                <a:rPr lang="ru-RU" sz="1600" b="1" dirty="0" smtClean="0"/>
                <a:t>  </a:t>
              </a:r>
            </a:p>
          </p:txBody>
        </p:sp>
      </p:grpSp>
      <p:grpSp>
        <p:nvGrpSpPr>
          <p:cNvPr id="14" name="Группа 13"/>
          <p:cNvGrpSpPr/>
          <p:nvPr/>
        </p:nvGrpSpPr>
        <p:grpSpPr>
          <a:xfrm>
            <a:off x="2000232" y="1571612"/>
            <a:ext cx="4857784" cy="928694"/>
            <a:chOff x="2928926" y="2571744"/>
            <a:chExt cx="3786216" cy="928694"/>
          </a:xfrm>
        </p:grpSpPr>
        <p:sp>
          <p:nvSpPr>
            <p:cNvPr id="15" name="Стрелка вниз 14"/>
            <p:cNvSpPr/>
            <p:nvPr/>
          </p:nvSpPr>
          <p:spPr>
            <a:xfrm>
              <a:off x="2928926" y="2571744"/>
              <a:ext cx="3786216" cy="92869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a:p>
          </p:txBody>
        </p:sp>
        <p:sp>
          <p:nvSpPr>
            <p:cNvPr id="16" name="Прямоугольник 15"/>
            <p:cNvSpPr/>
            <p:nvPr/>
          </p:nvSpPr>
          <p:spPr>
            <a:xfrm>
              <a:off x="3875480" y="2571744"/>
              <a:ext cx="1889011" cy="923330"/>
            </a:xfrm>
            <a:prstGeom prst="rect">
              <a:avLst/>
            </a:prstGeom>
            <a:noFill/>
          </p:spPr>
          <p:txBody>
            <a:bodyPr wrap="square" lIns="91440" tIns="45720" rIns="91440" bIns="45720">
              <a:spAutoFit/>
            </a:bodyPr>
            <a:lstStyle/>
            <a:p>
              <a:pPr algn="ctr"/>
              <a:r>
                <a:rPr lang="ru-RU"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2012</a:t>
              </a:r>
              <a:endParaRPr lang="ru-RU"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sp>
        <p:nvSpPr>
          <p:cNvPr id="17" name="Прямоугольник 16"/>
          <p:cNvSpPr/>
          <p:nvPr/>
        </p:nvSpPr>
        <p:spPr>
          <a:xfrm>
            <a:off x="3071802" y="2629911"/>
            <a:ext cx="3049233" cy="584775"/>
          </a:xfrm>
          <a:prstGeom prst="rect">
            <a:avLst/>
          </a:prstGeom>
          <a:noFill/>
        </p:spPr>
        <p:txBody>
          <a:bodyPr wrap="none" lIns="91440" tIns="45720" rIns="91440" bIns="45720">
            <a:spAutoFit/>
          </a:bodyPr>
          <a:lstStyle/>
          <a:p>
            <a:pPr algn="ctr"/>
            <a:r>
              <a:rPr lang="kk-KZ" sz="32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28</a:t>
            </a:r>
            <a:r>
              <a:rPr lang="kk-KZ" sz="3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МАУСЫМ</a:t>
            </a:r>
            <a:endParaRPr lang="ru-RU" sz="32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971600" y="2300109"/>
            <a:ext cx="7200800" cy="1200329"/>
          </a:xfrm>
          <a:prstGeom prst="rect">
            <a:avLst/>
          </a:prstGeom>
          <a:noFill/>
        </p:spPr>
        <p:txBody>
          <a:bodyPr wrap="square" rtlCol="0">
            <a:spAutoFit/>
          </a:bodyPr>
          <a:lstStyle/>
          <a:p>
            <a:pPr algn="ctr"/>
            <a:r>
              <a:rPr lang="en-US" sz="2400" b="1" dirty="0" smtClean="0">
                <a:solidFill>
                  <a:srgbClr val="FF0000"/>
                </a:solidFill>
                <a:latin typeface="Times New Roman" pitchFamily="18" charset="0"/>
                <a:cs typeface="Times New Roman" pitchFamily="18" charset="0"/>
              </a:rPr>
              <a:t>1</a:t>
            </a:r>
            <a:r>
              <a:rPr lang="kk-KZ" sz="2400" b="1" dirty="0" smtClean="0">
                <a:solidFill>
                  <a:srgbClr val="FF0000"/>
                </a:solidFill>
                <a:latin typeface="Times New Roman" pitchFamily="18" charset="0"/>
                <a:cs typeface="Times New Roman" pitchFamily="18" charset="0"/>
              </a:rPr>
              <a:t>4</a:t>
            </a:r>
            <a:r>
              <a:rPr lang="ru-RU" sz="2400" b="1" dirty="0" smtClean="0">
                <a:solidFill>
                  <a:srgbClr val="FF0000"/>
                </a:solidFill>
                <a:latin typeface="Times New Roman" pitchFamily="18" charset="0"/>
                <a:cs typeface="Times New Roman" pitchFamily="18" charset="0"/>
              </a:rPr>
              <a:t> МЕМЛЕКЕТТ</a:t>
            </a:r>
            <a:r>
              <a:rPr lang="kk-KZ" sz="2400" b="1" dirty="0" smtClean="0">
                <a:solidFill>
                  <a:srgbClr val="FF0000"/>
                </a:solidFill>
                <a:latin typeface="Times New Roman" pitchFamily="18" charset="0"/>
                <a:cs typeface="Times New Roman" pitchFamily="18" charset="0"/>
              </a:rPr>
              <a:t>ІК ЕЛТАҢБАЛАР АРАСЫНАН  </a:t>
            </a:r>
          </a:p>
          <a:p>
            <a:pPr algn="ctr"/>
            <a:r>
              <a:rPr lang="kk-KZ" sz="2400" b="1" dirty="0" smtClean="0">
                <a:solidFill>
                  <a:srgbClr val="FF0000"/>
                </a:solidFill>
                <a:latin typeface="Times New Roman" pitchFamily="18" charset="0"/>
                <a:cs typeface="Times New Roman" pitchFamily="18" charset="0"/>
              </a:rPr>
              <a:t>ҚР ҰЛТТЫҚ СТАНДАРТҚА СӘЙКЕС ЭТАЛОНДЫ ТАУЫП БЕРІҢІЗДЕР?</a:t>
            </a:r>
            <a:endParaRPr lang="ru-RU"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59748603"/>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428596" y="639529"/>
            <a:ext cx="8286808" cy="646331"/>
          </a:xfrm>
          <a:prstGeom prst="rect">
            <a:avLst/>
          </a:prstGeom>
          <a:noFill/>
        </p:spPr>
        <p:txBody>
          <a:bodyPr wrap="square">
            <a:spAutoFit/>
          </a:bodyPr>
          <a:lstStyle/>
          <a:p>
            <a:pPr algn="ctr">
              <a:defRPr/>
            </a:pPr>
            <a:r>
              <a:rPr lang="kk-KZ"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ҚАЗАҚСТАН РЕСПУБЛИКАСЫНЫҢ МЕМЛЕКЕТТІК ЕЛТАҢБАЛАРЫНЫҢ ЭТАЛОНДАРЫ</a:t>
            </a:r>
            <a:endParaRPr lang="ru-RU" b="1" dirty="0">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51" name="Группа 50"/>
          <p:cNvGrpSpPr/>
          <p:nvPr/>
        </p:nvGrpSpPr>
        <p:grpSpPr>
          <a:xfrm>
            <a:off x="714348" y="1428736"/>
            <a:ext cx="7699506" cy="4714908"/>
            <a:chOff x="500034" y="1214422"/>
            <a:chExt cx="7699506" cy="4714908"/>
          </a:xfrm>
        </p:grpSpPr>
        <p:grpSp>
          <p:nvGrpSpPr>
            <p:cNvPr id="47" name="Группа 46"/>
            <p:cNvGrpSpPr/>
            <p:nvPr/>
          </p:nvGrpSpPr>
          <p:grpSpPr>
            <a:xfrm>
              <a:off x="500034" y="1286655"/>
              <a:ext cx="1759426" cy="3428229"/>
              <a:chOff x="612967" y="1214422"/>
              <a:chExt cx="1759426" cy="3428229"/>
            </a:xfrm>
          </p:grpSpPr>
          <p:pic>
            <p:nvPicPr>
              <p:cNvPr id="9" name="Picture 6" descr="D:\Desktop\Общий материал символ\Новая папка (2)\121111.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85852" y="3571876"/>
                <a:ext cx="928694" cy="928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descr="D:\Desktop\Общий материал символ\Новая папка (2)\231958_html_m5556499b.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85852" y="1214422"/>
                <a:ext cx="950827" cy="928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srcRect/>
              <a:stretch>
                <a:fillRect/>
              </a:stretch>
            </p:blipFill>
            <p:spPr bwMode="auto">
              <a:xfrm>
                <a:off x="1285852" y="2357430"/>
                <a:ext cx="1020337" cy="1000132"/>
              </a:xfrm>
              <a:prstGeom prst="rect">
                <a:avLst/>
              </a:prstGeom>
              <a:noFill/>
              <a:ln w="9525">
                <a:noFill/>
                <a:miter lim="800000"/>
                <a:headEnd/>
                <a:tailEnd/>
              </a:ln>
              <a:effectLst/>
            </p:spPr>
          </p:pic>
          <p:sp>
            <p:nvSpPr>
              <p:cNvPr id="60" name="Прямоугольник 59"/>
              <p:cNvSpPr/>
              <p:nvPr/>
            </p:nvSpPr>
            <p:spPr>
              <a:xfrm>
                <a:off x="612967" y="1454995"/>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74" name="Прямоугольник 73"/>
              <p:cNvSpPr/>
              <p:nvPr/>
            </p:nvSpPr>
            <p:spPr>
              <a:xfrm>
                <a:off x="612967" y="2598003"/>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5</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78" name="Прямоугольник 77"/>
              <p:cNvSpPr/>
              <p:nvPr/>
            </p:nvSpPr>
            <p:spPr>
              <a:xfrm>
                <a:off x="612967" y="3786190"/>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9</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cxnSp>
            <p:nvCxnSpPr>
              <p:cNvPr id="59" name="Прямая соединительная линия 58"/>
              <p:cNvCxnSpPr/>
              <p:nvPr/>
            </p:nvCxnSpPr>
            <p:spPr>
              <a:xfrm rot="16200000" flipH="1">
                <a:off x="1527605" y="1457764"/>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64" name="Прямая соединительная линия 63"/>
              <p:cNvCxnSpPr/>
              <p:nvPr/>
            </p:nvCxnSpPr>
            <p:spPr>
              <a:xfrm rot="16200000" flipH="1">
                <a:off x="1542577" y="2598388"/>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68" name="Прямая соединительная линия 67"/>
              <p:cNvCxnSpPr/>
              <p:nvPr/>
            </p:nvCxnSpPr>
            <p:spPr>
              <a:xfrm rot="16200000" flipH="1">
                <a:off x="1542577" y="3812834"/>
                <a:ext cx="1588" cy="1658045"/>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48" name="Группа 47"/>
            <p:cNvGrpSpPr/>
            <p:nvPr/>
          </p:nvGrpSpPr>
          <p:grpSpPr>
            <a:xfrm>
              <a:off x="2428860" y="1285860"/>
              <a:ext cx="1800127" cy="4643470"/>
              <a:chOff x="2571736" y="1214422"/>
              <a:chExt cx="1800127" cy="4643470"/>
            </a:xfrm>
          </p:grpSpPr>
          <p:pic>
            <p:nvPicPr>
              <p:cNvPr id="11" name="Picture 9" descr="D:\Desktop\Общий материал символ\Новая папка (2)\1249730011_kz_gerb.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357554" y="4786322"/>
                <a:ext cx="928694" cy="928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5" descr="D:\Desktop\Общий материал символ\Новая папка (2)\герб кз2.jpe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286116" y="3571876"/>
                <a:ext cx="921580" cy="928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6" descr="D:\Desktop\Общий материал символ\Новая папка (2)\22330577.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286116" y="2435016"/>
                <a:ext cx="928252" cy="922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 name="Прямоугольник 70"/>
              <p:cNvSpPr/>
              <p:nvPr/>
            </p:nvSpPr>
            <p:spPr>
              <a:xfrm>
                <a:off x="2571736" y="1454995"/>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75" name="Прямоугольник 74"/>
              <p:cNvSpPr/>
              <p:nvPr/>
            </p:nvSpPr>
            <p:spPr>
              <a:xfrm>
                <a:off x="2571736" y="2643182"/>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6</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79" name="Прямоугольник 78"/>
              <p:cNvSpPr/>
              <p:nvPr/>
            </p:nvSpPr>
            <p:spPr>
              <a:xfrm>
                <a:off x="2571736" y="3987233"/>
                <a:ext cx="745717"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10</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1030" name="Picture 6" descr="C:\Documents and Settings\Admin\Рабочий стол\Новая папка\ \руслан\32561_html_m5f643c65.png"/>
              <p:cNvPicPr>
                <a:picLocks noChangeAspect="1" noChangeArrowheads="1"/>
              </p:cNvPicPr>
              <p:nvPr/>
            </p:nvPicPr>
            <p:blipFill>
              <a:blip r:embed="rId9"/>
              <a:srcRect/>
              <a:stretch>
                <a:fillRect/>
              </a:stretch>
            </p:blipFill>
            <p:spPr bwMode="auto">
              <a:xfrm>
                <a:off x="3286116" y="1214422"/>
                <a:ext cx="928694" cy="949060"/>
              </a:xfrm>
              <a:prstGeom prst="rect">
                <a:avLst/>
              </a:prstGeom>
              <a:noFill/>
            </p:spPr>
          </p:pic>
          <p:cxnSp>
            <p:nvCxnSpPr>
              <p:cNvPr id="61" name="Прямая соединительная линия 60"/>
              <p:cNvCxnSpPr/>
              <p:nvPr/>
            </p:nvCxnSpPr>
            <p:spPr>
              <a:xfrm rot="16200000" flipH="1">
                <a:off x="3527869" y="1457764"/>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65" name="Прямая соединительная линия 64"/>
              <p:cNvCxnSpPr/>
              <p:nvPr/>
            </p:nvCxnSpPr>
            <p:spPr>
              <a:xfrm rot="16200000" flipH="1">
                <a:off x="3542047" y="2599183"/>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69" name="Прямая соединительная линия 68"/>
              <p:cNvCxnSpPr/>
              <p:nvPr/>
            </p:nvCxnSpPr>
            <p:spPr>
              <a:xfrm rot="16200000" flipH="1">
                <a:off x="3542047" y="3813629"/>
                <a:ext cx="1588" cy="1658045"/>
              </a:xfrm>
              <a:prstGeom prst="line">
                <a:avLst/>
              </a:prstGeom>
            </p:spPr>
            <p:style>
              <a:lnRef idx="3">
                <a:schemeClr val="accent2"/>
              </a:lnRef>
              <a:fillRef idx="0">
                <a:schemeClr val="accent2"/>
              </a:fillRef>
              <a:effectRef idx="2">
                <a:schemeClr val="accent2"/>
              </a:effectRef>
              <a:fontRef idx="minor">
                <a:schemeClr val="tx1"/>
              </a:fontRef>
            </p:style>
          </p:cxnSp>
          <p:sp>
            <p:nvSpPr>
              <p:cNvPr id="83" name="Прямоугольник 82"/>
              <p:cNvSpPr/>
              <p:nvPr/>
            </p:nvSpPr>
            <p:spPr>
              <a:xfrm>
                <a:off x="2571736" y="5201679"/>
                <a:ext cx="745717"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a:t>
                </a: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3</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cxnSp>
            <p:nvCxnSpPr>
              <p:cNvPr id="84" name="Прямая соединительная линия 83"/>
              <p:cNvCxnSpPr/>
              <p:nvPr/>
            </p:nvCxnSpPr>
            <p:spPr>
              <a:xfrm rot="16200000" flipH="1">
                <a:off x="3542047" y="5028075"/>
                <a:ext cx="1588" cy="1658045"/>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49" name="Группа 48"/>
            <p:cNvGrpSpPr/>
            <p:nvPr/>
          </p:nvGrpSpPr>
          <p:grpSpPr>
            <a:xfrm>
              <a:off x="4429124" y="1285860"/>
              <a:ext cx="1815099" cy="4643470"/>
              <a:chOff x="4786314" y="1214422"/>
              <a:chExt cx="1815099" cy="4643470"/>
            </a:xfrm>
          </p:grpSpPr>
          <p:pic>
            <p:nvPicPr>
              <p:cNvPr id="6" name="Picture 3" descr="D:\Desktop\Общий материал символ\Новая папка (2)\1_html_m3d77cf5b.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507808" y="3571876"/>
                <a:ext cx="921580" cy="928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D:\Desktop\Общий материал символ\Новая папка (2)\255.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572132" y="2428868"/>
                <a:ext cx="857256" cy="85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 name="Прямоугольник 71"/>
              <p:cNvSpPr/>
              <p:nvPr/>
            </p:nvSpPr>
            <p:spPr>
              <a:xfrm>
                <a:off x="4786314" y="1454995"/>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3</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76" name="Прямоугольник 75"/>
              <p:cNvSpPr/>
              <p:nvPr/>
            </p:nvSpPr>
            <p:spPr>
              <a:xfrm>
                <a:off x="4827809" y="2643182"/>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7</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1027" name="Picture 3" descr="C:\Documents and Settings\Admin\Рабочий стол\Новая папка\ \руслан\gerb_big.png"/>
              <p:cNvPicPr>
                <a:picLocks noChangeAspect="1" noChangeArrowheads="1"/>
              </p:cNvPicPr>
              <p:nvPr/>
            </p:nvPicPr>
            <p:blipFill>
              <a:blip r:embed="rId12" cstate="print"/>
              <a:srcRect/>
              <a:stretch>
                <a:fillRect/>
              </a:stretch>
            </p:blipFill>
            <p:spPr bwMode="auto">
              <a:xfrm>
                <a:off x="5500694" y="4786322"/>
                <a:ext cx="928694" cy="932192"/>
              </a:xfrm>
              <a:prstGeom prst="rect">
                <a:avLst/>
              </a:prstGeom>
              <a:noFill/>
            </p:spPr>
          </p:pic>
          <p:pic>
            <p:nvPicPr>
              <p:cNvPr id="1029" name="Picture 5" descr="C:\Documents and Settings\Admin\Рабочий стол\Новая папка\ \руслан\filehWEYng.jpg"/>
              <p:cNvPicPr>
                <a:picLocks noChangeAspect="1" noChangeArrowheads="1"/>
              </p:cNvPicPr>
              <p:nvPr/>
            </p:nvPicPr>
            <p:blipFill>
              <a:blip r:embed="rId13" cstate="print"/>
              <a:srcRect/>
              <a:stretch>
                <a:fillRect/>
              </a:stretch>
            </p:blipFill>
            <p:spPr bwMode="auto">
              <a:xfrm>
                <a:off x="5500694" y="1214422"/>
                <a:ext cx="1000132" cy="928693"/>
              </a:xfrm>
              <a:prstGeom prst="rect">
                <a:avLst/>
              </a:prstGeom>
              <a:noFill/>
            </p:spPr>
          </p:pic>
          <p:cxnSp>
            <p:nvCxnSpPr>
              <p:cNvPr id="62" name="Прямая соединительная линия 61"/>
              <p:cNvCxnSpPr/>
              <p:nvPr/>
            </p:nvCxnSpPr>
            <p:spPr>
              <a:xfrm rot="16200000" flipH="1">
                <a:off x="5757419" y="1457764"/>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66" name="Прямая соединительная линия 65"/>
              <p:cNvCxnSpPr/>
              <p:nvPr/>
            </p:nvCxnSpPr>
            <p:spPr>
              <a:xfrm rot="16200000" flipH="1">
                <a:off x="5771597" y="2599183"/>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70" name="Прямая соединительная линия 69"/>
              <p:cNvCxnSpPr/>
              <p:nvPr/>
            </p:nvCxnSpPr>
            <p:spPr>
              <a:xfrm rot="16200000" flipH="1">
                <a:off x="5771597" y="3813629"/>
                <a:ext cx="1588" cy="1658045"/>
              </a:xfrm>
              <a:prstGeom prst="line">
                <a:avLst/>
              </a:prstGeom>
            </p:spPr>
            <p:style>
              <a:lnRef idx="3">
                <a:schemeClr val="accent2"/>
              </a:lnRef>
              <a:fillRef idx="0">
                <a:schemeClr val="accent2"/>
              </a:fillRef>
              <a:effectRef idx="2">
                <a:schemeClr val="accent2"/>
              </a:effectRef>
              <a:fontRef idx="minor">
                <a:schemeClr val="tx1"/>
              </a:fontRef>
            </p:style>
          </p:cxnSp>
          <p:sp>
            <p:nvSpPr>
              <p:cNvPr id="81" name="Прямоугольник 80"/>
              <p:cNvSpPr/>
              <p:nvPr/>
            </p:nvSpPr>
            <p:spPr>
              <a:xfrm>
                <a:off x="4786314" y="4000504"/>
                <a:ext cx="745717"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a:t>
                </a: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cxnSp>
            <p:nvCxnSpPr>
              <p:cNvPr id="85" name="Прямая соединительная линия 84"/>
              <p:cNvCxnSpPr/>
              <p:nvPr/>
            </p:nvCxnSpPr>
            <p:spPr>
              <a:xfrm rot="16200000" flipH="1">
                <a:off x="5771597" y="5028075"/>
                <a:ext cx="1588" cy="1658045"/>
              </a:xfrm>
              <a:prstGeom prst="line">
                <a:avLst/>
              </a:prstGeom>
            </p:spPr>
            <p:style>
              <a:lnRef idx="3">
                <a:schemeClr val="accent2"/>
              </a:lnRef>
              <a:fillRef idx="0">
                <a:schemeClr val="accent2"/>
              </a:fillRef>
              <a:effectRef idx="2">
                <a:schemeClr val="accent2"/>
              </a:effectRef>
              <a:fontRef idx="minor">
                <a:schemeClr val="tx1"/>
              </a:fontRef>
            </p:style>
          </p:cxnSp>
          <p:sp>
            <p:nvSpPr>
              <p:cNvPr id="86" name="Прямоугольник 85"/>
              <p:cNvSpPr/>
              <p:nvPr/>
            </p:nvSpPr>
            <p:spPr>
              <a:xfrm>
                <a:off x="4786314" y="5214950"/>
                <a:ext cx="745717"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a:t>
                </a: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4</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grpSp>
          <p:nvGrpSpPr>
            <p:cNvPr id="50" name="Группа 49"/>
            <p:cNvGrpSpPr/>
            <p:nvPr/>
          </p:nvGrpSpPr>
          <p:grpSpPr>
            <a:xfrm>
              <a:off x="6286512" y="1214422"/>
              <a:ext cx="1913028" cy="3500462"/>
              <a:chOff x="6899511" y="1142984"/>
              <a:chExt cx="1913028" cy="3500462"/>
            </a:xfrm>
          </p:grpSpPr>
          <p:pic>
            <p:nvPicPr>
              <p:cNvPr id="12" name="Picture 10" descr="D:\Desktop\Общий материал символ\Новая папка (2)\140604000532843050df4ap.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7715272" y="2428868"/>
                <a:ext cx="852021" cy="85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 name="Прямоугольник 72"/>
              <p:cNvSpPr/>
              <p:nvPr/>
            </p:nvSpPr>
            <p:spPr>
              <a:xfrm>
                <a:off x="6899511" y="1500174"/>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4</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77" name="Прямоугольник 76"/>
              <p:cNvSpPr/>
              <p:nvPr/>
            </p:nvSpPr>
            <p:spPr>
              <a:xfrm>
                <a:off x="6970949" y="2643182"/>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8</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1028" name="Picture 4" descr="C:\Documents and Settings\Admin\Рабочий стол\Новая папка\ \руслан\images.jpg"/>
              <p:cNvPicPr>
                <a:picLocks noChangeAspect="1" noChangeArrowheads="1"/>
              </p:cNvPicPr>
              <p:nvPr/>
            </p:nvPicPr>
            <p:blipFill>
              <a:blip r:embed="rId15"/>
              <a:srcRect/>
              <a:stretch>
                <a:fillRect/>
              </a:stretch>
            </p:blipFill>
            <p:spPr bwMode="auto">
              <a:xfrm>
                <a:off x="7572396" y="1142984"/>
                <a:ext cx="1240143" cy="1143008"/>
              </a:xfrm>
              <a:prstGeom prst="rect">
                <a:avLst/>
              </a:prstGeom>
              <a:noFill/>
            </p:spPr>
          </p:pic>
          <p:cxnSp>
            <p:nvCxnSpPr>
              <p:cNvPr id="63" name="Прямая соединительная линия 62"/>
              <p:cNvCxnSpPr/>
              <p:nvPr/>
            </p:nvCxnSpPr>
            <p:spPr>
              <a:xfrm rot="16200000" flipH="1">
                <a:off x="7957025" y="1457764"/>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67" name="Прямая соединительная линия 66"/>
              <p:cNvCxnSpPr/>
              <p:nvPr/>
            </p:nvCxnSpPr>
            <p:spPr>
              <a:xfrm rot="16200000" flipH="1">
                <a:off x="7971203" y="2599183"/>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80" name="Прямая соединительная линия 79"/>
              <p:cNvCxnSpPr/>
              <p:nvPr/>
            </p:nvCxnSpPr>
            <p:spPr>
              <a:xfrm rot="16200000" flipH="1">
                <a:off x="7971203" y="3813629"/>
                <a:ext cx="1588" cy="1658045"/>
              </a:xfrm>
              <a:prstGeom prst="line">
                <a:avLst/>
              </a:prstGeom>
            </p:spPr>
            <p:style>
              <a:lnRef idx="3">
                <a:schemeClr val="accent2"/>
              </a:lnRef>
              <a:fillRef idx="0">
                <a:schemeClr val="accent2"/>
              </a:fillRef>
              <a:effectRef idx="2">
                <a:schemeClr val="accent2"/>
              </a:effectRef>
              <a:fontRef idx="minor">
                <a:schemeClr val="tx1"/>
              </a:fontRef>
            </p:style>
          </p:cxnSp>
          <p:sp>
            <p:nvSpPr>
              <p:cNvPr id="82" name="Прямоугольник 81"/>
              <p:cNvSpPr/>
              <p:nvPr/>
            </p:nvSpPr>
            <p:spPr>
              <a:xfrm>
                <a:off x="6969555" y="4000504"/>
                <a:ext cx="745717" cy="58477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a:t>
                </a: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45" name="Picture 4" descr="D:\Desktop\Общий материал символ\Новая папка (2)\0003-002-Gerb-Respubliki-Kazakhstan-Avtorami-Gerba-suverennogo-Kazakhstana.jp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715272" y="3567658"/>
                <a:ext cx="928694" cy="93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971600" y="2300109"/>
            <a:ext cx="7200800" cy="1200329"/>
          </a:xfrm>
          <a:prstGeom prst="rect">
            <a:avLst/>
          </a:prstGeom>
          <a:noFill/>
        </p:spPr>
        <p:txBody>
          <a:bodyPr wrap="square" rtlCol="0">
            <a:spAutoFit/>
          </a:bodyPr>
          <a:lstStyle/>
          <a:p>
            <a:pPr algn="ctr"/>
            <a:r>
              <a:rPr lang="kk-KZ" sz="2400" b="1" dirty="0" smtClean="0">
                <a:solidFill>
                  <a:srgbClr val="FF0000"/>
                </a:solidFill>
                <a:latin typeface="Times New Roman" pitchFamily="18" charset="0"/>
                <a:cs typeface="Times New Roman" pitchFamily="18" charset="0"/>
              </a:rPr>
              <a:t>9</a:t>
            </a:r>
            <a:r>
              <a:rPr lang="ru-RU" sz="2400" b="1" dirty="0" smtClean="0">
                <a:solidFill>
                  <a:srgbClr val="FF0000"/>
                </a:solidFill>
                <a:latin typeface="Times New Roman" pitchFamily="18" charset="0"/>
                <a:cs typeface="Times New Roman" pitchFamily="18" charset="0"/>
              </a:rPr>
              <a:t> МЕМЛЕКЕТТ</a:t>
            </a:r>
            <a:r>
              <a:rPr lang="kk-KZ" sz="2400" b="1" dirty="0" smtClean="0">
                <a:solidFill>
                  <a:srgbClr val="FF0000"/>
                </a:solidFill>
                <a:latin typeface="Times New Roman" pitchFamily="18" charset="0"/>
                <a:cs typeface="Times New Roman" pitchFamily="18" charset="0"/>
              </a:rPr>
              <a:t>ІК ТУЛАР АРАСЫНАН </a:t>
            </a:r>
          </a:p>
          <a:p>
            <a:pPr algn="ctr"/>
            <a:r>
              <a:rPr lang="kk-KZ" sz="2400" b="1" dirty="0" smtClean="0">
                <a:solidFill>
                  <a:srgbClr val="FF0000"/>
                </a:solidFill>
                <a:latin typeface="Times New Roman" pitchFamily="18" charset="0"/>
                <a:cs typeface="Times New Roman" pitchFamily="18" charset="0"/>
              </a:rPr>
              <a:t>ҚР ҰЛТТЫҚ СТАНДАРТҚА СӘЙКЕС ЭТАЛОНДЫ ТАУЫП БЕРІҢІЗДЕР?</a:t>
            </a:r>
            <a:endParaRPr lang="ru-RU"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61426565"/>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51" name="Picture 44" descr="D:\Desktop\205098766\i (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85852" y="1714488"/>
            <a:ext cx="1714512" cy="928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40" descr="D:\Desktop\205098766\bce3a01770e97bfc5d92502230e24a3c.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72264" y="1785926"/>
            <a:ext cx="1641506" cy="928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37" descr="D:\Desktop\205098766\kaz.gif"/>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85852" y="3214686"/>
            <a:ext cx="1714513" cy="928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42" descr="D:\Desktop\205098766\i (3).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027497" y="3286124"/>
            <a:ext cx="1687511" cy="84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43" descr="D:\Desktop\205098766\i (4).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000496" y="1714488"/>
            <a:ext cx="1714512"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41" descr="D:\Desktop\205098766\buy_kazakhstan_flag-01-01.gif"/>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572264" y="3286124"/>
            <a:ext cx="1643074" cy="85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38" descr="D:\Desktop\205098766\kazak2.GIF"/>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285852" y="4721240"/>
            <a:ext cx="1720849"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39" descr="D:\Desktop\205098766\1640d627d4a400d832e31e15c2799ace.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000496" y="4699018"/>
            <a:ext cx="1643073" cy="944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4">
            <a:hlinkClick r:id="rId11" action="ppaction://hlinksldjump"/>
          </p:cNvPr>
          <p:cNvPicPr>
            <a:picLocks noChangeAspect="1" noChangeArrowheads="1"/>
          </p:cNvPicPr>
          <p:nvPr/>
        </p:nvPicPr>
        <p:blipFill>
          <a:blip r:embed="rId12"/>
          <a:srcRect/>
          <a:stretch>
            <a:fillRect/>
          </a:stretch>
        </p:blipFill>
        <p:spPr bwMode="auto">
          <a:xfrm>
            <a:off x="6572264" y="4720106"/>
            <a:ext cx="1643074" cy="923472"/>
          </a:xfrm>
          <a:prstGeom prst="rect">
            <a:avLst/>
          </a:prstGeom>
          <a:noFill/>
          <a:ln w="9525">
            <a:noFill/>
            <a:miter lim="800000"/>
            <a:headEnd/>
            <a:tailEnd/>
          </a:ln>
        </p:spPr>
      </p:pic>
      <p:sp>
        <p:nvSpPr>
          <p:cNvPr id="50" name="Прямоугольник 49"/>
          <p:cNvSpPr/>
          <p:nvPr/>
        </p:nvSpPr>
        <p:spPr>
          <a:xfrm>
            <a:off x="755843" y="2026500"/>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67" name="Прямоугольник 66"/>
          <p:cNvSpPr/>
          <p:nvPr/>
        </p:nvSpPr>
        <p:spPr>
          <a:xfrm>
            <a:off x="3470487" y="2026500"/>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68" name="Прямоугольник 67"/>
          <p:cNvSpPr/>
          <p:nvPr/>
        </p:nvSpPr>
        <p:spPr>
          <a:xfrm>
            <a:off x="5970817" y="2026500"/>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3</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cxnSp>
        <p:nvCxnSpPr>
          <p:cNvPr id="69" name="Прямая соединительная линия 68"/>
          <p:cNvCxnSpPr/>
          <p:nvPr/>
        </p:nvCxnSpPr>
        <p:spPr>
          <a:xfrm rot="16200000" flipH="1">
            <a:off x="1741919" y="2029269"/>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70" name="Прямая соединительная линия 69"/>
          <p:cNvCxnSpPr/>
          <p:nvPr/>
        </p:nvCxnSpPr>
        <p:spPr>
          <a:xfrm rot="16200000" flipH="1">
            <a:off x="4400097" y="2029269"/>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71" name="Прямая соединительная линия 70"/>
          <p:cNvCxnSpPr/>
          <p:nvPr/>
        </p:nvCxnSpPr>
        <p:spPr>
          <a:xfrm rot="16200000" flipH="1">
            <a:off x="6900427" y="2029269"/>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72" name="Прямая соединительная линия 71"/>
          <p:cNvCxnSpPr/>
          <p:nvPr/>
        </p:nvCxnSpPr>
        <p:spPr>
          <a:xfrm rot="16200000" flipH="1">
            <a:off x="1726947" y="3527877"/>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73" name="Прямая соединительная линия 72"/>
          <p:cNvCxnSpPr/>
          <p:nvPr/>
        </p:nvCxnSpPr>
        <p:spPr>
          <a:xfrm rot="16200000" flipH="1">
            <a:off x="4385125" y="3527877"/>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74" name="Прямая соединительная линия 73"/>
          <p:cNvCxnSpPr/>
          <p:nvPr/>
        </p:nvCxnSpPr>
        <p:spPr>
          <a:xfrm rot="16200000" flipH="1">
            <a:off x="6885455" y="3527877"/>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75" name="Прямая соединительная линия 74"/>
          <p:cNvCxnSpPr/>
          <p:nvPr/>
        </p:nvCxnSpPr>
        <p:spPr>
          <a:xfrm rot="16200000" flipH="1">
            <a:off x="1756891" y="5028075"/>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76" name="Прямая соединительная линия 75"/>
          <p:cNvCxnSpPr/>
          <p:nvPr/>
        </p:nvCxnSpPr>
        <p:spPr>
          <a:xfrm rot="16200000" flipH="1">
            <a:off x="4415069" y="5028075"/>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77" name="Прямая соединительная линия 76"/>
          <p:cNvCxnSpPr/>
          <p:nvPr/>
        </p:nvCxnSpPr>
        <p:spPr>
          <a:xfrm rot="16200000" flipH="1">
            <a:off x="6915399" y="5028075"/>
            <a:ext cx="1588" cy="1658045"/>
          </a:xfrm>
          <a:prstGeom prst="line">
            <a:avLst/>
          </a:prstGeom>
        </p:spPr>
        <p:style>
          <a:lnRef idx="3">
            <a:schemeClr val="accent2"/>
          </a:lnRef>
          <a:fillRef idx="0">
            <a:schemeClr val="accent2"/>
          </a:fillRef>
          <a:effectRef idx="2">
            <a:schemeClr val="accent2"/>
          </a:effectRef>
          <a:fontRef idx="minor">
            <a:schemeClr val="tx1"/>
          </a:fontRef>
        </p:style>
      </p:cxnSp>
      <p:sp>
        <p:nvSpPr>
          <p:cNvPr id="78" name="Прямоугольник 77"/>
          <p:cNvSpPr/>
          <p:nvPr/>
        </p:nvSpPr>
        <p:spPr>
          <a:xfrm>
            <a:off x="714348" y="3500438"/>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4</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79" name="Прямоугольник 78"/>
          <p:cNvSpPr/>
          <p:nvPr/>
        </p:nvSpPr>
        <p:spPr>
          <a:xfrm>
            <a:off x="3470487" y="3455259"/>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5</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80" name="Прямоугольник 79"/>
          <p:cNvSpPr/>
          <p:nvPr/>
        </p:nvSpPr>
        <p:spPr>
          <a:xfrm>
            <a:off x="5970817" y="3500438"/>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6</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81" name="Прямоугольник 80"/>
          <p:cNvSpPr/>
          <p:nvPr/>
        </p:nvSpPr>
        <p:spPr>
          <a:xfrm>
            <a:off x="714348" y="5000636"/>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7</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82" name="Прямоугольник 81"/>
          <p:cNvSpPr/>
          <p:nvPr/>
        </p:nvSpPr>
        <p:spPr>
          <a:xfrm>
            <a:off x="3428992" y="5000636"/>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8</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83" name="Прямоугольник 82"/>
          <p:cNvSpPr/>
          <p:nvPr/>
        </p:nvSpPr>
        <p:spPr>
          <a:xfrm>
            <a:off x="5970817" y="5000636"/>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9</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30" name="TextBox 29"/>
          <p:cNvSpPr txBox="1"/>
          <p:nvPr/>
        </p:nvSpPr>
        <p:spPr>
          <a:xfrm>
            <a:off x="428596" y="782405"/>
            <a:ext cx="8286808" cy="646331"/>
          </a:xfrm>
          <a:prstGeom prst="rect">
            <a:avLst/>
          </a:prstGeom>
          <a:noFill/>
        </p:spPr>
        <p:txBody>
          <a:bodyPr wrap="square">
            <a:spAutoFit/>
          </a:bodyPr>
          <a:lstStyle/>
          <a:p>
            <a:pPr algn="ctr">
              <a:defRPr/>
            </a:pPr>
            <a:r>
              <a:rPr lang="kk-KZ"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ҚАЗАҚСТАН РЕСПУБЛИКАСЫНЫҢ МЕМЛЕКЕТТІК ТУЛАРЫНЫҢ ЭТАЛОНДАРЫ</a:t>
            </a:r>
            <a:endParaRPr lang="ru-RU" b="1" dirty="0">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971600" y="1988840"/>
            <a:ext cx="7200800" cy="1200329"/>
          </a:xfrm>
          <a:prstGeom prst="rect">
            <a:avLst/>
          </a:prstGeom>
          <a:noFill/>
        </p:spPr>
        <p:txBody>
          <a:bodyPr wrap="square" rtlCol="0">
            <a:spAutoFit/>
          </a:bodyPr>
          <a:lstStyle/>
          <a:p>
            <a:pPr algn="ctr"/>
            <a:r>
              <a:rPr lang="kk-KZ" sz="2400" b="1" dirty="0" smtClean="0">
                <a:solidFill>
                  <a:srgbClr val="FF0000"/>
                </a:solidFill>
                <a:latin typeface="Times New Roman" pitchFamily="18" charset="0"/>
                <a:cs typeface="Times New Roman" pitchFamily="18" charset="0"/>
              </a:rPr>
              <a:t>ПЛАКАТТАР МЕН СТЕНДТЕР АРАСЫНАН  </a:t>
            </a:r>
          </a:p>
          <a:p>
            <a:pPr algn="ctr"/>
            <a:r>
              <a:rPr lang="kk-KZ" sz="2400" b="1" dirty="0" smtClean="0">
                <a:solidFill>
                  <a:srgbClr val="FF0000"/>
                </a:solidFill>
                <a:latin typeface="Times New Roman" pitchFamily="18" charset="0"/>
                <a:cs typeface="Times New Roman" pitchFamily="18" charset="0"/>
              </a:rPr>
              <a:t>ҚР ҰЛТТЫҚ СТАНДАРТҚА СӘЙКЕС БЕЙНЕЛЕРДІ ТАУЫП БЕРІҢІЗДЕР?</a:t>
            </a:r>
            <a:endParaRPr lang="ru-RU"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670972979"/>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827088" y="853843"/>
            <a:ext cx="7705725" cy="646331"/>
          </a:xfrm>
          <a:prstGeom prst="rect">
            <a:avLst/>
          </a:prstGeom>
          <a:noFill/>
        </p:spPr>
        <p:txBody>
          <a:bodyPr>
            <a:spAutoFit/>
          </a:bodyPr>
          <a:lstStyle/>
          <a:p>
            <a:pPr algn="ctr">
              <a:defRPr/>
            </a:pPr>
            <a:r>
              <a:rPr lang="kk-KZ"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ҚАЗАҚСТАН РЕСПУБЛИКАСЫНЫҢ МЕМЛЕКЕТТІК РӘМІЗДЕРГЕ АРНАЛҒАН СТЕНДТЕР (ПЛАКАТТАР)</a:t>
            </a:r>
            <a:endParaRPr lang="ru-RU" b="1" dirty="0">
              <a:solidFill>
                <a:srgbClr val="0070C0"/>
              </a:solidFill>
              <a:effectLst>
                <a:outerShdw blurRad="38100" dist="38100" dir="2700000" algn="tl">
                  <a:srgbClr val="000000">
                    <a:alpha val="43137"/>
                  </a:srgbClr>
                </a:outerShdw>
              </a:effectLst>
              <a:latin typeface="Arial" pitchFamily="34" charset="0"/>
              <a:cs typeface="Arial" pitchFamily="34" charset="0"/>
            </a:endParaRPr>
          </a:p>
        </p:txBody>
      </p:sp>
      <p:pic>
        <p:nvPicPr>
          <p:cNvPr id="39" name="Picture 40" descr="D:\Desktop\1279616153_94febef2760793b2553eb759e4183d4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2755" y="1714488"/>
            <a:ext cx="1602581" cy="114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D:\Desktop\205098766\2681788_w200_h200_40.7_60h90sm.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61556" y="1785926"/>
            <a:ext cx="1611300" cy="1071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40" descr="D:\Desktop\205098766\b132501c7bc5143f8b3211cd9ee1f6a6.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43700" y="3429000"/>
            <a:ext cx="1571636" cy="1071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2" descr="C:\Documents and Settings\Admin\Рабочий стол\Новая папка\Общий материал символ\Новая папка (2)\57ab278bdc85201126e0e27342b4532d.jpg"/>
          <p:cNvPicPr>
            <a:picLocks noChangeAspect="1" noChangeArrowheads="1"/>
          </p:cNvPicPr>
          <p:nvPr/>
        </p:nvPicPr>
        <p:blipFill>
          <a:blip r:embed="rId6" cstate="print"/>
          <a:srcRect/>
          <a:stretch>
            <a:fillRect/>
          </a:stretch>
        </p:blipFill>
        <p:spPr bwMode="auto">
          <a:xfrm>
            <a:off x="6730112" y="1785926"/>
            <a:ext cx="1643074" cy="1071570"/>
          </a:xfrm>
          <a:prstGeom prst="rect">
            <a:avLst/>
          </a:prstGeom>
          <a:noFill/>
        </p:spPr>
      </p:pic>
      <p:pic>
        <p:nvPicPr>
          <p:cNvPr id="3074" name="Picture 2" descr="C:\Documents and Settings\Admin\Рабочий стол\Новая папка\Общий материал символ\Новая папка (2)\2d90048aeff8c3c274daee0f6f8aebd5.jpg"/>
          <p:cNvPicPr>
            <a:picLocks noChangeAspect="1" noChangeArrowheads="1"/>
          </p:cNvPicPr>
          <p:nvPr/>
        </p:nvPicPr>
        <p:blipFill>
          <a:blip r:embed="rId7" cstate="print"/>
          <a:srcRect/>
          <a:stretch>
            <a:fillRect/>
          </a:stretch>
        </p:blipFill>
        <p:spPr bwMode="auto">
          <a:xfrm>
            <a:off x="4301220" y="3429000"/>
            <a:ext cx="1571636" cy="1071570"/>
          </a:xfrm>
          <a:prstGeom prst="rect">
            <a:avLst/>
          </a:prstGeom>
          <a:noFill/>
        </p:spPr>
      </p:pic>
      <p:grpSp>
        <p:nvGrpSpPr>
          <p:cNvPr id="2" name="Группа 1"/>
          <p:cNvGrpSpPr>
            <a:grpSpLocks/>
          </p:cNvGrpSpPr>
          <p:nvPr/>
        </p:nvGrpSpPr>
        <p:grpSpPr bwMode="auto">
          <a:xfrm>
            <a:off x="6730112" y="3214686"/>
            <a:ext cx="1643074" cy="1285884"/>
            <a:chOff x="1095825" y="3381375"/>
            <a:chExt cx="1437825" cy="1462876"/>
          </a:xfrm>
        </p:grpSpPr>
        <p:pic>
          <p:nvPicPr>
            <p:cNvPr id="60" name="Picture 35" descr="D:\Desktop\205098766\i (1).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848070" y="3384550"/>
              <a:ext cx="685580" cy="953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37" descr="D:\Desktop\205098766\353d15f07ab176b8f90328f19953f62d.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095825" y="3381375"/>
              <a:ext cx="687684" cy="957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34" descr="D:\Desktop\1351529023_gs-3.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477509" y="3893575"/>
              <a:ext cx="683299" cy="950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7" name="Прямоугольник 36"/>
          <p:cNvSpPr/>
          <p:nvPr/>
        </p:nvSpPr>
        <p:spPr>
          <a:xfrm>
            <a:off x="898719" y="2169376"/>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1</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38" name="Прямоугольник 37"/>
          <p:cNvSpPr/>
          <p:nvPr/>
        </p:nvSpPr>
        <p:spPr>
          <a:xfrm>
            <a:off x="3613363" y="2169376"/>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2</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47" name="Прямоугольник 46"/>
          <p:cNvSpPr/>
          <p:nvPr/>
        </p:nvSpPr>
        <p:spPr>
          <a:xfrm>
            <a:off x="6113693" y="2169376"/>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3</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cxnSp>
        <p:nvCxnSpPr>
          <p:cNvPr id="48" name="Прямая соединительная линия 47"/>
          <p:cNvCxnSpPr/>
          <p:nvPr/>
        </p:nvCxnSpPr>
        <p:spPr>
          <a:xfrm rot="16200000" flipH="1">
            <a:off x="1884795" y="2172145"/>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Прямая соединительная линия 50"/>
          <p:cNvCxnSpPr/>
          <p:nvPr/>
        </p:nvCxnSpPr>
        <p:spPr>
          <a:xfrm rot="16200000" flipH="1">
            <a:off x="4542973" y="2172145"/>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52" name="Прямая соединительная линия 51"/>
          <p:cNvCxnSpPr/>
          <p:nvPr/>
        </p:nvCxnSpPr>
        <p:spPr>
          <a:xfrm rot="16200000" flipH="1">
            <a:off x="7043303" y="2172145"/>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53" name="Прямая соединительная линия 52"/>
          <p:cNvCxnSpPr/>
          <p:nvPr/>
        </p:nvCxnSpPr>
        <p:spPr>
          <a:xfrm rot="16200000" flipH="1">
            <a:off x="1869823" y="3813629"/>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54" name="Прямая соединительная линия 53"/>
          <p:cNvCxnSpPr/>
          <p:nvPr/>
        </p:nvCxnSpPr>
        <p:spPr>
          <a:xfrm rot="16200000" flipH="1">
            <a:off x="4528001" y="3813629"/>
            <a:ext cx="1588" cy="1658045"/>
          </a:xfrm>
          <a:prstGeom prst="line">
            <a:avLst/>
          </a:prstGeom>
        </p:spPr>
        <p:style>
          <a:lnRef idx="3">
            <a:schemeClr val="accent2"/>
          </a:lnRef>
          <a:fillRef idx="0">
            <a:schemeClr val="accent2"/>
          </a:fillRef>
          <a:effectRef idx="2">
            <a:schemeClr val="accent2"/>
          </a:effectRef>
          <a:fontRef idx="minor">
            <a:schemeClr val="tx1"/>
          </a:fontRef>
        </p:style>
      </p:cxnSp>
      <p:cxnSp>
        <p:nvCxnSpPr>
          <p:cNvPr id="55" name="Прямая соединительная линия 54"/>
          <p:cNvCxnSpPr/>
          <p:nvPr/>
        </p:nvCxnSpPr>
        <p:spPr>
          <a:xfrm rot="16200000" flipH="1">
            <a:off x="7028331" y="3813629"/>
            <a:ext cx="1588" cy="1658045"/>
          </a:xfrm>
          <a:prstGeom prst="line">
            <a:avLst/>
          </a:prstGeom>
        </p:spPr>
        <p:style>
          <a:lnRef idx="3">
            <a:schemeClr val="accent2"/>
          </a:lnRef>
          <a:fillRef idx="0">
            <a:schemeClr val="accent2"/>
          </a:fillRef>
          <a:effectRef idx="2">
            <a:schemeClr val="accent2"/>
          </a:effectRef>
          <a:fontRef idx="minor">
            <a:schemeClr val="tx1"/>
          </a:fontRef>
        </p:style>
      </p:cxnSp>
      <p:sp>
        <p:nvSpPr>
          <p:cNvPr id="56" name="Прямоугольник 55"/>
          <p:cNvSpPr/>
          <p:nvPr/>
        </p:nvSpPr>
        <p:spPr>
          <a:xfrm>
            <a:off x="857224" y="3786190"/>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4</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57" name="Прямоугольник 56"/>
          <p:cNvSpPr/>
          <p:nvPr/>
        </p:nvSpPr>
        <p:spPr>
          <a:xfrm>
            <a:off x="3613363" y="3741011"/>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5</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58" name="Прямоугольник 57"/>
          <p:cNvSpPr/>
          <p:nvPr/>
        </p:nvSpPr>
        <p:spPr>
          <a:xfrm>
            <a:off x="6113693" y="3786190"/>
            <a:ext cx="6014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6</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nvGrpSpPr>
          <p:cNvPr id="3" name="Группа 40"/>
          <p:cNvGrpSpPr/>
          <p:nvPr/>
        </p:nvGrpSpPr>
        <p:grpSpPr>
          <a:xfrm>
            <a:off x="1928794" y="4929198"/>
            <a:ext cx="2846583" cy="1143008"/>
            <a:chOff x="6143636" y="4929198"/>
            <a:chExt cx="2846583" cy="1143008"/>
          </a:xfrm>
        </p:grpSpPr>
        <p:grpSp>
          <p:nvGrpSpPr>
            <p:cNvPr id="5" name="Группа 74"/>
            <p:cNvGrpSpPr/>
            <p:nvPr/>
          </p:nvGrpSpPr>
          <p:grpSpPr>
            <a:xfrm>
              <a:off x="6858016" y="4929198"/>
              <a:ext cx="2132203" cy="1000132"/>
              <a:chOff x="1142976" y="642918"/>
              <a:chExt cx="11449609" cy="3714777"/>
            </a:xfrm>
          </p:grpSpPr>
          <p:pic>
            <p:nvPicPr>
              <p:cNvPr id="18433" name="Picture 1" descr="C:\Documents and Settings\Admin\Рабочий стол\Новая папка\ \руслан\flag.jpg"/>
              <p:cNvPicPr>
                <a:picLocks noChangeAspect="1" noChangeArrowheads="1"/>
              </p:cNvPicPr>
              <p:nvPr/>
            </p:nvPicPr>
            <p:blipFill>
              <a:blip r:embed="rId11" cstate="print"/>
              <a:srcRect/>
              <a:stretch>
                <a:fillRect/>
              </a:stretch>
            </p:blipFill>
            <p:spPr bwMode="auto">
              <a:xfrm>
                <a:off x="1142976" y="642918"/>
                <a:ext cx="3794818" cy="3714777"/>
              </a:xfrm>
              <a:prstGeom prst="rect">
                <a:avLst/>
              </a:prstGeom>
              <a:noFill/>
            </p:spPr>
          </p:pic>
          <p:pic>
            <p:nvPicPr>
              <p:cNvPr id="18434" name="Picture 2" descr="C:\Documents and Settings\Admin\Рабочий стол\Новая папка\ \руслан\gerb.gif"/>
              <p:cNvPicPr>
                <a:picLocks noChangeAspect="1" noChangeArrowheads="1"/>
              </p:cNvPicPr>
              <p:nvPr/>
            </p:nvPicPr>
            <p:blipFill>
              <a:blip r:embed="rId12"/>
              <a:srcRect/>
              <a:stretch>
                <a:fillRect/>
              </a:stretch>
            </p:blipFill>
            <p:spPr bwMode="auto">
              <a:xfrm>
                <a:off x="4979089" y="642918"/>
                <a:ext cx="3839549" cy="3714777"/>
              </a:xfrm>
              <a:prstGeom prst="rect">
                <a:avLst/>
              </a:prstGeom>
              <a:noFill/>
            </p:spPr>
          </p:pic>
          <p:pic>
            <p:nvPicPr>
              <p:cNvPr id="18435" name="Picture 3" descr="C:\Documents and Settings\Admin\Рабочий стол\Новая папка\ \руслан\gimn3.jpg"/>
              <p:cNvPicPr>
                <a:picLocks noChangeAspect="1" noChangeArrowheads="1"/>
              </p:cNvPicPr>
              <p:nvPr/>
            </p:nvPicPr>
            <p:blipFill>
              <a:blip r:embed="rId13" cstate="print"/>
              <a:srcRect/>
              <a:stretch>
                <a:fillRect/>
              </a:stretch>
            </p:blipFill>
            <p:spPr bwMode="auto">
              <a:xfrm>
                <a:off x="8815202" y="642918"/>
                <a:ext cx="3777383" cy="3714777"/>
              </a:xfrm>
              <a:prstGeom prst="rect">
                <a:avLst/>
              </a:prstGeom>
              <a:noFill/>
            </p:spPr>
          </p:pic>
        </p:grpSp>
        <p:cxnSp>
          <p:nvCxnSpPr>
            <p:cNvPr id="76" name="Прямая соединительная линия 75"/>
            <p:cNvCxnSpPr/>
            <p:nvPr/>
          </p:nvCxnSpPr>
          <p:spPr>
            <a:xfrm rot="16200000" flipH="1">
              <a:off x="7058274" y="5242389"/>
              <a:ext cx="1588" cy="1658045"/>
            </a:xfrm>
            <a:prstGeom prst="line">
              <a:avLst/>
            </a:prstGeom>
          </p:spPr>
          <p:style>
            <a:lnRef idx="3">
              <a:schemeClr val="accent2"/>
            </a:lnRef>
            <a:fillRef idx="0">
              <a:schemeClr val="accent2"/>
            </a:fillRef>
            <a:effectRef idx="2">
              <a:schemeClr val="accent2"/>
            </a:effectRef>
            <a:fontRef idx="minor">
              <a:schemeClr val="tx1"/>
            </a:fontRef>
          </p:style>
        </p:cxnSp>
        <p:sp>
          <p:nvSpPr>
            <p:cNvPr id="77" name="Прямоугольник 76"/>
            <p:cNvSpPr/>
            <p:nvPr/>
          </p:nvSpPr>
          <p:spPr>
            <a:xfrm>
              <a:off x="6143636" y="5214950"/>
              <a:ext cx="6014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7</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grpSp>
        <p:nvGrpSpPr>
          <p:cNvPr id="36" name="Группа 35"/>
          <p:cNvGrpSpPr/>
          <p:nvPr/>
        </p:nvGrpSpPr>
        <p:grpSpPr>
          <a:xfrm>
            <a:off x="5072067" y="4960275"/>
            <a:ext cx="2428891" cy="1111931"/>
            <a:chOff x="5286381" y="4960275"/>
            <a:chExt cx="2428891" cy="1111931"/>
          </a:xfrm>
        </p:grpSpPr>
        <p:grpSp>
          <p:nvGrpSpPr>
            <p:cNvPr id="6" name="Группа 41"/>
            <p:cNvGrpSpPr/>
            <p:nvPr/>
          </p:nvGrpSpPr>
          <p:grpSpPr>
            <a:xfrm>
              <a:off x="5286381" y="5214950"/>
              <a:ext cx="1744454" cy="857256"/>
              <a:chOff x="6143636" y="5214950"/>
              <a:chExt cx="1744454" cy="857256"/>
            </a:xfrm>
          </p:grpSpPr>
          <p:cxnSp>
            <p:nvCxnSpPr>
              <p:cNvPr id="44" name="Прямая соединительная линия 43"/>
              <p:cNvCxnSpPr/>
              <p:nvPr/>
            </p:nvCxnSpPr>
            <p:spPr>
              <a:xfrm rot="16200000" flipH="1">
                <a:off x="7058274" y="5242389"/>
                <a:ext cx="1588" cy="1658045"/>
              </a:xfrm>
              <a:prstGeom prst="line">
                <a:avLst/>
              </a:prstGeom>
            </p:spPr>
            <p:style>
              <a:lnRef idx="3">
                <a:schemeClr val="accent2"/>
              </a:lnRef>
              <a:fillRef idx="0">
                <a:schemeClr val="accent2"/>
              </a:fillRef>
              <a:effectRef idx="2">
                <a:schemeClr val="accent2"/>
              </a:effectRef>
              <a:fontRef idx="minor">
                <a:schemeClr val="tx1"/>
              </a:fontRef>
            </p:style>
          </p:cxnSp>
          <p:sp>
            <p:nvSpPr>
              <p:cNvPr id="45" name="Прямоугольник 44"/>
              <p:cNvSpPr/>
              <p:nvPr/>
            </p:nvSpPr>
            <p:spPr>
              <a:xfrm>
                <a:off x="6143636" y="5214950"/>
                <a:ext cx="6014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8</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pic>
          <p:nvPicPr>
            <p:cNvPr id="21505" name="Picture 1" descr="C:\Users\Администратор\Desktop\рисунки\1463512225_hello_html_75350413.png"/>
            <p:cNvPicPr>
              <a:picLocks noChangeAspect="1" noChangeArrowheads="1"/>
            </p:cNvPicPr>
            <p:nvPr/>
          </p:nvPicPr>
          <p:blipFill>
            <a:blip r:embed="rId14" cstate="print"/>
            <a:srcRect/>
            <a:stretch>
              <a:fillRect/>
            </a:stretch>
          </p:blipFill>
          <p:spPr bwMode="auto">
            <a:xfrm>
              <a:off x="5929322" y="4960275"/>
              <a:ext cx="1785950" cy="969055"/>
            </a:xfrm>
            <a:prstGeom prst="rect">
              <a:avLst/>
            </a:prstGeom>
            <a:noFill/>
          </p:spPr>
        </p:pic>
      </p:gr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857224" y="2701349"/>
            <a:ext cx="7200800" cy="923330"/>
          </a:xfrm>
          <a:prstGeom prst="rect">
            <a:avLst/>
          </a:prstGeom>
          <a:noFill/>
        </p:spPr>
        <p:txBody>
          <a:bodyPr wrap="square" rtlCol="0">
            <a:spAutoFit/>
          </a:bodyPr>
          <a:lstStyle/>
          <a:p>
            <a:pPr algn="ctr"/>
            <a:r>
              <a:rPr lang="kk-KZ" sz="5400" b="1" dirty="0" smtClean="0">
                <a:solidFill>
                  <a:srgbClr val="FF0000"/>
                </a:solidFill>
                <a:latin typeface="Arial" pitchFamily="34" charset="0"/>
                <a:cs typeface="Arial" pitchFamily="34" charset="0"/>
              </a:rPr>
              <a:t>Ж А У А Б Ы</a:t>
            </a:r>
            <a:endParaRPr lang="ru-RU" sz="5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571472" y="1795525"/>
            <a:ext cx="7929618" cy="2062103"/>
          </a:xfrm>
          <a:prstGeom prst="rect">
            <a:avLst/>
          </a:prstGeom>
        </p:spPr>
        <p:txBody>
          <a:bodyPr wrap="square">
            <a:spAutoFit/>
          </a:bodyPr>
          <a:lstStyle/>
          <a:p>
            <a:pPr algn="ctr"/>
            <a:r>
              <a:rPr lang="ru-RU" sz="3200" b="1" dirty="0" smtClean="0">
                <a:solidFill>
                  <a:srgbClr val="FF0000"/>
                </a:solidFill>
                <a:latin typeface="Arial" pitchFamily="34" charset="0"/>
                <a:cs typeface="Arial" pitchFamily="34" charset="0"/>
              </a:rPr>
              <a:t>ҚР МЕМЛЕКЕТТ</a:t>
            </a:r>
            <a:r>
              <a:rPr lang="kk-KZ" sz="3200" b="1" dirty="0" smtClean="0">
                <a:solidFill>
                  <a:srgbClr val="FF0000"/>
                </a:solidFill>
                <a:latin typeface="Arial" pitchFamily="34" charset="0"/>
                <a:cs typeface="Arial" pitchFamily="34" charset="0"/>
              </a:rPr>
              <a:t>ІК ЕЛТАҢБАЛАР МЕН МЕМЛЕКЕТТІК ТУЛАРДЫҢ ЭТАЛОНДАРЫ, СОНЫМЕН ҚАТАР ПЛАКАТТАР МЕН СТЕНДТЕР   </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Прямоугольник 3"/>
          <p:cNvSpPr/>
          <p:nvPr/>
        </p:nvSpPr>
        <p:spPr>
          <a:xfrm>
            <a:off x="571472" y="2000240"/>
            <a:ext cx="7858180" cy="1938992"/>
          </a:xfrm>
          <a:prstGeom prst="rect">
            <a:avLst/>
          </a:prstGeom>
        </p:spPr>
        <p:txBody>
          <a:bodyPr wrap="square">
            <a:spAutoFit/>
          </a:bodyPr>
          <a:lstStyle/>
          <a:p>
            <a:pPr algn="ctr"/>
            <a:r>
              <a:rPr lang="kk-KZ" sz="4000" b="1" dirty="0" smtClean="0">
                <a:solidFill>
                  <a:srgbClr val="FF0000"/>
                </a:solidFill>
                <a:latin typeface="Arial" pitchFamily="34" charset="0"/>
                <a:cs typeface="Arial" pitchFamily="34" charset="0"/>
              </a:rPr>
              <a:t>БІРДЕ-БІРЕУІ ҚР ҰЛТТЫҚ СТАНДАРТТАРҒА СӘЙКЕС КЕЛМЕЙДІ</a:t>
            </a:r>
            <a:endParaRPr lang="ru-RU" sz="4000"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357158" y="2455127"/>
            <a:ext cx="8358246" cy="830997"/>
          </a:xfrm>
          <a:prstGeom prst="rect">
            <a:avLst/>
          </a:prstGeom>
          <a:noFill/>
        </p:spPr>
        <p:txBody>
          <a:bodyPr wrap="square" rtlCol="0">
            <a:spAutoFit/>
          </a:bodyPr>
          <a:lstStyle/>
          <a:p>
            <a:pPr algn="ctr"/>
            <a:r>
              <a:rPr lang="kk-KZ" sz="2400" b="1" dirty="0" smtClean="0">
                <a:solidFill>
                  <a:srgbClr val="00B0F0"/>
                </a:solidFill>
                <a:latin typeface="Times New Roman" pitchFamily="18" charset="0"/>
                <a:cs typeface="Times New Roman" pitchFamily="18" charset="0"/>
              </a:rPr>
              <a:t>ТӘУЕЛСІЗ МЕМЛЕКЕТТЕР ДОСТАСТЫҒЫНЫҢ МЕМЛЕКЕТТІК ҰРАНДАРЫ</a:t>
            </a:r>
            <a:endParaRPr lang="ru-RU" sz="2400" b="1" dirty="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608140" y="2643182"/>
            <a:ext cx="7892950" cy="830997"/>
          </a:xfrm>
          <a:prstGeom prst="rect">
            <a:avLst/>
          </a:prstGeom>
        </p:spPr>
        <p:txBody>
          <a:bodyPr wrap="square">
            <a:spAutoFit/>
          </a:bodyPr>
          <a:lstStyle/>
          <a:p>
            <a:pPr algn="ctr"/>
            <a:r>
              <a:rPr lang="kk-KZ" sz="2400" b="1" dirty="0" smtClean="0">
                <a:solidFill>
                  <a:srgbClr val="00B0F0"/>
                </a:solidFill>
                <a:latin typeface="Times New Roman" pitchFamily="18" charset="0"/>
                <a:cs typeface="Times New Roman" pitchFamily="18" charset="0"/>
              </a:rPr>
              <a:t>ҚАЗАҚСТАН РЕСПУБЛИКАСЫ ҮКІМЕТІНІҢ ҚАУЛЫЛАРЫ</a:t>
            </a:r>
            <a:endParaRPr lang="en-US" sz="2400" b="1" dirty="0" smtClean="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Прямоугольник 1"/>
          <p:cNvSpPr/>
          <p:nvPr/>
        </p:nvSpPr>
        <p:spPr>
          <a:xfrm>
            <a:off x="428596" y="761510"/>
            <a:ext cx="8286808" cy="738664"/>
          </a:xfrm>
          <a:prstGeom prst="rect">
            <a:avLst/>
          </a:prstGeom>
        </p:spPr>
        <p:txBody>
          <a:bodyPr wrap="square">
            <a:spAutoFit/>
          </a:bodyPr>
          <a:lstStyle/>
          <a:p>
            <a:pPr algn="just"/>
            <a:r>
              <a:rPr lang="ru-RU" sz="1400" b="1" dirty="0" err="1" smtClean="0">
                <a:solidFill>
                  <a:schemeClr val="tx2">
                    <a:lumMod val="75000"/>
                  </a:schemeClr>
                </a:solidFill>
              </a:rPr>
              <a:t>Көптеген елдердің мемлекеттік</a:t>
            </a:r>
            <a:r>
              <a:rPr lang="ru-RU" sz="1400" b="1" dirty="0" smtClean="0">
                <a:solidFill>
                  <a:schemeClr val="tx2">
                    <a:lumMod val="75000"/>
                  </a:schemeClr>
                </a:solidFill>
              </a:rPr>
              <a:t> </a:t>
            </a:r>
            <a:r>
              <a:rPr lang="ru-RU" sz="1400" b="1" dirty="0" err="1" smtClean="0">
                <a:solidFill>
                  <a:schemeClr val="tx2">
                    <a:lumMod val="75000"/>
                  </a:schemeClr>
                </a:solidFill>
              </a:rPr>
              <a:t>рәміздерінен </a:t>
            </a:r>
            <a:r>
              <a:rPr lang="ru-RU" sz="1400" b="1" dirty="0" smtClean="0">
                <a:solidFill>
                  <a:schemeClr val="tx2">
                    <a:lumMod val="75000"/>
                  </a:schemeClr>
                </a:solidFill>
              </a:rPr>
              <a:t>(</a:t>
            </a:r>
            <a:r>
              <a:rPr lang="ru-RU" sz="1400" b="1" dirty="0" err="1" smtClean="0">
                <a:solidFill>
                  <a:schemeClr val="tx2">
                    <a:lumMod val="75000"/>
                  </a:schemeClr>
                </a:solidFill>
              </a:rPr>
              <a:t>Туы</a:t>
            </a:r>
            <a:r>
              <a:rPr lang="ru-RU" sz="1400" b="1" dirty="0" smtClean="0">
                <a:solidFill>
                  <a:schemeClr val="tx2">
                    <a:lumMod val="75000"/>
                  </a:schemeClr>
                </a:solidFill>
              </a:rPr>
              <a:t>, </a:t>
            </a:r>
            <a:r>
              <a:rPr lang="ru-RU" sz="1400" b="1" dirty="0" err="1" smtClean="0">
                <a:solidFill>
                  <a:schemeClr val="tx2">
                    <a:lumMod val="75000"/>
                  </a:schemeClr>
                </a:solidFill>
              </a:rPr>
              <a:t>Елтаңбасы, Гимні</a:t>
            </a:r>
            <a:r>
              <a:rPr lang="ru-RU" sz="1400" b="1" dirty="0" smtClean="0">
                <a:solidFill>
                  <a:schemeClr val="tx2">
                    <a:lumMod val="75000"/>
                  </a:schemeClr>
                </a:solidFill>
              </a:rPr>
              <a:t>) </a:t>
            </a:r>
            <a:r>
              <a:rPr lang="ru-RU" sz="1400" b="1" dirty="0" err="1" smtClean="0">
                <a:solidFill>
                  <a:schemeClr val="tx2">
                    <a:lumMod val="75000"/>
                  </a:schemeClr>
                </a:solidFill>
              </a:rPr>
              <a:t>тыс</a:t>
            </a:r>
            <a:r>
              <a:rPr lang="ru-RU" sz="1400" b="1" dirty="0" smtClean="0">
                <a:solidFill>
                  <a:schemeClr val="tx2">
                    <a:lumMod val="75000"/>
                  </a:schemeClr>
                </a:solidFill>
              </a:rPr>
              <a:t> </a:t>
            </a:r>
            <a:r>
              <a:rPr lang="ru-RU" sz="1400" b="1" dirty="0" err="1" smtClean="0">
                <a:solidFill>
                  <a:schemeClr val="tx2">
                    <a:lumMod val="75000"/>
                  </a:schemeClr>
                </a:solidFill>
              </a:rPr>
              <a:t>мемлекеттік</a:t>
            </a:r>
            <a:r>
              <a:rPr lang="ru-RU" sz="1400" b="1" dirty="0" smtClean="0">
                <a:solidFill>
                  <a:schemeClr val="tx2">
                    <a:lumMod val="75000"/>
                  </a:schemeClr>
                </a:solidFill>
              </a:rPr>
              <a:t> </a:t>
            </a:r>
            <a:r>
              <a:rPr lang="ru-RU" sz="1400" b="1" dirty="0" err="1" smtClean="0">
                <a:solidFill>
                  <a:schemeClr val="tx2">
                    <a:lumMod val="75000"/>
                  </a:schemeClr>
                </a:solidFill>
              </a:rPr>
              <a:t>ұрандары болады</a:t>
            </a:r>
            <a:r>
              <a:rPr lang="ru-RU" sz="1400" b="1" dirty="0" smtClean="0">
                <a:solidFill>
                  <a:schemeClr val="tx2">
                    <a:lumMod val="75000"/>
                  </a:schemeClr>
                </a:solidFill>
              </a:rPr>
              <a:t>. </a:t>
            </a:r>
            <a:r>
              <a:rPr lang="ru-RU" sz="1400" b="1" dirty="0" err="1" smtClean="0">
                <a:solidFill>
                  <a:schemeClr val="tx2">
                    <a:lumMod val="75000"/>
                  </a:schemeClr>
                </a:solidFill>
              </a:rPr>
              <a:t>Бұл ұрандар сол</a:t>
            </a:r>
            <a:r>
              <a:rPr lang="ru-RU" sz="1400" b="1" dirty="0" smtClean="0">
                <a:solidFill>
                  <a:schemeClr val="tx2">
                    <a:lumMod val="75000"/>
                  </a:schemeClr>
                </a:solidFill>
              </a:rPr>
              <a:t> </a:t>
            </a:r>
            <a:r>
              <a:rPr lang="ru-RU" sz="1400" b="1" dirty="0" err="1" smtClean="0">
                <a:solidFill>
                  <a:schemeClr val="tx2">
                    <a:lumMod val="75000"/>
                  </a:schemeClr>
                </a:solidFill>
              </a:rPr>
              <a:t>мемлекет</a:t>
            </a:r>
            <a:r>
              <a:rPr lang="ru-RU" sz="1400" b="1" dirty="0" smtClean="0">
                <a:solidFill>
                  <a:schemeClr val="tx2">
                    <a:lumMod val="75000"/>
                  </a:schemeClr>
                </a:solidFill>
              </a:rPr>
              <a:t> </a:t>
            </a:r>
            <a:r>
              <a:rPr lang="ru-RU" sz="1400" b="1" dirty="0" err="1" smtClean="0">
                <a:solidFill>
                  <a:schemeClr val="tx2">
                    <a:lumMod val="75000"/>
                  </a:schemeClr>
                </a:solidFill>
              </a:rPr>
              <a:t>халқының мұң-мұқтажын, арман-мұратын, ұмтылатын биігін</a:t>
            </a:r>
            <a:r>
              <a:rPr lang="ru-RU" sz="1400" b="1" dirty="0" smtClean="0">
                <a:solidFill>
                  <a:schemeClr val="tx2">
                    <a:lumMod val="75000"/>
                  </a:schemeClr>
                </a:solidFill>
              </a:rPr>
              <a:t> </a:t>
            </a:r>
            <a:r>
              <a:rPr lang="ru-RU" sz="1400" b="1" dirty="0" err="1" smtClean="0">
                <a:solidFill>
                  <a:schemeClr val="tx2">
                    <a:lumMod val="75000"/>
                  </a:schemeClr>
                </a:solidFill>
              </a:rPr>
              <a:t>айқындайды, елдік</a:t>
            </a:r>
            <a:r>
              <a:rPr lang="ru-RU" sz="1400" b="1" dirty="0" smtClean="0">
                <a:solidFill>
                  <a:schemeClr val="tx2">
                    <a:lumMod val="75000"/>
                  </a:schemeClr>
                </a:solidFill>
              </a:rPr>
              <a:t> </a:t>
            </a:r>
            <a:r>
              <a:rPr lang="ru-RU" sz="1400" b="1" dirty="0" err="1" smtClean="0">
                <a:solidFill>
                  <a:schemeClr val="tx2">
                    <a:lumMod val="75000"/>
                  </a:schemeClr>
                </a:solidFill>
              </a:rPr>
              <a:t>идеясы</a:t>
            </a:r>
            <a:r>
              <a:rPr lang="ru-RU" sz="1400" b="1" dirty="0" smtClean="0">
                <a:solidFill>
                  <a:schemeClr val="tx2">
                    <a:lumMod val="75000"/>
                  </a:schemeClr>
                </a:solidFill>
              </a:rPr>
              <a:t> мен </a:t>
            </a:r>
            <a:r>
              <a:rPr lang="ru-RU" sz="1400" b="1" dirty="0" err="1" smtClean="0">
                <a:solidFill>
                  <a:schemeClr val="tx2">
                    <a:lumMod val="75000"/>
                  </a:schemeClr>
                </a:solidFill>
              </a:rPr>
              <a:t>идеологиясына</a:t>
            </a:r>
            <a:r>
              <a:rPr lang="ru-RU" sz="1400" b="1" dirty="0" smtClean="0">
                <a:solidFill>
                  <a:schemeClr val="tx2">
                    <a:lumMod val="75000"/>
                  </a:schemeClr>
                </a:solidFill>
              </a:rPr>
              <a:t> </a:t>
            </a:r>
            <a:r>
              <a:rPr lang="ru-RU" sz="1400" b="1" dirty="0" err="1" smtClean="0">
                <a:solidFill>
                  <a:schemeClr val="tx2">
                    <a:lumMod val="75000"/>
                  </a:schemeClr>
                </a:solidFill>
              </a:rPr>
              <a:t>негіз</a:t>
            </a:r>
            <a:r>
              <a:rPr lang="ru-RU" sz="1400" b="1" dirty="0" smtClean="0">
                <a:solidFill>
                  <a:schemeClr val="tx2">
                    <a:lumMod val="75000"/>
                  </a:schemeClr>
                </a:solidFill>
              </a:rPr>
              <a:t> </a:t>
            </a:r>
            <a:r>
              <a:rPr lang="ru-RU" sz="1400" b="1" dirty="0" err="1" smtClean="0">
                <a:solidFill>
                  <a:schemeClr val="tx2">
                    <a:lumMod val="75000"/>
                  </a:schemeClr>
                </a:solidFill>
              </a:rPr>
              <a:t>болады</a:t>
            </a:r>
            <a:r>
              <a:rPr lang="ru-RU" sz="1400" b="1" dirty="0" smtClean="0">
                <a:solidFill>
                  <a:schemeClr val="tx2">
                    <a:lumMod val="75000"/>
                  </a:schemeClr>
                </a:solidFill>
              </a:rPr>
              <a:t>:</a:t>
            </a:r>
            <a:endParaRPr lang="ru-RU" sz="1400" dirty="0">
              <a:solidFill>
                <a:schemeClr val="tx2">
                  <a:lumMod val="75000"/>
                </a:schemeClr>
              </a:solidFill>
            </a:endParaRPr>
          </a:p>
        </p:txBody>
      </p:sp>
      <p:grpSp>
        <p:nvGrpSpPr>
          <p:cNvPr id="33" name="Группа 32"/>
          <p:cNvGrpSpPr/>
          <p:nvPr/>
        </p:nvGrpSpPr>
        <p:grpSpPr>
          <a:xfrm>
            <a:off x="785786" y="1500174"/>
            <a:ext cx="7572428" cy="4619650"/>
            <a:chOff x="785786" y="1323968"/>
            <a:chExt cx="7572428" cy="4619650"/>
          </a:xfrm>
        </p:grpSpPr>
        <p:grpSp>
          <p:nvGrpSpPr>
            <p:cNvPr id="27" name="Группа 26"/>
            <p:cNvGrpSpPr/>
            <p:nvPr/>
          </p:nvGrpSpPr>
          <p:grpSpPr>
            <a:xfrm>
              <a:off x="3428992" y="2214554"/>
              <a:ext cx="4714908" cy="928694"/>
              <a:chOff x="2643174" y="2285992"/>
              <a:chExt cx="4714908" cy="928694"/>
            </a:xfrm>
          </p:grpSpPr>
          <p:sp>
            <p:nvSpPr>
              <p:cNvPr id="8" name="Прямоугольник 7"/>
              <p:cNvSpPr/>
              <p:nvPr/>
            </p:nvSpPr>
            <p:spPr>
              <a:xfrm>
                <a:off x="2643174" y="2285992"/>
                <a:ext cx="3786246" cy="523220"/>
              </a:xfrm>
              <a:prstGeom prst="rect">
                <a:avLst/>
              </a:prstGeom>
            </p:spPr>
            <p:txBody>
              <a:bodyPr wrap="square">
                <a:spAutoFit/>
              </a:bodyPr>
              <a:lstStyle/>
              <a:p>
                <a:pPr algn="r"/>
                <a:r>
                  <a:rPr lang="ru-RU" sz="1400" b="1" dirty="0" smtClean="0">
                    <a:solidFill>
                      <a:schemeClr val="accent2">
                        <a:lumMod val="75000"/>
                      </a:schemeClr>
                    </a:solidFill>
                  </a:rPr>
                  <a:t>Грузия – </a:t>
                </a:r>
              </a:p>
              <a:p>
                <a:pPr algn="r"/>
                <a:r>
                  <a:rPr lang="ru-RU" sz="1400" b="1" dirty="0" smtClean="0"/>
                  <a:t>«ძალა ერთობაშია!» </a:t>
                </a:r>
                <a:r>
                  <a:rPr lang="ru-RU" sz="1400" b="1" dirty="0" err="1" smtClean="0"/>
                  <a:t>(«Күшіміз </a:t>
                </a:r>
                <a:r>
                  <a:rPr lang="ru-RU" sz="1400" b="1" dirty="0" smtClean="0"/>
                  <a:t>– </a:t>
                </a:r>
                <a:r>
                  <a:rPr lang="ru-RU" sz="1400" b="1" dirty="0" err="1" smtClean="0"/>
                  <a:t>бірлікте</a:t>
                </a:r>
                <a:r>
                  <a:rPr lang="ru-RU" sz="1400" b="1" dirty="0" smtClean="0"/>
                  <a:t>!»)</a:t>
                </a:r>
                <a:endParaRPr lang="ru-RU" sz="1400" b="1" dirty="0"/>
              </a:p>
            </p:txBody>
          </p:sp>
          <p:pic>
            <p:nvPicPr>
              <p:cNvPr id="176134" name="Picture 6" descr="C:\Documents and Settings\Admin\Рабочий стол\Новая папка\Общий материал символ\Новая папка (2)\президенты\штандарты\Грузия.png"/>
              <p:cNvPicPr>
                <a:picLocks noChangeAspect="1" noChangeArrowheads="1"/>
              </p:cNvPicPr>
              <p:nvPr/>
            </p:nvPicPr>
            <p:blipFill>
              <a:blip r:embed="rId3"/>
              <a:srcRect/>
              <a:stretch>
                <a:fillRect/>
              </a:stretch>
            </p:blipFill>
            <p:spPr bwMode="auto">
              <a:xfrm>
                <a:off x="6572264" y="2428868"/>
                <a:ext cx="785818" cy="785818"/>
              </a:xfrm>
              <a:prstGeom prst="rect">
                <a:avLst/>
              </a:prstGeom>
              <a:noFill/>
            </p:spPr>
          </p:pic>
        </p:grpSp>
        <p:grpSp>
          <p:nvGrpSpPr>
            <p:cNvPr id="29" name="Группа 28"/>
            <p:cNvGrpSpPr/>
            <p:nvPr/>
          </p:nvGrpSpPr>
          <p:grpSpPr>
            <a:xfrm>
              <a:off x="3143208" y="3286124"/>
              <a:ext cx="5143568" cy="821529"/>
              <a:chOff x="2928894" y="3429000"/>
              <a:chExt cx="5143568" cy="821529"/>
            </a:xfrm>
          </p:grpSpPr>
          <p:sp>
            <p:nvSpPr>
              <p:cNvPr id="10" name="Прямоугольник 9"/>
              <p:cNvSpPr/>
              <p:nvPr/>
            </p:nvSpPr>
            <p:spPr>
              <a:xfrm>
                <a:off x="2928894" y="3429000"/>
                <a:ext cx="3929122" cy="523220"/>
              </a:xfrm>
              <a:prstGeom prst="rect">
                <a:avLst/>
              </a:prstGeom>
            </p:spPr>
            <p:txBody>
              <a:bodyPr wrap="square">
                <a:spAutoFit/>
              </a:bodyPr>
              <a:lstStyle/>
              <a:p>
                <a:pPr algn="r"/>
                <a:r>
                  <a:rPr lang="ru-RU" sz="1400" b="1" dirty="0" err="1" smtClean="0">
                    <a:solidFill>
                      <a:schemeClr val="accent2">
                        <a:lumMod val="75000"/>
                      </a:schemeClr>
                    </a:solidFill>
                  </a:rPr>
                  <a:t>Өзбекстан </a:t>
                </a:r>
                <a:r>
                  <a:rPr lang="ru-RU" sz="1400" b="1" dirty="0" smtClean="0">
                    <a:solidFill>
                      <a:schemeClr val="accent2">
                        <a:lumMod val="75000"/>
                      </a:schemeClr>
                    </a:solidFill>
                  </a:rPr>
                  <a:t>—</a:t>
                </a:r>
                <a:r>
                  <a:rPr lang="ru-RU" sz="1400" dirty="0" smtClean="0"/>
                  <a:t> </a:t>
                </a:r>
              </a:p>
              <a:p>
                <a:pPr algn="r"/>
                <a:r>
                  <a:rPr lang="ru-RU" sz="1400" b="1" dirty="0" smtClean="0"/>
                  <a:t>«</a:t>
                </a:r>
                <a:r>
                  <a:rPr lang="ru-RU" sz="1400" b="1" dirty="0" err="1" smtClean="0"/>
                  <a:t>Kuch</a:t>
                </a:r>
                <a:r>
                  <a:rPr lang="ru-RU" sz="1400" b="1" dirty="0" smtClean="0"/>
                  <a:t> </a:t>
                </a:r>
                <a:r>
                  <a:rPr lang="ru-RU" sz="1400" b="1" dirty="0" err="1" smtClean="0"/>
                  <a:t>Adolatdadir</a:t>
                </a:r>
                <a:r>
                  <a:rPr lang="ru-RU" sz="1400" b="1" dirty="0" smtClean="0"/>
                  <a:t>!» </a:t>
                </a:r>
                <a:r>
                  <a:rPr lang="ru-RU" sz="1400" b="1" dirty="0" err="1" smtClean="0"/>
                  <a:t>(«Күш әділеттілікте!»</a:t>
                </a:r>
                <a:r>
                  <a:rPr lang="ru-RU" sz="1400" b="1" dirty="0" smtClean="0"/>
                  <a:t>)</a:t>
                </a:r>
                <a:endParaRPr lang="ru-RU" sz="1400" b="1" dirty="0"/>
              </a:p>
            </p:txBody>
          </p:sp>
          <p:pic>
            <p:nvPicPr>
              <p:cNvPr id="176135" name="Picture 7" descr="C:\Documents and Settings\Admin\Рабочий стол\Новая папка\Общий материал символ\Новая папка (2)\президенты\Флаг и герб\Узбекистанф.png"/>
              <p:cNvPicPr>
                <a:picLocks noChangeAspect="1" noChangeArrowheads="1"/>
              </p:cNvPicPr>
              <p:nvPr/>
            </p:nvPicPr>
            <p:blipFill>
              <a:blip r:embed="rId4" cstate="print"/>
              <a:srcRect/>
              <a:stretch>
                <a:fillRect/>
              </a:stretch>
            </p:blipFill>
            <p:spPr bwMode="auto">
              <a:xfrm>
                <a:off x="6929454" y="3500438"/>
                <a:ext cx="1143008" cy="750091"/>
              </a:xfrm>
              <a:prstGeom prst="rect">
                <a:avLst/>
              </a:prstGeom>
              <a:noFill/>
            </p:spPr>
          </p:pic>
        </p:grpSp>
        <p:grpSp>
          <p:nvGrpSpPr>
            <p:cNvPr id="24" name="Группа 23"/>
            <p:cNvGrpSpPr/>
            <p:nvPr/>
          </p:nvGrpSpPr>
          <p:grpSpPr>
            <a:xfrm>
              <a:off x="4286248" y="1323968"/>
              <a:ext cx="4071966" cy="747710"/>
              <a:chOff x="4286248" y="1323968"/>
              <a:chExt cx="4071966" cy="747710"/>
            </a:xfrm>
          </p:grpSpPr>
          <p:sp>
            <p:nvSpPr>
              <p:cNvPr id="6" name="Прямоугольник 5"/>
              <p:cNvSpPr/>
              <p:nvPr/>
            </p:nvSpPr>
            <p:spPr>
              <a:xfrm>
                <a:off x="4286248" y="1515128"/>
                <a:ext cx="2714628" cy="523220"/>
              </a:xfrm>
              <a:prstGeom prst="rect">
                <a:avLst/>
              </a:prstGeom>
            </p:spPr>
            <p:txBody>
              <a:bodyPr wrap="square">
                <a:spAutoFit/>
              </a:bodyPr>
              <a:lstStyle/>
              <a:p>
                <a:pPr algn="r"/>
                <a:r>
                  <a:rPr lang="ru-RU" sz="1400" b="1" dirty="0" err="1" smtClean="0">
                    <a:solidFill>
                      <a:schemeClr val="accent2">
                        <a:lumMod val="75000"/>
                      </a:schemeClr>
                    </a:solidFill>
                  </a:rPr>
                  <a:t>Әзірбайжан </a:t>
                </a:r>
                <a:r>
                  <a:rPr lang="ru-RU" sz="1400" b="1" dirty="0" smtClean="0">
                    <a:solidFill>
                      <a:schemeClr val="accent2">
                        <a:lumMod val="75000"/>
                      </a:schemeClr>
                    </a:solidFill>
                  </a:rPr>
                  <a:t>–</a:t>
                </a:r>
                <a:r>
                  <a:rPr lang="ru-RU" sz="1400" dirty="0" smtClean="0"/>
                  <a:t> </a:t>
                </a:r>
              </a:p>
              <a:p>
                <a:pPr algn="r"/>
                <a:r>
                  <a:rPr lang="ru-RU" sz="1400" b="1" dirty="0" smtClean="0"/>
                  <a:t>«</a:t>
                </a:r>
                <a:r>
                  <a:rPr lang="ru-RU" sz="1400" b="1" dirty="0" err="1" smtClean="0"/>
                  <a:t>Odlar</a:t>
                </a:r>
                <a:r>
                  <a:rPr lang="ru-RU" sz="1400" b="1" dirty="0" smtClean="0"/>
                  <a:t> </a:t>
                </a:r>
                <a:r>
                  <a:rPr lang="ru-RU" sz="1400" b="1" dirty="0" err="1" smtClean="0"/>
                  <a:t>Yurdu</a:t>
                </a:r>
                <a:r>
                  <a:rPr lang="ru-RU" sz="1400" b="1" dirty="0" smtClean="0"/>
                  <a:t>» – «</a:t>
                </a:r>
                <a:r>
                  <a:rPr lang="ru-RU" sz="1400" b="1" dirty="0" err="1" smtClean="0"/>
                  <a:t>Оттар</a:t>
                </a:r>
                <a:r>
                  <a:rPr lang="ru-RU" sz="1400" b="1" dirty="0" smtClean="0"/>
                  <a:t> </a:t>
                </a:r>
                <a:r>
                  <a:rPr lang="ru-RU" sz="1400" b="1" dirty="0" err="1" smtClean="0"/>
                  <a:t>елі</a:t>
                </a:r>
                <a:r>
                  <a:rPr lang="ru-RU" sz="1400" b="1" dirty="0" smtClean="0"/>
                  <a:t>»</a:t>
                </a:r>
                <a:endParaRPr lang="ru-RU" sz="1400" b="1" dirty="0"/>
              </a:p>
            </p:txBody>
          </p:sp>
          <p:pic>
            <p:nvPicPr>
              <p:cNvPr id="176136" name="Picture 8" descr="C:\Documents and Settings\Admin\Рабочий стол\Новая папка\Общий материал символ\Новая папка (2)\президенты\Флаг и герб\Азербайжанф.gif"/>
              <p:cNvPicPr>
                <a:picLocks noChangeAspect="1" noChangeArrowheads="1"/>
              </p:cNvPicPr>
              <p:nvPr/>
            </p:nvPicPr>
            <p:blipFill>
              <a:blip r:embed="rId5"/>
              <a:srcRect/>
              <a:stretch>
                <a:fillRect/>
              </a:stretch>
            </p:blipFill>
            <p:spPr bwMode="auto">
              <a:xfrm>
                <a:off x="7143768" y="1323968"/>
                <a:ext cx="1214446" cy="747710"/>
              </a:xfrm>
              <a:prstGeom prst="rect">
                <a:avLst/>
              </a:prstGeom>
              <a:noFill/>
            </p:spPr>
          </p:pic>
        </p:grpSp>
        <p:grpSp>
          <p:nvGrpSpPr>
            <p:cNvPr id="26" name="Группа 25"/>
            <p:cNvGrpSpPr/>
            <p:nvPr/>
          </p:nvGrpSpPr>
          <p:grpSpPr>
            <a:xfrm>
              <a:off x="857224" y="2428868"/>
              <a:ext cx="5219107" cy="647696"/>
              <a:chOff x="853091" y="2071678"/>
              <a:chExt cx="5219107" cy="647696"/>
            </a:xfrm>
          </p:grpSpPr>
          <p:sp>
            <p:nvSpPr>
              <p:cNvPr id="7" name="Прямоугольник 6"/>
              <p:cNvSpPr/>
              <p:nvPr/>
            </p:nvSpPr>
            <p:spPr>
              <a:xfrm>
                <a:off x="2000264" y="2155258"/>
                <a:ext cx="4071934" cy="523220"/>
              </a:xfrm>
              <a:prstGeom prst="rect">
                <a:avLst/>
              </a:prstGeom>
            </p:spPr>
            <p:txBody>
              <a:bodyPr wrap="square">
                <a:spAutoFit/>
              </a:bodyPr>
              <a:lstStyle/>
              <a:p>
                <a:r>
                  <a:rPr lang="ru-RU" sz="1400" b="1" dirty="0" smtClean="0">
                    <a:solidFill>
                      <a:schemeClr val="accent2">
                        <a:lumMod val="75000"/>
                      </a:schemeClr>
                    </a:solidFill>
                  </a:rPr>
                  <a:t>Белоруссия – </a:t>
                </a:r>
              </a:p>
              <a:p>
                <a:r>
                  <a:rPr lang="ru-RU" sz="1400" b="1" dirty="0" smtClean="0"/>
                  <a:t>«</a:t>
                </a:r>
                <a:r>
                  <a:rPr lang="ru-RU" sz="1400" b="1" dirty="0" err="1" smtClean="0"/>
                  <a:t>Жыве</a:t>
                </a:r>
                <a:r>
                  <a:rPr lang="ru-RU" sz="1400" b="1" dirty="0" smtClean="0"/>
                  <a:t> Беларусь!» («</a:t>
                </a:r>
                <a:r>
                  <a:rPr lang="ru-RU" sz="1400" b="1" dirty="0" err="1" smtClean="0"/>
                  <a:t>Жасасын</a:t>
                </a:r>
                <a:r>
                  <a:rPr lang="ru-RU" sz="1400" b="1" dirty="0" smtClean="0"/>
                  <a:t>, Беларусь!»)</a:t>
                </a:r>
                <a:endParaRPr lang="ru-RU" sz="1400" b="1" dirty="0"/>
              </a:p>
            </p:txBody>
          </p:sp>
          <p:pic>
            <p:nvPicPr>
              <p:cNvPr id="176137" name="Picture 9" descr="C:\Documents and Settings\Admin\Рабочий стол\Новая папка\Общий материал символ\Новая папка (2)\президенты\Флаг и герб\Беларусь.jpg"/>
              <p:cNvPicPr>
                <a:picLocks noChangeAspect="1" noChangeArrowheads="1"/>
              </p:cNvPicPr>
              <p:nvPr/>
            </p:nvPicPr>
            <p:blipFill>
              <a:blip r:embed="rId6" cstate="print"/>
              <a:srcRect/>
              <a:stretch>
                <a:fillRect/>
              </a:stretch>
            </p:blipFill>
            <p:spPr bwMode="auto">
              <a:xfrm>
                <a:off x="853091" y="2071678"/>
                <a:ext cx="1075703" cy="647696"/>
              </a:xfrm>
              <a:prstGeom prst="rect">
                <a:avLst/>
              </a:prstGeom>
              <a:noFill/>
            </p:spPr>
          </p:pic>
        </p:grpSp>
        <p:grpSp>
          <p:nvGrpSpPr>
            <p:cNvPr id="32" name="Группа 31"/>
            <p:cNvGrpSpPr/>
            <p:nvPr/>
          </p:nvGrpSpPr>
          <p:grpSpPr>
            <a:xfrm>
              <a:off x="5357818" y="5214950"/>
              <a:ext cx="3000396" cy="728668"/>
              <a:chOff x="4786314" y="5857892"/>
              <a:chExt cx="3000396" cy="728668"/>
            </a:xfrm>
          </p:grpSpPr>
          <p:sp>
            <p:nvSpPr>
              <p:cNvPr id="13" name="Прямоугольник 12"/>
              <p:cNvSpPr/>
              <p:nvPr/>
            </p:nvSpPr>
            <p:spPr>
              <a:xfrm>
                <a:off x="6081754" y="5857892"/>
                <a:ext cx="1704956" cy="523220"/>
              </a:xfrm>
              <a:prstGeom prst="rect">
                <a:avLst/>
              </a:prstGeom>
            </p:spPr>
            <p:txBody>
              <a:bodyPr wrap="square">
                <a:spAutoFit/>
              </a:bodyPr>
              <a:lstStyle/>
              <a:p>
                <a:r>
                  <a:rPr lang="ru-RU" sz="1400" b="1" dirty="0" err="1" smtClean="0">
                    <a:solidFill>
                      <a:schemeClr val="accent2">
                        <a:lumMod val="75000"/>
                      </a:schemeClr>
                    </a:solidFill>
                  </a:rPr>
                  <a:t>Қазақстан </a:t>
                </a:r>
                <a:r>
                  <a:rPr lang="ru-RU" sz="1400" b="1" dirty="0" smtClean="0">
                    <a:solidFill>
                      <a:schemeClr val="accent2">
                        <a:lumMod val="75000"/>
                      </a:schemeClr>
                    </a:solidFill>
                  </a:rPr>
                  <a:t>— </a:t>
                </a:r>
              </a:p>
              <a:p>
                <a:r>
                  <a:rPr lang="ru-RU" sz="1400" b="1" dirty="0" err="1" smtClean="0"/>
                  <a:t>«Алға, Қазақстан!»</a:t>
                </a:r>
                <a:r>
                  <a:rPr lang="ru-RU" sz="1400" b="1" dirty="0" smtClean="0"/>
                  <a:t> </a:t>
                </a:r>
                <a:endParaRPr lang="ru-RU" sz="1400" b="1" dirty="0"/>
              </a:p>
            </p:txBody>
          </p:sp>
          <p:pic>
            <p:nvPicPr>
              <p:cNvPr id="176138" name="Picture 10" descr="C:\Documents and Settings\Admin\Рабочий стол\Новая папка\Общий материал символ\Новая папка (2)\президенты\Флаг и герб\Казахстанф.png"/>
              <p:cNvPicPr>
                <a:picLocks noChangeAspect="1" noChangeArrowheads="1"/>
              </p:cNvPicPr>
              <p:nvPr/>
            </p:nvPicPr>
            <p:blipFill>
              <a:blip r:embed="rId7" cstate="print"/>
              <a:srcRect/>
              <a:stretch>
                <a:fillRect/>
              </a:stretch>
            </p:blipFill>
            <p:spPr bwMode="auto">
              <a:xfrm>
                <a:off x="4786314" y="5857892"/>
                <a:ext cx="1214446" cy="728668"/>
              </a:xfrm>
              <a:prstGeom prst="rect">
                <a:avLst/>
              </a:prstGeom>
              <a:noFill/>
            </p:spPr>
          </p:pic>
        </p:grpSp>
        <p:grpSp>
          <p:nvGrpSpPr>
            <p:cNvPr id="31" name="Группа 30"/>
            <p:cNvGrpSpPr/>
            <p:nvPr/>
          </p:nvGrpSpPr>
          <p:grpSpPr>
            <a:xfrm>
              <a:off x="1000100" y="4214818"/>
              <a:ext cx="6786595" cy="714370"/>
              <a:chOff x="1428728" y="4929198"/>
              <a:chExt cx="6786595" cy="714370"/>
            </a:xfrm>
          </p:grpSpPr>
          <p:sp>
            <p:nvSpPr>
              <p:cNvPr id="12" name="Прямоугольник 11"/>
              <p:cNvSpPr/>
              <p:nvPr/>
            </p:nvSpPr>
            <p:spPr>
              <a:xfrm>
                <a:off x="1428728" y="5048920"/>
                <a:ext cx="5643570" cy="523220"/>
              </a:xfrm>
              <a:prstGeom prst="rect">
                <a:avLst/>
              </a:prstGeom>
            </p:spPr>
            <p:txBody>
              <a:bodyPr wrap="square">
                <a:spAutoFit/>
              </a:bodyPr>
              <a:lstStyle/>
              <a:p>
                <a:pPr algn="r"/>
                <a:r>
                  <a:rPr lang="ru-RU" sz="1400" b="1" dirty="0" err="1" smtClean="0">
                    <a:solidFill>
                      <a:schemeClr val="accent2">
                        <a:lumMod val="75000"/>
                      </a:schemeClr>
                    </a:solidFill>
                  </a:rPr>
                  <a:t>Ресей</a:t>
                </a:r>
                <a:r>
                  <a:rPr lang="ru-RU" sz="1400" b="1" dirty="0" smtClean="0">
                    <a:solidFill>
                      <a:schemeClr val="accent2">
                        <a:lumMod val="75000"/>
                      </a:schemeClr>
                    </a:solidFill>
                  </a:rPr>
                  <a:t> </a:t>
                </a:r>
                <a:r>
                  <a:rPr lang="ru-RU" sz="1400" b="1" dirty="0" err="1" smtClean="0">
                    <a:solidFill>
                      <a:schemeClr val="accent2">
                        <a:lumMod val="75000"/>
                      </a:schemeClr>
                    </a:solidFill>
                  </a:rPr>
                  <a:t>Федерациясы</a:t>
                </a:r>
                <a:r>
                  <a:rPr lang="ru-RU" sz="1400" b="1" dirty="0" smtClean="0">
                    <a:solidFill>
                      <a:schemeClr val="accent2">
                        <a:lumMod val="75000"/>
                      </a:schemeClr>
                    </a:solidFill>
                  </a:rPr>
                  <a:t> — </a:t>
                </a:r>
              </a:p>
              <a:p>
                <a:pPr algn="r"/>
                <a:r>
                  <a:rPr lang="ru-RU" sz="1400" b="1" dirty="0" smtClean="0"/>
                  <a:t>«Да здравствует, Великая страна Россия!» </a:t>
                </a:r>
                <a:r>
                  <a:rPr lang="ru-RU" sz="1400" b="1" dirty="0" err="1" smtClean="0"/>
                  <a:t>(«Ұлы Ресей</a:t>
                </a:r>
                <a:r>
                  <a:rPr lang="ru-RU" sz="1400" b="1" dirty="0" smtClean="0"/>
                  <a:t> </a:t>
                </a:r>
                <a:r>
                  <a:rPr lang="ru-RU" sz="1400" b="1" dirty="0" err="1" smtClean="0"/>
                  <a:t>елі</a:t>
                </a:r>
                <a:r>
                  <a:rPr lang="ru-RU" sz="1400" b="1" dirty="0" smtClean="0"/>
                  <a:t> </a:t>
                </a:r>
                <a:r>
                  <a:rPr lang="ru-RU" sz="1400" b="1" dirty="0" err="1" smtClean="0"/>
                  <a:t>жасасын</a:t>
                </a:r>
                <a:r>
                  <a:rPr lang="ru-RU" sz="1400" b="1" dirty="0" smtClean="0"/>
                  <a:t>!»)</a:t>
                </a:r>
                <a:endParaRPr lang="ru-RU" sz="1400" b="1" dirty="0"/>
              </a:p>
            </p:txBody>
          </p:sp>
          <p:pic>
            <p:nvPicPr>
              <p:cNvPr id="176139" name="Picture 11" descr="C:\Documents and Settings\Admin\Рабочий стол\Новая папка\Общий материал символ\Новая папка (2)\президенты\Флаг и герб\Россия.gif"/>
              <p:cNvPicPr>
                <a:picLocks noChangeAspect="1" noChangeArrowheads="1"/>
              </p:cNvPicPr>
              <p:nvPr/>
            </p:nvPicPr>
            <p:blipFill>
              <a:blip r:embed="rId8"/>
              <a:srcRect/>
              <a:stretch>
                <a:fillRect/>
              </a:stretch>
            </p:blipFill>
            <p:spPr bwMode="auto">
              <a:xfrm>
                <a:off x="7143768" y="4929198"/>
                <a:ext cx="1071555" cy="714370"/>
              </a:xfrm>
              <a:prstGeom prst="rect">
                <a:avLst/>
              </a:prstGeom>
              <a:noFill/>
            </p:spPr>
          </p:pic>
        </p:grpSp>
        <p:grpSp>
          <p:nvGrpSpPr>
            <p:cNvPr id="30" name="Группа 29"/>
            <p:cNvGrpSpPr/>
            <p:nvPr/>
          </p:nvGrpSpPr>
          <p:grpSpPr>
            <a:xfrm>
              <a:off x="785786" y="4929206"/>
              <a:ext cx="4357718" cy="929816"/>
              <a:chOff x="714364" y="4214826"/>
              <a:chExt cx="4611566" cy="929816"/>
            </a:xfrm>
          </p:grpSpPr>
          <p:sp>
            <p:nvSpPr>
              <p:cNvPr id="11" name="Прямоугольник 10"/>
              <p:cNvSpPr/>
              <p:nvPr/>
            </p:nvSpPr>
            <p:spPr>
              <a:xfrm>
                <a:off x="1928826" y="4405978"/>
                <a:ext cx="3397104" cy="738664"/>
              </a:xfrm>
              <a:prstGeom prst="rect">
                <a:avLst/>
              </a:prstGeom>
            </p:spPr>
            <p:txBody>
              <a:bodyPr wrap="square">
                <a:spAutoFit/>
              </a:bodyPr>
              <a:lstStyle/>
              <a:p>
                <a:r>
                  <a:rPr lang="ru-RU" sz="1400" b="1" dirty="0" err="1" smtClean="0">
                    <a:solidFill>
                      <a:schemeClr val="accent2">
                        <a:lumMod val="75000"/>
                      </a:schemeClr>
                    </a:solidFill>
                  </a:rPr>
                  <a:t>Түрікменстан </a:t>
                </a:r>
                <a:r>
                  <a:rPr lang="ru-RU" sz="1400" b="1" dirty="0" smtClean="0">
                    <a:solidFill>
                      <a:schemeClr val="accent2">
                        <a:lumMod val="75000"/>
                      </a:schemeClr>
                    </a:solidFill>
                  </a:rPr>
                  <a:t>— </a:t>
                </a:r>
              </a:p>
              <a:p>
                <a:r>
                  <a:rPr lang="ru-RU" sz="1400" b="1" dirty="0" smtClean="0"/>
                  <a:t>«</a:t>
                </a:r>
                <a:r>
                  <a:rPr lang="ru-RU" sz="1400" b="1" dirty="0" err="1" smtClean="0"/>
                  <a:t>Garaşsyz</a:t>
                </a:r>
                <a:r>
                  <a:rPr lang="ru-RU" sz="1400" b="1" dirty="0" smtClean="0"/>
                  <a:t>, </a:t>
                </a:r>
                <a:r>
                  <a:rPr lang="ru-RU" sz="1400" b="1" dirty="0" err="1" smtClean="0"/>
                  <a:t>Bitarap</a:t>
                </a:r>
                <a:r>
                  <a:rPr lang="ru-RU" sz="1400" b="1" dirty="0" smtClean="0"/>
                  <a:t>, </a:t>
                </a:r>
                <a:r>
                  <a:rPr lang="ru-RU" sz="1400" b="1" dirty="0" err="1" smtClean="0"/>
                  <a:t>Türkmenistan</a:t>
                </a:r>
                <a:r>
                  <a:rPr lang="ru-RU" sz="1400" b="1" dirty="0" smtClean="0"/>
                  <a:t>» </a:t>
                </a:r>
              </a:p>
              <a:p>
                <a:r>
                  <a:rPr lang="ru-RU" sz="1400" b="1" dirty="0" err="1" smtClean="0"/>
                  <a:t>(«Тәуелсіз, Бейтарап</a:t>
                </a:r>
                <a:r>
                  <a:rPr lang="ru-RU" sz="1400" b="1" dirty="0" smtClean="0"/>
                  <a:t> </a:t>
                </a:r>
                <a:r>
                  <a:rPr lang="ru-RU" sz="1400" b="1" dirty="0" err="1" smtClean="0"/>
                  <a:t>Түрікменстан»</a:t>
                </a:r>
                <a:r>
                  <a:rPr lang="ru-RU" sz="1400" b="1" dirty="0" smtClean="0"/>
                  <a:t>)</a:t>
                </a:r>
                <a:endParaRPr lang="ru-RU" sz="1400" b="1" dirty="0"/>
              </a:p>
            </p:txBody>
          </p:sp>
          <p:pic>
            <p:nvPicPr>
              <p:cNvPr id="176140" name="Picture 12" descr="C:\Documents and Settings\Admin\Рабочий стол\Новая папка\Общий материал символ\Новая папка (2)\президенты\Флаг и герб\Туркменистанф.jpg"/>
              <p:cNvPicPr>
                <a:picLocks noChangeAspect="1" noChangeArrowheads="1"/>
              </p:cNvPicPr>
              <p:nvPr/>
            </p:nvPicPr>
            <p:blipFill>
              <a:blip r:embed="rId9" cstate="print"/>
              <a:srcRect/>
              <a:stretch>
                <a:fillRect/>
              </a:stretch>
            </p:blipFill>
            <p:spPr bwMode="auto">
              <a:xfrm>
                <a:off x="714364" y="4214826"/>
                <a:ext cx="1142992" cy="714372"/>
              </a:xfrm>
              <a:prstGeom prst="rect">
                <a:avLst/>
              </a:prstGeom>
              <a:noFill/>
            </p:spPr>
          </p:pic>
        </p:grpSp>
        <p:grpSp>
          <p:nvGrpSpPr>
            <p:cNvPr id="23" name="Группа 22"/>
            <p:cNvGrpSpPr/>
            <p:nvPr/>
          </p:nvGrpSpPr>
          <p:grpSpPr>
            <a:xfrm>
              <a:off x="1161101" y="1463922"/>
              <a:ext cx="3196585" cy="750632"/>
              <a:chOff x="785786" y="1142984"/>
              <a:chExt cx="3196585" cy="750632"/>
            </a:xfrm>
          </p:grpSpPr>
          <p:sp>
            <p:nvSpPr>
              <p:cNvPr id="3" name="Прямоугольник 2"/>
              <p:cNvSpPr/>
              <p:nvPr/>
            </p:nvSpPr>
            <p:spPr>
              <a:xfrm>
                <a:off x="1614415" y="1214422"/>
                <a:ext cx="2367956" cy="523220"/>
              </a:xfrm>
              <a:prstGeom prst="rect">
                <a:avLst/>
              </a:prstGeom>
            </p:spPr>
            <p:txBody>
              <a:bodyPr wrap="none">
                <a:spAutoFit/>
              </a:bodyPr>
              <a:lstStyle/>
              <a:p>
                <a:r>
                  <a:rPr lang="ru-RU" sz="1400" b="1" dirty="0" smtClean="0">
                    <a:solidFill>
                      <a:schemeClr val="accent2">
                        <a:lumMod val="75000"/>
                      </a:schemeClr>
                    </a:solidFill>
                  </a:rPr>
                  <a:t>Армения –</a:t>
                </a:r>
                <a:r>
                  <a:rPr lang="ru-RU" sz="1400" dirty="0" smtClean="0"/>
                  <a:t> </a:t>
                </a:r>
              </a:p>
              <a:p>
                <a:r>
                  <a:rPr lang="ru-RU" sz="1400" b="1" dirty="0" smtClean="0"/>
                  <a:t>«</a:t>
                </a:r>
                <a:r>
                  <a:rPr lang="ru-RU" sz="1400" b="1" dirty="0" err="1" smtClean="0"/>
                  <a:t>Бір</a:t>
                </a:r>
                <a:r>
                  <a:rPr lang="ru-RU" sz="1400" b="1" dirty="0" smtClean="0"/>
                  <a:t> </a:t>
                </a:r>
                <a:r>
                  <a:rPr lang="ru-RU" sz="1400" b="1" dirty="0" err="1" smtClean="0"/>
                  <a:t>ұлт </a:t>
                </a:r>
                <a:r>
                  <a:rPr lang="ru-RU" sz="1400" b="1" dirty="0" smtClean="0"/>
                  <a:t>– </a:t>
                </a:r>
                <a:r>
                  <a:rPr lang="ru-RU" sz="1400" b="1" dirty="0" err="1" smtClean="0"/>
                  <a:t>бір</a:t>
                </a:r>
                <a:r>
                  <a:rPr lang="ru-RU" sz="1400" b="1" dirty="0" smtClean="0"/>
                  <a:t> </a:t>
                </a:r>
                <a:r>
                  <a:rPr lang="ru-RU" sz="1400" b="1" dirty="0" err="1" smtClean="0"/>
                  <a:t>мәдениет»</a:t>
                </a:r>
                <a:endParaRPr lang="ru-RU" sz="1400" b="1" dirty="0"/>
              </a:p>
            </p:txBody>
          </p:sp>
          <p:pic>
            <p:nvPicPr>
              <p:cNvPr id="176141" name="Picture 13" descr="C:\Documents and Settings\Admin\Рабочий стол\Новая папка\Общий материал символ\Новая папка (2)\президенты\Флаг и герб\Армения.jpg"/>
              <p:cNvPicPr>
                <a:picLocks noChangeAspect="1" noChangeArrowheads="1"/>
              </p:cNvPicPr>
              <p:nvPr/>
            </p:nvPicPr>
            <p:blipFill>
              <a:blip r:embed="rId10" cstate="print"/>
              <a:srcRect/>
              <a:stretch>
                <a:fillRect/>
              </a:stretch>
            </p:blipFill>
            <p:spPr bwMode="auto">
              <a:xfrm>
                <a:off x="785786" y="1142984"/>
                <a:ext cx="785818" cy="750632"/>
              </a:xfrm>
              <a:prstGeom prst="rect">
                <a:avLst/>
              </a:prstGeom>
              <a:noFill/>
            </p:spPr>
          </p:pic>
        </p:grpSp>
        <p:grpSp>
          <p:nvGrpSpPr>
            <p:cNvPr id="28" name="Группа 27"/>
            <p:cNvGrpSpPr/>
            <p:nvPr/>
          </p:nvGrpSpPr>
          <p:grpSpPr>
            <a:xfrm>
              <a:off x="785787" y="3429000"/>
              <a:ext cx="4929221" cy="738192"/>
              <a:chOff x="500035" y="3047998"/>
              <a:chExt cx="4929221" cy="738192"/>
            </a:xfrm>
          </p:grpSpPr>
          <p:sp>
            <p:nvSpPr>
              <p:cNvPr id="9" name="Прямоугольник 8"/>
              <p:cNvSpPr/>
              <p:nvPr/>
            </p:nvSpPr>
            <p:spPr>
              <a:xfrm>
                <a:off x="1643106" y="3214686"/>
                <a:ext cx="3786150" cy="523220"/>
              </a:xfrm>
              <a:prstGeom prst="rect">
                <a:avLst/>
              </a:prstGeom>
            </p:spPr>
            <p:txBody>
              <a:bodyPr wrap="square">
                <a:spAutoFit/>
              </a:bodyPr>
              <a:lstStyle/>
              <a:p>
                <a:r>
                  <a:rPr lang="ru-RU" sz="1400" b="1" dirty="0" smtClean="0">
                    <a:solidFill>
                      <a:schemeClr val="accent2">
                        <a:lumMod val="75000"/>
                      </a:schemeClr>
                    </a:solidFill>
                  </a:rPr>
                  <a:t>Украина — </a:t>
                </a:r>
              </a:p>
              <a:p>
                <a:r>
                  <a:rPr lang="ru-RU" sz="1400" b="1" dirty="0" smtClean="0"/>
                  <a:t>«Слава </a:t>
                </a:r>
                <a:r>
                  <a:rPr lang="ru-RU" sz="1400" b="1" dirty="0" err="1" smtClean="0"/>
                  <a:t>Україні</a:t>
                </a:r>
                <a:r>
                  <a:rPr lang="ru-RU" sz="1400" b="1" dirty="0" smtClean="0"/>
                  <a:t>!» («Украина </a:t>
                </a:r>
                <a:r>
                  <a:rPr lang="ru-RU" sz="1400" b="1" dirty="0" err="1" smtClean="0"/>
                  <a:t>жасасын</a:t>
                </a:r>
                <a:r>
                  <a:rPr lang="ru-RU" sz="1400" b="1" dirty="0" smtClean="0"/>
                  <a:t>!»)</a:t>
                </a:r>
                <a:r>
                  <a:rPr lang="ru-RU" sz="1400" dirty="0" smtClean="0"/>
                  <a:t> </a:t>
                </a:r>
                <a:endParaRPr lang="ru-RU" sz="1400" dirty="0"/>
              </a:p>
            </p:txBody>
          </p:sp>
          <p:pic>
            <p:nvPicPr>
              <p:cNvPr id="176142" name="Picture 14" descr="C:\Documents and Settings\Admin\Рабочий стол\Новая папка\Общий материал символ\Новая папка (2)\президенты\Флаг и герб\Украинаф.png"/>
              <p:cNvPicPr>
                <a:picLocks noChangeAspect="1" noChangeArrowheads="1"/>
              </p:cNvPicPr>
              <p:nvPr/>
            </p:nvPicPr>
            <p:blipFill>
              <a:blip r:embed="rId11"/>
              <a:srcRect/>
              <a:stretch>
                <a:fillRect/>
              </a:stretch>
            </p:blipFill>
            <p:spPr bwMode="auto">
              <a:xfrm>
                <a:off x="500035" y="3047998"/>
                <a:ext cx="1071569" cy="738192"/>
              </a:xfrm>
              <a:prstGeom prst="rect">
                <a:avLst/>
              </a:prstGeom>
              <a:noFill/>
            </p:spPr>
          </p:pic>
        </p:grpSp>
      </p:gr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1798935" y="2643182"/>
            <a:ext cx="5689600" cy="1200329"/>
          </a:xfrm>
          <a:prstGeom prst="rect">
            <a:avLst/>
          </a:prstGeom>
        </p:spPr>
        <p:txBody>
          <a:bodyPr>
            <a:spAutoFit/>
          </a:bodyPr>
          <a:lstStyle/>
          <a:p>
            <a:pPr algn="ctr">
              <a:defRPr/>
            </a:pPr>
            <a:r>
              <a:rPr lang="kk-KZ" sz="2400" b="1"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rPr>
              <a:t>МЕМЛЕКЕТТІК РӘМІЗДЕРГЕ ҚАТЫСТЫ ҚЫЛМЫСТЫҚ ХРОНИКАСЫ </a:t>
            </a:r>
            <a:endParaRPr lang="ru-RU" sz="2400" dirty="0">
              <a:solidFill>
                <a:srgbClr val="00B0F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86552867"/>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2"/>
          <a:srcRect/>
          <a:stretch>
            <a:fillRect/>
          </a:stretch>
        </p:blipFill>
        <p:spPr bwMode="auto">
          <a:xfrm>
            <a:off x="-32" y="0"/>
            <a:ext cx="9144000" cy="6858000"/>
          </a:xfrm>
          <a:prstGeom prst="rect">
            <a:avLst/>
          </a:prstGeom>
          <a:noFill/>
          <a:ln w="9525">
            <a:noFill/>
            <a:miter lim="800000"/>
            <a:headEnd/>
            <a:tailEnd/>
          </a:ln>
          <a:effectLst/>
        </p:spPr>
      </p:pic>
      <p:sp>
        <p:nvSpPr>
          <p:cNvPr id="10" name="Прямоугольник 9"/>
          <p:cNvSpPr/>
          <p:nvPr/>
        </p:nvSpPr>
        <p:spPr>
          <a:xfrm>
            <a:off x="500034" y="3984973"/>
            <a:ext cx="6143668" cy="1015663"/>
          </a:xfrm>
          <a:prstGeom prst="rect">
            <a:avLst/>
          </a:prstGeom>
        </p:spPr>
        <p:txBody>
          <a:bodyPr wrap="square">
            <a:spAutoFit/>
          </a:bodyPr>
          <a:lstStyle/>
          <a:p>
            <a:pPr algn="r">
              <a:defRPr/>
            </a:pPr>
            <a:r>
              <a:rPr lang="en-US" sz="1200" b="1" dirty="0">
                <a:effectLst>
                  <a:outerShdw blurRad="38100" dist="38100" dir="2700000" algn="tl">
                    <a:srgbClr val="000000">
                      <a:alpha val="43137"/>
                    </a:srgbClr>
                  </a:outerShdw>
                </a:effectLst>
                <a:latin typeface="Arial" pitchFamily="34" charset="0"/>
              </a:rPr>
              <a:t>///</a:t>
            </a:r>
            <a:r>
              <a:rPr lang="kk-KZ" sz="1200" b="1" dirty="0">
                <a:effectLst>
                  <a:outerShdw blurRad="38100" dist="38100" dir="2700000" algn="tl">
                    <a:srgbClr val="000000">
                      <a:alpha val="43137"/>
                    </a:srgbClr>
                  </a:outerShdw>
                </a:effectLst>
                <a:latin typeface="Arial" pitchFamily="34" charset="0"/>
              </a:rPr>
              <a:t>ҚОСТАНАЙ</a:t>
            </a:r>
            <a:endParaRPr lang="ru-RU" sz="1200" dirty="0">
              <a:latin typeface="Arial" pitchFamily="34" charset="0"/>
            </a:endParaRPr>
          </a:p>
          <a:p>
            <a:pPr algn="just">
              <a:defRPr/>
            </a:pPr>
            <a:r>
              <a:rPr lang="kk-KZ" sz="1200" i="1" dirty="0">
                <a:solidFill>
                  <a:srgbClr val="7030A0"/>
                </a:solidFill>
                <a:latin typeface="Arial" pitchFamily="34" charset="0"/>
              </a:rPr>
              <a:t>Қаңтар айында «Жигули» ЖШС-нің басшысымен қызметкері </a:t>
            </a:r>
            <a:r>
              <a:rPr lang="kk-KZ" sz="1200" i="1" dirty="0" smtClean="0">
                <a:solidFill>
                  <a:srgbClr val="7030A0"/>
                </a:solidFill>
                <a:latin typeface="Arial" pitchFamily="34" charset="0"/>
              </a:rPr>
              <a:t>қаланың ортасындағы </a:t>
            </a:r>
            <a:r>
              <a:rPr lang="kk-KZ" sz="1200" i="1" dirty="0">
                <a:solidFill>
                  <a:srgbClr val="7030A0"/>
                </a:solidFill>
                <a:latin typeface="Arial" pitchFamily="34" charset="0"/>
              </a:rPr>
              <a:t>Жаңа жылдық шыршаны безендіру кезінде еліміздің мемлекеттік Тудан арнайы сыйлық дорбасын жасағандығы анықталып, </a:t>
            </a:r>
            <a:r>
              <a:rPr lang="kk-KZ" sz="1200" i="1" dirty="0" smtClean="0">
                <a:solidFill>
                  <a:srgbClr val="7030A0"/>
                </a:solidFill>
                <a:latin typeface="Arial" pitchFamily="34" charset="0"/>
              </a:rPr>
              <a:t>аталған </a:t>
            </a:r>
            <a:r>
              <a:rPr lang="kk-KZ" sz="1200" i="1" dirty="0">
                <a:solidFill>
                  <a:srgbClr val="7030A0"/>
                </a:solidFill>
                <a:latin typeface="Arial" pitchFamily="34" charset="0"/>
              </a:rPr>
              <a:t>айғақ бойынша қылмыстық іс қозғалып, айыппұл салынды. </a:t>
            </a:r>
            <a:endParaRPr lang="ru-RU" sz="1200" i="1" dirty="0">
              <a:solidFill>
                <a:srgbClr val="7030A0"/>
              </a:solidFill>
              <a:latin typeface="Arial" pitchFamily="34" charset="0"/>
            </a:endParaRPr>
          </a:p>
        </p:txBody>
      </p:sp>
      <p:pic>
        <p:nvPicPr>
          <p:cNvPr id="11" name="Picture 5" descr="D:\Desktop\Общий материал символ\Новая папка (2)\9901st133doihusnvn50x8j1autaji.gif"/>
          <p:cNvPicPr>
            <a:picLocks noChangeAspect="1" noChangeArrowheads="1"/>
          </p:cNvPicPr>
          <p:nvPr/>
        </p:nvPicPr>
        <p:blipFill>
          <a:blip r:embed="rId3"/>
          <a:srcRect/>
          <a:stretch>
            <a:fillRect/>
          </a:stretch>
        </p:blipFill>
        <p:spPr bwMode="auto">
          <a:xfrm>
            <a:off x="6715139" y="3853091"/>
            <a:ext cx="1928827" cy="1218983"/>
          </a:xfrm>
          <a:prstGeom prst="ellipse">
            <a:avLst/>
          </a:prstGeom>
          <a:ln>
            <a:noFill/>
          </a:ln>
          <a:effectLst>
            <a:softEdge rad="112500"/>
          </a:effectLst>
          <a:extLst/>
        </p:spPr>
      </p:pic>
      <p:sp>
        <p:nvSpPr>
          <p:cNvPr id="12" name="Прямоугольник 11"/>
          <p:cNvSpPr/>
          <p:nvPr/>
        </p:nvSpPr>
        <p:spPr>
          <a:xfrm>
            <a:off x="2357422" y="5384085"/>
            <a:ext cx="6286544" cy="830997"/>
          </a:xfrm>
          <a:prstGeom prst="rect">
            <a:avLst/>
          </a:prstGeom>
        </p:spPr>
        <p:txBody>
          <a:bodyPr wrap="square">
            <a:spAutoFit/>
          </a:bodyPr>
          <a:lstStyle/>
          <a:p>
            <a:pPr algn="just">
              <a:defRPr/>
            </a:pPr>
            <a:r>
              <a:rPr lang="en-US" sz="1200" b="1" dirty="0">
                <a:effectLst>
                  <a:outerShdw blurRad="38100" dist="38100" dir="2700000" algn="tl">
                    <a:srgbClr val="000000">
                      <a:alpha val="43137"/>
                    </a:srgbClr>
                  </a:outerShdw>
                </a:effectLst>
                <a:latin typeface="Arial" pitchFamily="34" charset="0"/>
              </a:rPr>
              <a:t>///</a:t>
            </a:r>
            <a:r>
              <a:rPr lang="kk-KZ" sz="1200" b="1" dirty="0">
                <a:effectLst>
                  <a:outerShdw blurRad="38100" dist="38100" dir="2700000" algn="tl">
                    <a:srgbClr val="000000">
                      <a:alpha val="43137"/>
                    </a:srgbClr>
                  </a:outerShdw>
                </a:effectLst>
                <a:latin typeface="Arial" pitchFamily="34" charset="0"/>
              </a:rPr>
              <a:t>ҚОСТАНАЙ</a:t>
            </a:r>
            <a:endParaRPr lang="kk-KZ" sz="1200" dirty="0">
              <a:latin typeface="Arial" pitchFamily="34" charset="0"/>
            </a:endParaRPr>
          </a:p>
          <a:p>
            <a:pPr algn="just">
              <a:defRPr/>
            </a:pPr>
            <a:r>
              <a:rPr lang="kk-KZ" sz="1200" i="1" dirty="0">
                <a:solidFill>
                  <a:srgbClr val="7030A0"/>
                </a:solidFill>
                <a:latin typeface="Arial" pitchFamily="34" charset="0"/>
              </a:rPr>
              <a:t>Желтоқсан айында Қостанай облыс әкімінің жүлдесі үшін шаңғышылар жарысы ұйымдастырылып, марапаттау сәтінде шенеуніктер еліміздің мемлекеттік Әнұранының орнына Рики Мартиннің әнін шырқалған болатын.</a:t>
            </a:r>
            <a:endParaRPr lang="ru-RU" sz="1200" i="1" dirty="0">
              <a:solidFill>
                <a:srgbClr val="7030A0"/>
              </a:solidFill>
              <a:latin typeface="Arial" pitchFamily="34" charset="0"/>
            </a:endParaRPr>
          </a:p>
        </p:txBody>
      </p:sp>
      <p:pic>
        <p:nvPicPr>
          <p:cNvPr id="13" name="Picture 6" descr="D:\Desktop\205098766\i (16).jpg"/>
          <p:cNvPicPr>
            <a:picLocks noChangeAspect="1" noChangeArrowheads="1"/>
          </p:cNvPicPr>
          <p:nvPr/>
        </p:nvPicPr>
        <p:blipFill>
          <a:blip r:embed="rId4"/>
          <a:srcRect/>
          <a:stretch>
            <a:fillRect/>
          </a:stretch>
        </p:blipFill>
        <p:spPr bwMode="auto">
          <a:xfrm>
            <a:off x="500034" y="4953593"/>
            <a:ext cx="1785950" cy="1332927"/>
          </a:xfrm>
          <a:prstGeom prst="ellipse">
            <a:avLst/>
          </a:prstGeom>
          <a:ln>
            <a:noFill/>
          </a:ln>
          <a:effectLst>
            <a:softEdge rad="112500"/>
          </a:effectLst>
          <a:extLst/>
        </p:spPr>
      </p:pic>
      <p:sp>
        <p:nvSpPr>
          <p:cNvPr id="14" name="Rectangle 1"/>
          <p:cNvSpPr>
            <a:spLocks noChangeArrowheads="1"/>
          </p:cNvSpPr>
          <p:nvPr/>
        </p:nvSpPr>
        <p:spPr bwMode="auto">
          <a:xfrm>
            <a:off x="2285984" y="508653"/>
            <a:ext cx="6357982" cy="14619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kk-KZ" sz="1200" b="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rPr>
              <a:t>ПЕТРОПАВЛ////</a:t>
            </a:r>
            <a:endParaRPr kumimoji="0" lang="ru-RU" sz="1200" b="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0" i="1" u="none" strike="noStrike" cap="none" normalizeH="0" baseline="0" dirty="0" smtClean="0">
                <a:ln>
                  <a:noFill/>
                </a:ln>
                <a:solidFill>
                  <a:srgbClr val="7030A0"/>
                </a:solidFill>
                <a:effectLst/>
                <a:latin typeface="Arial" pitchFamily="34" charset="0"/>
                <a:ea typeface="Calibri" pitchFamily="34" charset="0"/>
                <a:cs typeface="Arial" pitchFamily="34" charset="0"/>
              </a:rPr>
              <a:t>Қаланың қақ ортасында орналасқан үш қабатты үйдің үстіңгі қабатындағы пәтер терезесінде Мемлекеттік Тулардың перде болып ілініп тұрғаны туралы ақпарат полиция бөлімшесіне қала тұрғындары тарапынан түскен. Сол жерге келген тәртіп сақшылары 40 жастағы ер адамның Мемлекеттік Тудың екі данасын перде ретінде қолданғанын анықтады. Заң бойынша мемлекеттік рәміздерді мақсатсыз пайдалану тәртіп бұзу оқиғасы болып саналады. Бірақ заңды бұзған петропавлдық азамат жауапқа тартылмайтын болды. </a:t>
            </a:r>
            <a:endParaRPr kumimoji="0" lang="kk-KZ" sz="1100" b="0" i="1" u="none" strike="noStrike" cap="none" normalizeH="0" baseline="0" dirty="0" smtClean="0">
              <a:ln>
                <a:noFill/>
              </a:ln>
              <a:solidFill>
                <a:srgbClr val="7030A0"/>
              </a:solidFill>
              <a:effectLst/>
              <a:latin typeface="Arial" pitchFamily="34" charset="0"/>
              <a:cs typeface="Arial" pitchFamily="34" charset="0"/>
            </a:endParaRPr>
          </a:p>
        </p:txBody>
      </p:sp>
      <p:pic>
        <p:nvPicPr>
          <p:cNvPr id="15" name="Picture 4" descr="C:\Users\user\Desktop\СИМВОЛЫ\hlmxn0ryswabrxj77vw6d4ab6vhcz1.png"/>
          <p:cNvPicPr>
            <a:picLocks noChangeAspect="1" noChangeArrowheads="1"/>
          </p:cNvPicPr>
          <p:nvPr/>
        </p:nvPicPr>
        <p:blipFill>
          <a:blip r:embed="rId5"/>
          <a:srcRect/>
          <a:stretch>
            <a:fillRect/>
          </a:stretch>
        </p:blipFill>
        <p:spPr bwMode="auto">
          <a:xfrm>
            <a:off x="521538" y="642918"/>
            <a:ext cx="1765893" cy="1357322"/>
          </a:xfrm>
          <a:prstGeom prst="ellipse">
            <a:avLst/>
          </a:prstGeom>
          <a:ln>
            <a:noFill/>
          </a:ln>
          <a:effectLst>
            <a:softEdge rad="112500"/>
          </a:effectLst>
          <a:extLst/>
        </p:spPr>
      </p:pic>
      <p:sp>
        <p:nvSpPr>
          <p:cNvPr id="16" name="Прямоугольник 15"/>
          <p:cNvSpPr/>
          <p:nvPr/>
        </p:nvSpPr>
        <p:spPr>
          <a:xfrm>
            <a:off x="500034" y="1913271"/>
            <a:ext cx="6116641" cy="1015663"/>
          </a:xfrm>
          <a:prstGeom prst="rect">
            <a:avLst/>
          </a:prstGeom>
        </p:spPr>
        <p:txBody>
          <a:bodyPr wrap="square">
            <a:spAutoFit/>
          </a:bodyPr>
          <a:lstStyle/>
          <a:p>
            <a:pPr algn="r">
              <a:defRPr/>
            </a:pPr>
            <a:r>
              <a:rPr lang="en-US" sz="1200" b="1" dirty="0">
                <a:effectLst>
                  <a:outerShdw blurRad="38100" dist="38100" dir="2700000" algn="tl">
                    <a:srgbClr val="000000">
                      <a:alpha val="43137"/>
                    </a:srgbClr>
                  </a:outerShdw>
                </a:effectLst>
                <a:latin typeface="Arial" pitchFamily="34" charset="0"/>
              </a:rPr>
              <a:t>///</a:t>
            </a:r>
            <a:r>
              <a:rPr lang="kk-KZ" sz="1200" b="1" dirty="0">
                <a:effectLst>
                  <a:outerShdw blurRad="38100" dist="38100" dir="2700000" algn="tl">
                    <a:srgbClr val="000000">
                      <a:alpha val="43137"/>
                    </a:srgbClr>
                  </a:outerShdw>
                </a:effectLst>
                <a:latin typeface="Arial" pitchFamily="34" charset="0"/>
              </a:rPr>
              <a:t>ПАВЛОДАР </a:t>
            </a:r>
          </a:p>
          <a:p>
            <a:pPr algn="just">
              <a:defRPr/>
            </a:pPr>
            <a:r>
              <a:rPr lang="kk-KZ" sz="1200" i="1" dirty="0" smtClean="0">
                <a:solidFill>
                  <a:srgbClr val="7030A0"/>
                </a:solidFill>
                <a:latin typeface="Arial" pitchFamily="34" charset="0"/>
              </a:rPr>
              <a:t>Павлодарда </a:t>
            </a:r>
            <a:r>
              <a:rPr lang="kk-KZ" sz="1200" i="1" dirty="0">
                <a:solidFill>
                  <a:srgbClr val="7030A0"/>
                </a:solidFill>
                <a:latin typeface="Arial" pitchFamily="34" charset="0"/>
              </a:rPr>
              <a:t>жеке кәсіпкері</a:t>
            </a:r>
            <a:r>
              <a:rPr lang="en-US" sz="1200" i="1" dirty="0">
                <a:solidFill>
                  <a:srgbClr val="7030A0"/>
                </a:solidFill>
                <a:latin typeface="Arial" pitchFamily="34" charset="0"/>
              </a:rPr>
              <a:t> </a:t>
            </a:r>
            <a:r>
              <a:rPr lang="kk-KZ" sz="1200" i="1" dirty="0">
                <a:solidFill>
                  <a:srgbClr val="7030A0"/>
                </a:solidFill>
                <a:latin typeface="Arial" pitchFamily="34" charset="0"/>
              </a:rPr>
              <a:t>сауда нүктелеріне еліміздің </a:t>
            </a:r>
            <a:r>
              <a:rPr lang="kk-KZ" sz="1200" i="1" dirty="0" smtClean="0">
                <a:solidFill>
                  <a:srgbClr val="7030A0"/>
                </a:solidFill>
                <a:latin typeface="Arial" pitchFamily="34" charset="0"/>
              </a:rPr>
              <a:t>мемлекеттік </a:t>
            </a:r>
            <a:r>
              <a:rPr lang="kk-KZ" sz="1200" i="1" dirty="0">
                <a:solidFill>
                  <a:srgbClr val="7030A0"/>
                </a:solidFill>
                <a:latin typeface="Arial" pitchFamily="34" charset="0"/>
              </a:rPr>
              <a:t>Елтаңбасының бейнесін күлсалғыштың ортасына бейнелеп, оны 1300 теңгеден сатылымға қойған. Аталған айғақ бойынша ҚР Қылмыстық іс қозғалмағандығы өкінішті</a:t>
            </a:r>
            <a:r>
              <a:rPr lang="en-US" sz="1200" i="1" dirty="0">
                <a:solidFill>
                  <a:srgbClr val="7030A0"/>
                </a:solidFill>
                <a:latin typeface="Arial" pitchFamily="34" charset="0"/>
              </a:rPr>
              <a:t>-</a:t>
            </a:r>
            <a:r>
              <a:rPr lang="kk-KZ" sz="1200" i="1" dirty="0">
                <a:solidFill>
                  <a:srgbClr val="7030A0"/>
                </a:solidFill>
                <a:latin typeface="Arial" pitchFamily="34" charset="0"/>
              </a:rPr>
              <a:t>ақ...</a:t>
            </a:r>
            <a:endParaRPr lang="ru-RU" sz="1200" i="1" dirty="0">
              <a:solidFill>
                <a:srgbClr val="7030A0"/>
              </a:solidFill>
              <a:latin typeface="Arial" pitchFamily="34" charset="0"/>
            </a:endParaRPr>
          </a:p>
        </p:txBody>
      </p:sp>
      <p:pic>
        <p:nvPicPr>
          <p:cNvPr id="17" name="Picture 10" descr="D:\Desktop\Общий материал символ\Новая папка (2)\1353906843-780.jpg"/>
          <p:cNvPicPr>
            <a:picLocks noChangeAspect="1" noChangeArrowheads="1"/>
          </p:cNvPicPr>
          <p:nvPr/>
        </p:nvPicPr>
        <p:blipFill>
          <a:blip r:embed="rId6"/>
          <a:srcRect/>
          <a:stretch>
            <a:fillRect/>
          </a:stretch>
        </p:blipFill>
        <p:spPr bwMode="auto">
          <a:xfrm>
            <a:off x="6572264" y="1857364"/>
            <a:ext cx="2000264" cy="1357322"/>
          </a:xfrm>
          <a:prstGeom prst="ellipse">
            <a:avLst/>
          </a:prstGeom>
          <a:ln>
            <a:noFill/>
          </a:ln>
          <a:effectLst>
            <a:softEdge rad="112500"/>
          </a:effectLst>
          <a:extLst/>
        </p:spPr>
      </p:pic>
      <p:sp>
        <p:nvSpPr>
          <p:cNvPr id="18" name="Rectangle 1"/>
          <p:cNvSpPr>
            <a:spLocks noChangeArrowheads="1"/>
          </p:cNvSpPr>
          <p:nvPr/>
        </p:nvSpPr>
        <p:spPr bwMode="auto">
          <a:xfrm>
            <a:off x="2285984" y="3000372"/>
            <a:ext cx="635798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u="none"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АҚТӨБЕ////</a:t>
            </a:r>
            <a:endParaRPr kumimoji="0" lang="ru-RU" sz="1200" b="1" u="none" strike="noStrike" cap="none" normalizeH="0" baseline="0" dirty="0" smtClean="0">
              <a:ln>
                <a:noFill/>
              </a:ln>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1"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Әбілқайырхан қиылысының бойында тұрған бағанада кірленген сонымен жыртылған мемлекеттік ту ілінген. Қалалық әкімшілік аталған дерек бойынша бір күн ішінде шешілетіндігін хабарлады. </a:t>
            </a:r>
            <a:endParaRPr kumimoji="0" lang="kk-KZ" sz="1800" b="0" i="1" u="none" strike="noStrike" cap="none" normalizeH="0" baseline="0" dirty="0" smtClean="0">
              <a:ln>
                <a:noFill/>
              </a:ln>
              <a:solidFill>
                <a:srgbClr val="7030A0"/>
              </a:solidFill>
              <a:effectLst/>
              <a:latin typeface="Arial" pitchFamily="34" charset="0"/>
              <a:cs typeface="Arial" pitchFamily="34" charset="0"/>
            </a:endParaRPr>
          </a:p>
        </p:txBody>
      </p:sp>
      <p:pic>
        <p:nvPicPr>
          <p:cNvPr id="19" name="Picture 7" descr="C:\Users\Администратор\Desktop\рисунки\актобе 2013.jpg"/>
          <p:cNvPicPr>
            <a:picLocks noChangeAspect="1" noChangeArrowheads="1"/>
          </p:cNvPicPr>
          <p:nvPr/>
        </p:nvPicPr>
        <p:blipFill>
          <a:blip r:embed="rId7"/>
          <a:srcRect/>
          <a:stretch>
            <a:fillRect/>
          </a:stretch>
        </p:blipFill>
        <p:spPr bwMode="auto">
          <a:xfrm>
            <a:off x="529151" y="2950601"/>
            <a:ext cx="1828271" cy="1192779"/>
          </a:xfrm>
          <a:prstGeom prst="ellipse">
            <a:avLst/>
          </a:prstGeom>
          <a:ln>
            <a:noFill/>
          </a:ln>
          <a:effectLst>
            <a:softEdge rad="112500"/>
          </a:effectLst>
        </p:spPr>
      </p:pic>
    </p:spTree>
    <p:extLst>
      <p:ext uri="{BB962C8B-B14F-4D97-AF65-F5344CB8AC3E}">
        <p14:creationId xmlns:p14="http://schemas.microsoft.com/office/powerpoint/2010/main" xmlns="" val="262967284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16" name="Прямоугольник 15"/>
          <p:cNvSpPr/>
          <p:nvPr/>
        </p:nvSpPr>
        <p:spPr>
          <a:xfrm>
            <a:off x="2571737" y="627387"/>
            <a:ext cx="6072230" cy="1015663"/>
          </a:xfrm>
          <a:prstGeom prst="rect">
            <a:avLst/>
          </a:prstGeom>
        </p:spPr>
        <p:txBody>
          <a:bodyPr wrap="square">
            <a:spAutoFit/>
          </a:bodyPr>
          <a:lstStyle/>
          <a:p>
            <a:pPr algn="just">
              <a:defRPr/>
            </a:pPr>
            <a:r>
              <a:rPr lang="en-US" sz="1200" b="1" dirty="0">
                <a:effectLst>
                  <a:outerShdw blurRad="38100" dist="38100" dir="2700000" algn="tl">
                    <a:srgbClr val="000000">
                      <a:alpha val="43137"/>
                    </a:srgbClr>
                  </a:outerShdw>
                </a:effectLst>
                <a:latin typeface="Arial" pitchFamily="34" charset="0"/>
              </a:rPr>
              <a:t>///</a:t>
            </a:r>
            <a:r>
              <a:rPr lang="kk-KZ" sz="1200" b="1" dirty="0">
                <a:effectLst>
                  <a:outerShdw blurRad="38100" dist="38100" dir="2700000" algn="tl">
                    <a:srgbClr val="000000">
                      <a:alpha val="43137"/>
                    </a:srgbClr>
                  </a:outerShdw>
                </a:effectLst>
                <a:latin typeface="Arial" pitchFamily="34" charset="0"/>
              </a:rPr>
              <a:t>АЛМАТЫ</a:t>
            </a:r>
            <a:endParaRPr lang="ru-RU" sz="1200" b="1" dirty="0">
              <a:effectLst>
                <a:outerShdw blurRad="38100" dist="38100" dir="2700000" algn="tl">
                  <a:srgbClr val="000000">
                    <a:alpha val="43137"/>
                  </a:srgbClr>
                </a:outerShdw>
              </a:effectLst>
              <a:latin typeface="Arial" pitchFamily="34" charset="0"/>
            </a:endParaRPr>
          </a:p>
          <a:p>
            <a:pPr algn="just">
              <a:defRPr/>
            </a:pPr>
            <a:r>
              <a:rPr lang="kk-KZ" sz="1200" i="1" dirty="0">
                <a:solidFill>
                  <a:srgbClr val="7030A0"/>
                </a:solidFill>
                <a:latin typeface="Arial" pitchFamily="34" charset="0"/>
              </a:rPr>
              <a:t>Белгіссіз жеке кәсіпкер қытайдан Мемлекеттік Тудың бейнесіндегі ішкі киімдерге тапсырыс беріп, қоғамдық сауда орындарында төменгі бағамен сатылымға шығарған. Осы іс бойынша әкімшілік жазаға тартылып, қомақты қаржыға айыппұлмен шегерілді.</a:t>
            </a:r>
            <a:endParaRPr lang="ru-RU" sz="1200" i="1" dirty="0">
              <a:solidFill>
                <a:srgbClr val="7030A0"/>
              </a:solidFill>
              <a:latin typeface="Arial" pitchFamily="34" charset="0"/>
            </a:endParaRPr>
          </a:p>
        </p:txBody>
      </p:sp>
      <p:pic>
        <p:nvPicPr>
          <p:cNvPr id="17" name="Picture 11" descr="D:\Desktop\Общий материал символ\Новая папка (2)\d9c545bc360391e9598749679b770a19.jpg"/>
          <p:cNvPicPr>
            <a:picLocks noChangeAspect="1" noChangeArrowheads="1"/>
          </p:cNvPicPr>
          <p:nvPr/>
        </p:nvPicPr>
        <p:blipFill>
          <a:blip r:embed="rId3"/>
          <a:srcRect/>
          <a:stretch>
            <a:fillRect/>
          </a:stretch>
        </p:blipFill>
        <p:spPr bwMode="auto">
          <a:xfrm>
            <a:off x="571472" y="483428"/>
            <a:ext cx="2000264" cy="1231060"/>
          </a:xfrm>
          <a:prstGeom prst="ellipse">
            <a:avLst/>
          </a:prstGeom>
          <a:ln>
            <a:noFill/>
          </a:ln>
          <a:effectLst>
            <a:softEdge rad="112500"/>
          </a:effectLst>
          <a:extLst/>
        </p:spPr>
      </p:pic>
      <p:sp>
        <p:nvSpPr>
          <p:cNvPr id="18" name="Rectangle 5"/>
          <p:cNvSpPr>
            <a:spLocks noChangeArrowheads="1"/>
          </p:cNvSpPr>
          <p:nvPr/>
        </p:nvSpPr>
        <p:spPr bwMode="auto">
          <a:xfrm>
            <a:off x="500034" y="1716464"/>
            <a:ext cx="607223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СТЕПНОГОРСК////</a:t>
            </a:r>
            <a:endParaRPr kumimoji="0" lang="ru-RU" sz="1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1" u="none" strike="noStrike" cap="none" normalizeH="0" baseline="0" dirty="0" smtClean="0">
                <a:ln>
                  <a:noFill/>
                </a:ln>
                <a:solidFill>
                  <a:srgbClr val="7030A0"/>
                </a:solidFill>
                <a:effectLst/>
                <a:latin typeface="Arial" pitchFamily="34" charset="0"/>
                <a:ea typeface="Times New Roman" pitchFamily="18" charset="0"/>
                <a:cs typeface="Arial" pitchFamily="34" charset="0"/>
              </a:rPr>
              <a:t>Еліміздің мемлекеттік рәміздердің кезекті дауы Ақмола облысында болды. Қалада өтіп жатқан футбол ойынына келген Степногорск қаласының тұрғыны жанкүйер ретінде Қазақстан Туын сатып алып, ойын кезінде қолдау көрсеткен. Кейін үйіне келіп, Туды жуып, кептіруге қылтимаға (балконға) жайып қойған. Полицейлер аталған оқиғаға байланысты әдейі жасалмағандықтан, еш қандай себепсіз қылмыс таба алмады. Жанкүйерге профилактикалық әңгіме жүргізіліп, жауапкершіліктен босатылды.</a:t>
            </a:r>
            <a:endParaRPr kumimoji="0" lang="kk-KZ" sz="1200" b="0" i="1" u="none" strike="noStrike" cap="none" normalizeH="0" baseline="0" dirty="0" smtClean="0">
              <a:ln>
                <a:noFill/>
              </a:ln>
              <a:solidFill>
                <a:srgbClr val="7030A0"/>
              </a:solidFill>
              <a:effectLst/>
              <a:latin typeface="Arial" pitchFamily="34" charset="0"/>
              <a:cs typeface="Arial" pitchFamily="34" charset="0"/>
            </a:endParaRPr>
          </a:p>
        </p:txBody>
      </p:sp>
      <p:pic>
        <p:nvPicPr>
          <p:cNvPr id="19" name="Picture 3" descr="C:\Users\user\Desktop\СИМВОЛЫ\dsc02737-kopija.jpg"/>
          <p:cNvPicPr>
            <a:picLocks noChangeAspect="1" noChangeArrowheads="1"/>
          </p:cNvPicPr>
          <p:nvPr/>
        </p:nvPicPr>
        <p:blipFill>
          <a:blip r:embed="rId4"/>
          <a:srcRect/>
          <a:stretch>
            <a:fillRect/>
          </a:stretch>
        </p:blipFill>
        <p:spPr bwMode="auto">
          <a:xfrm>
            <a:off x="6572264" y="1785926"/>
            <a:ext cx="1978062" cy="1428760"/>
          </a:xfrm>
          <a:prstGeom prst="ellipse">
            <a:avLst/>
          </a:prstGeom>
          <a:ln>
            <a:noFill/>
          </a:ln>
          <a:effectLst>
            <a:softEdge rad="112500"/>
          </a:effectLst>
          <a:extLst/>
        </p:spPr>
      </p:pic>
      <p:sp>
        <p:nvSpPr>
          <p:cNvPr id="20" name="Rectangle 3"/>
          <p:cNvSpPr>
            <a:spLocks noChangeArrowheads="1"/>
          </p:cNvSpPr>
          <p:nvPr/>
        </p:nvSpPr>
        <p:spPr bwMode="auto">
          <a:xfrm>
            <a:off x="2571736" y="3288100"/>
            <a:ext cx="607219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АҚТӨБЕ////</a:t>
            </a:r>
            <a:endParaRPr kumimoji="0" lang="kk-KZ"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1" u="none" strike="noStrike" cap="none" normalizeH="0" baseline="0" dirty="0" smtClean="0">
                <a:ln>
                  <a:noFill/>
                </a:ln>
                <a:solidFill>
                  <a:srgbClr val="7030A0"/>
                </a:solidFill>
                <a:effectLst/>
                <a:latin typeface="Arial" pitchFamily="34" charset="0"/>
                <a:ea typeface="Calibri" pitchFamily="34" charset="0"/>
                <a:cs typeface="Arial" pitchFamily="34" charset="0"/>
              </a:rPr>
              <a:t>Хромтау қаласында Қазақстанның туын екіге айырып, жіпке айналдырды.  Диапазон газетінің оқырманы Yernur Amirkhan басылымға осындай ақпар берді. Ақпарат иесі мемлекеттік рәмізді аяққа таптаған мекен-жайды да көрсетіп қойған. Бұл жер Рысқұлбеков-28 көшесі. “Хромтауда мемлекеттік рәмізді мүлде қастерлемейді екен. Бұл – Қазақстанның туы. Оны екіге бөліп, жолды жабу мақсатында пайдаланып отыр”, – деп жазған Yernur Amirkhan өз мақаласында.</a:t>
            </a:r>
            <a:r>
              <a:rPr kumimoji="0" lang="ru-RU" sz="1200" b="0" i="1" u="none" strike="noStrike" cap="none" normalizeH="0" baseline="0" dirty="0" smtClean="0">
                <a:ln>
                  <a:noFill/>
                </a:ln>
                <a:solidFill>
                  <a:srgbClr val="7030A0"/>
                </a:solidFill>
                <a:effectLst/>
                <a:latin typeface="Arial" pitchFamily="34" charset="0"/>
                <a:cs typeface="Arial" pitchFamily="34" charset="0"/>
              </a:rPr>
              <a:t> </a:t>
            </a:r>
          </a:p>
        </p:txBody>
      </p:sp>
      <p:pic>
        <p:nvPicPr>
          <p:cNvPr id="21" name="Picture 5" descr="C:\Users\Администратор\Desktop\рисунки\Screenshot_2016-04-08-01-01-03.png"/>
          <p:cNvPicPr>
            <a:picLocks noChangeAspect="1" noChangeArrowheads="1"/>
          </p:cNvPicPr>
          <p:nvPr/>
        </p:nvPicPr>
        <p:blipFill>
          <a:blip r:embed="rId5"/>
          <a:srcRect/>
          <a:stretch>
            <a:fillRect/>
          </a:stretch>
        </p:blipFill>
        <p:spPr bwMode="auto">
          <a:xfrm>
            <a:off x="500034" y="3357562"/>
            <a:ext cx="2087232" cy="1500198"/>
          </a:xfrm>
          <a:prstGeom prst="ellipse">
            <a:avLst/>
          </a:prstGeom>
          <a:ln>
            <a:noFill/>
          </a:ln>
          <a:effectLst>
            <a:softEdge rad="112500"/>
          </a:effectLst>
        </p:spPr>
      </p:pic>
      <p:pic>
        <p:nvPicPr>
          <p:cNvPr id="22" name="Picture 2" descr="D:\Desktop\Общий материал символ\Новая папка (2)\2vy2pk6rfj9tomsnjhnnzm0888md86.jpg"/>
          <p:cNvPicPr>
            <a:picLocks noChangeAspect="1" noChangeArrowheads="1"/>
          </p:cNvPicPr>
          <p:nvPr/>
        </p:nvPicPr>
        <p:blipFill>
          <a:blip r:embed="rId6"/>
          <a:srcRect/>
          <a:stretch>
            <a:fillRect/>
          </a:stretch>
        </p:blipFill>
        <p:spPr bwMode="auto">
          <a:xfrm>
            <a:off x="6429388" y="4786322"/>
            <a:ext cx="2126152" cy="1505134"/>
          </a:xfrm>
          <a:prstGeom prst="ellipse">
            <a:avLst/>
          </a:prstGeom>
          <a:ln>
            <a:noFill/>
          </a:ln>
          <a:effectLst>
            <a:softEdge rad="112500"/>
          </a:effectLst>
          <a:extLst/>
        </p:spPr>
      </p:pic>
      <p:sp>
        <p:nvSpPr>
          <p:cNvPr id="23" name="Прямоугольник 22"/>
          <p:cNvSpPr/>
          <p:nvPr/>
        </p:nvSpPr>
        <p:spPr>
          <a:xfrm>
            <a:off x="500034" y="5127981"/>
            <a:ext cx="5857916" cy="1015663"/>
          </a:xfrm>
          <a:prstGeom prst="rect">
            <a:avLst/>
          </a:prstGeom>
        </p:spPr>
        <p:txBody>
          <a:bodyPr wrap="square">
            <a:spAutoFit/>
          </a:bodyPr>
          <a:lstStyle/>
          <a:p>
            <a:pPr algn="just">
              <a:defRPr/>
            </a:pPr>
            <a:r>
              <a:rPr lang="en-US" sz="1200" b="1" dirty="0">
                <a:effectLst>
                  <a:outerShdw blurRad="38100" dist="38100" dir="2700000" algn="tl">
                    <a:srgbClr val="000000">
                      <a:alpha val="43137"/>
                    </a:srgbClr>
                  </a:outerShdw>
                </a:effectLst>
                <a:latin typeface="Arial" pitchFamily="34" charset="0"/>
                <a:cs typeface="Arial" pitchFamily="34" charset="0"/>
              </a:rPr>
              <a:t>///</a:t>
            </a:r>
            <a:r>
              <a:rPr lang="kk-KZ" sz="1200" b="1" dirty="0">
                <a:effectLst>
                  <a:outerShdw blurRad="38100" dist="38100" dir="2700000" algn="tl">
                    <a:srgbClr val="000000">
                      <a:alpha val="43137"/>
                    </a:srgbClr>
                  </a:outerShdw>
                </a:effectLst>
                <a:latin typeface="Arial" pitchFamily="34" charset="0"/>
                <a:cs typeface="Arial" pitchFamily="34" charset="0"/>
              </a:rPr>
              <a:t>АҚТӨБЕ</a:t>
            </a:r>
            <a:endParaRPr lang="ru-RU" sz="1200" b="1" dirty="0">
              <a:effectLst>
                <a:outerShdw blurRad="38100" dist="38100" dir="2700000" algn="tl">
                  <a:srgbClr val="000000">
                    <a:alpha val="43137"/>
                  </a:srgbClr>
                </a:outerShdw>
              </a:effectLst>
              <a:latin typeface="Arial" pitchFamily="34" charset="0"/>
              <a:cs typeface="Arial" pitchFamily="34" charset="0"/>
            </a:endParaRPr>
          </a:p>
          <a:p>
            <a:pPr algn="just">
              <a:defRPr/>
            </a:pPr>
            <a:r>
              <a:rPr lang="kk-KZ" sz="1200" i="1" dirty="0">
                <a:solidFill>
                  <a:srgbClr val="7030A0"/>
                </a:solidFill>
                <a:latin typeface="Arial" pitchFamily="34" charset="0"/>
                <a:cs typeface="Arial" pitchFamily="34" charset="0"/>
              </a:rPr>
              <a:t>Ақтөбелік жол полиция қызметкерлері қоқыс </a:t>
            </a:r>
            <a:r>
              <a:rPr lang="kk-KZ" sz="1200" i="1" dirty="0" smtClean="0">
                <a:solidFill>
                  <a:srgbClr val="7030A0"/>
                </a:solidFill>
                <a:latin typeface="Arial" pitchFamily="34" charset="0"/>
                <a:cs typeface="Arial" pitchFamily="34" charset="0"/>
              </a:rPr>
              <a:t>жинаушы төлікті </a:t>
            </a:r>
            <a:r>
              <a:rPr lang="kk-KZ" sz="1200" i="1" dirty="0">
                <a:solidFill>
                  <a:srgbClr val="7030A0"/>
                </a:solidFill>
                <a:latin typeface="Arial" pitchFamily="34" charset="0"/>
                <a:cs typeface="Arial" pitchFamily="34" charset="0"/>
              </a:rPr>
              <a:t>тоқтатқан. Себебі, көліктің артына қарай </a:t>
            </a:r>
            <a:r>
              <a:rPr lang="kk-KZ" sz="1200" i="1" dirty="0" smtClean="0">
                <a:solidFill>
                  <a:srgbClr val="7030A0"/>
                </a:solidFill>
                <a:latin typeface="Arial" pitchFamily="34" charset="0"/>
                <a:cs typeface="Arial" pitchFamily="34" charset="0"/>
              </a:rPr>
              <a:t>мемлекеттік </a:t>
            </a:r>
            <a:r>
              <a:rPr lang="kk-KZ" sz="1200" i="1" dirty="0">
                <a:solidFill>
                  <a:srgbClr val="7030A0"/>
                </a:solidFill>
                <a:latin typeface="Arial" pitchFamily="34" charset="0"/>
                <a:cs typeface="Arial" pitchFamily="34" charset="0"/>
              </a:rPr>
              <a:t>Елтаңбаның лас күйіндегі бейнесін іліп қойған. Оған Әкімшілік құқық бұзу Кодексінің бабына сәйкес 80 мың теңге көлемінде айыппұл салынды. </a:t>
            </a:r>
            <a:endParaRPr lang="ru-RU" sz="1200" i="1" dirty="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xmlns="" val="42614074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14" name="Rectangle 3"/>
          <p:cNvSpPr>
            <a:spLocks noChangeArrowheads="1"/>
          </p:cNvSpPr>
          <p:nvPr/>
        </p:nvSpPr>
        <p:spPr bwMode="auto">
          <a:xfrm>
            <a:off x="2714612" y="543807"/>
            <a:ext cx="5929322" cy="138499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rgbClr val="333333"/>
                </a:solidFill>
                <a:effectLst/>
                <a:latin typeface="Arial" pitchFamily="34" charset="0"/>
                <a:ea typeface="Calibri" pitchFamily="34" charset="0"/>
                <a:cs typeface="Arial" pitchFamily="34" charset="0"/>
              </a:rPr>
              <a:t>////</a:t>
            </a:r>
            <a:r>
              <a:rPr kumimoji="0" lang="ru-RU" sz="1200" b="1" i="0" u="none" strike="noStrike" cap="none" normalizeH="0" baseline="0" dirty="0" smtClean="0">
                <a:ln>
                  <a:noFill/>
                </a:ln>
                <a:solidFill>
                  <a:srgbClr val="333333"/>
                </a:solidFill>
                <a:effectLst/>
                <a:latin typeface="Arial" pitchFamily="34" charset="0"/>
                <a:ea typeface="Calibri" pitchFamily="34" charset="0"/>
                <a:cs typeface="Arial" pitchFamily="34" charset="0"/>
              </a:rPr>
              <a:t>БИВЕРТОН Қ.</a:t>
            </a:r>
            <a:r>
              <a:rPr kumimoji="0" lang="ru-RU" sz="1200" b="1" i="0" u="none" strike="noStrike" cap="none" normalizeH="0" baseline="0" dirty="0" smtClean="0">
                <a:ln>
                  <a:noFill/>
                </a:ln>
                <a:solidFill>
                  <a:srgbClr val="333333"/>
                </a:solidFill>
                <a:effectLst/>
                <a:latin typeface="Calibri"/>
                <a:ea typeface="Calibri" pitchFamily="34" charset="0"/>
                <a:cs typeface="Arial" pitchFamily="34" charset="0"/>
              </a:rPr>
              <a:t> </a:t>
            </a:r>
            <a:r>
              <a:rPr kumimoji="0" lang="ru-RU" sz="1200" b="1" i="0" u="none" strike="noStrike" cap="none" normalizeH="0" baseline="0" dirty="0" smtClean="0">
                <a:ln>
                  <a:noFill/>
                </a:ln>
                <a:solidFill>
                  <a:srgbClr val="333333"/>
                </a:solidFill>
                <a:effectLst/>
                <a:latin typeface="Arial" pitchFamily="34" charset="0"/>
                <a:ea typeface="Calibri" pitchFamily="34" charset="0"/>
                <a:cs typeface="Arial" pitchFamily="34" charset="0"/>
              </a:rPr>
              <a:t>ОРЕГОН ШТАТЫ</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1" u="none" strike="noStrike" cap="none" normalizeH="0" baseline="0" dirty="0" smtClean="0">
                <a:ln>
                  <a:noFill/>
                </a:ln>
                <a:solidFill>
                  <a:srgbClr val="7030A0"/>
                </a:solidFill>
                <a:effectLst/>
                <a:latin typeface="Helvetica"/>
                <a:ea typeface="Calibri" pitchFamily="34" charset="0"/>
                <a:cs typeface="Times New Roman" pitchFamily="18" charset="0"/>
              </a:rPr>
              <a:t>Қазақстандық кәсіпқой боксшы, WBA (Super), IBO, WBC (Interim) және IBF версияларының орташа салмақтағы чемпионы Геннадий Головкин Jordan Brand атрибутикасын шығарушылармен келісім-шартқа отырған.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Алайда</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Jordan</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Brand</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иелерінің бір</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қылығы қынжылтып отыр</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Компания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боксшымен</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жасалған келісімнің нышаны</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ретінде</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Г.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Головкинге</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табанының ішкі</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жағына Қазақстан туындағы күн </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мен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бүркіт бейнеленген</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аяқ киім</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 </a:t>
            </a:r>
            <a:r>
              <a:rPr kumimoji="0" lang="ru-RU" sz="1200" b="0" i="1" u="none" strike="noStrike" cap="none" normalizeH="0" baseline="0" dirty="0" err="1" smtClean="0">
                <a:ln>
                  <a:noFill/>
                </a:ln>
                <a:solidFill>
                  <a:srgbClr val="7030A0"/>
                </a:solidFill>
                <a:effectLst/>
                <a:latin typeface="Helvetica"/>
                <a:ea typeface="Calibri" pitchFamily="34" charset="0"/>
                <a:cs typeface="Times New Roman" pitchFamily="18" charset="0"/>
              </a:rPr>
              <a:t>сыйға тартты</a:t>
            </a:r>
            <a:r>
              <a:rPr kumimoji="0" lang="ru-RU" sz="1200" b="0" i="1" u="none" strike="noStrike" cap="none" normalizeH="0" baseline="0" dirty="0" smtClean="0">
                <a:ln>
                  <a:noFill/>
                </a:ln>
                <a:solidFill>
                  <a:srgbClr val="7030A0"/>
                </a:solidFill>
                <a:effectLst/>
                <a:latin typeface="Helvetica"/>
                <a:ea typeface="Calibri" pitchFamily="34" charset="0"/>
                <a:cs typeface="Times New Roman" pitchFamily="18" charset="0"/>
              </a:rPr>
              <a:t>.</a:t>
            </a:r>
            <a:endParaRPr kumimoji="0" lang="ru-RU" sz="1200" b="0" i="1" u="none" strike="noStrike" cap="none" normalizeH="0" baseline="0" dirty="0" smtClean="0">
              <a:ln>
                <a:noFill/>
              </a:ln>
              <a:solidFill>
                <a:srgbClr val="7030A0"/>
              </a:solidFill>
              <a:effectLst/>
              <a:latin typeface="Arial" pitchFamily="34" charset="0"/>
              <a:cs typeface="Arial" pitchFamily="34" charset="0"/>
            </a:endParaRPr>
          </a:p>
        </p:txBody>
      </p:sp>
      <p:pic>
        <p:nvPicPr>
          <p:cNvPr id="15" name="Picture 4" descr="C:\Users\Администратор\Desktop\570e1cc20550bScreenshot_28.jpg"/>
          <p:cNvPicPr>
            <a:picLocks noChangeAspect="1" noChangeArrowheads="1"/>
          </p:cNvPicPr>
          <p:nvPr/>
        </p:nvPicPr>
        <p:blipFill>
          <a:blip r:embed="rId3" cstate="print"/>
          <a:srcRect/>
          <a:stretch>
            <a:fillRect/>
          </a:stretch>
        </p:blipFill>
        <p:spPr bwMode="auto">
          <a:xfrm>
            <a:off x="547659" y="500042"/>
            <a:ext cx="2095515" cy="1571636"/>
          </a:xfrm>
          <a:prstGeom prst="ellipse">
            <a:avLst/>
          </a:prstGeom>
          <a:ln>
            <a:noFill/>
          </a:ln>
          <a:effectLst>
            <a:softEdge rad="112500"/>
          </a:effectLst>
        </p:spPr>
      </p:pic>
      <p:pic>
        <p:nvPicPr>
          <p:cNvPr id="8" name="Picture 5" descr="D:\Desktop\205098766\photo_21826.jpg"/>
          <p:cNvPicPr>
            <a:picLocks noChangeAspect="1" noChangeArrowheads="1"/>
          </p:cNvPicPr>
          <p:nvPr/>
        </p:nvPicPr>
        <p:blipFill>
          <a:blip r:embed="rId4"/>
          <a:srcRect/>
          <a:stretch>
            <a:fillRect/>
          </a:stretch>
        </p:blipFill>
        <p:spPr bwMode="auto">
          <a:xfrm>
            <a:off x="500034" y="3357563"/>
            <a:ext cx="2214578" cy="1656362"/>
          </a:xfrm>
          <a:prstGeom prst="ellipse">
            <a:avLst/>
          </a:prstGeom>
          <a:ln>
            <a:noFill/>
          </a:ln>
          <a:effectLst>
            <a:softEdge rad="112500"/>
          </a:effectLst>
          <a:extLst/>
        </p:spPr>
      </p:pic>
      <p:sp>
        <p:nvSpPr>
          <p:cNvPr id="9" name="Прямоугольник 8"/>
          <p:cNvSpPr/>
          <p:nvPr/>
        </p:nvSpPr>
        <p:spPr>
          <a:xfrm>
            <a:off x="2786050" y="3854239"/>
            <a:ext cx="5857916" cy="646331"/>
          </a:xfrm>
          <a:prstGeom prst="rect">
            <a:avLst/>
          </a:prstGeom>
        </p:spPr>
        <p:txBody>
          <a:bodyPr wrap="square">
            <a:spAutoFit/>
          </a:bodyPr>
          <a:lstStyle/>
          <a:p>
            <a:pPr algn="just">
              <a:defRPr/>
            </a:pPr>
            <a:r>
              <a:rPr lang="en-US" sz="1200" b="1" dirty="0">
                <a:effectLst>
                  <a:outerShdw blurRad="38100" dist="38100" dir="2700000" algn="tl">
                    <a:srgbClr val="000000">
                      <a:alpha val="43137"/>
                    </a:srgbClr>
                  </a:outerShdw>
                </a:effectLst>
                <a:latin typeface="Arial" pitchFamily="34" charset="0"/>
                <a:cs typeface="Arial" pitchFamily="34" charset="0"/>
              </a:rPr>
              <a:t>///</a:t>
            </a:r>
            <a:r>
              <a:rPr lang="kk-KZ" sz="1200" b="1" dirty="0">
                <a:effectLst>
                  <a:outerShdw blurRad="38100" dist="38100" dir="2700000" algn="tl">
                    <a:srgbClr val="000000">
                      <a:alpha val="43137"/>
                    </a:srgbClr>
                  </a:outerShdw>
                </a:effectLst>
                <a:latin typeface="Arial" pitchFamily="34" charset="0"/>
                <a:cs typeface="Arial" pitchFamily="34" charset="0"/>
              </a:rPr>
              <a:t>БАТЫС ҚАЗАҚСТАН</a:t>
            </a:r>
            <a:endParaRPr lang="en-US" sz="1200" b="1" dirty="0">
              <a:effectLst>
                <a:outerShdw blurRad="38100" dist="38100" dir="2700000" algn="tl">
                  <a:srgbClr val="000000">
                    <a:alpha val="43137"/>
                  </a:srgbClr>
                </a:outerShdw>
              </a:effectLst>
              <a:latin typeface="Arial" pitchFamily="34" charset="0"/>
              <a:cs typeface="Arial" pitchFamily="34" charset="0"/>
            </a:endParaRPr>
          </a:p>
          <a:p>
            <a:pPr algn="just">
              <a:defRPr/>
            </a:pPr>
            <a:r>
              <a:rPr lang="ru-RU" sz="1200" i="1" dirty="0">
                <a:solidFill>
                  <a:srgbClr val="7030A0"/>
                </a:solidFill>
                <a:latin typeface="Arial" pitchFamily="34" charset="0"/>
                <a:cs typeface="Arial" pitchFamily="34" charset="0"/>
              </a:rPr>
              <a:t>О</a:t>
            </a:r>
            <a:r>
              <a:rPr lang="kk-KZ" sz="1200" i="1" dirty="0">
                <a:solidFill>
                  <a:srgbClr val="7030A0"/>
                </a:solidFill>
                <a:latin typeface="Arial" pitchFamily="34" charset="0"/>
                <a:cs typeface="Arial" pitchFamily="34" charset="0"/>
              </a:rPr>
              <a:t>ралдағы Мұз сарайының ғимаратында Мемлекеттік Ту теріс қарай ілінген. Бір сағаттан соң, мемлекеттік байрақ өз қалпына келтірілді. </a:t>
            </a:r>
            <a:endParaRPr lang="ru-RU" sz="1200" i="1" dirty="0">
              <a:solidFill>
                <a:srgbClr val="7030A0"/>
              </a:solidFill>
              <a:latin typeface="Arial" pitchFamily="34" charset="0"/>
              <a:cs typeface="Arial" pitchFamily="34" charset="0"/>
            </a:endParaRPr>
          </a:p>
        </p:txBody>
      </p:sp>
      <p:pic>
        <p:nvPicPr>
          <p:cNvPr id="11" name="Picture 6" descr="D:\Desktop\205098766\i (63).jpg"/>
          <p:cNvPicPr>
            <a:picLocks noChangeAspect="1" noChangeArrowheads="1"/>
          </p:cNvPicPr>
          <p:nvPr/>
        </p:nvPicPr>
        <p:blipFill>
          <a:blip r:embed="rId5"/>
          <a:srcRect/>
          <a:stretch>
            <a:fillRect/>
          </a:stretch>
        </p:blipFill>
        <p:spPr bwMode="auto">
          <a:xfrm>
            <a:off x="6097883" y="2143116"/>
            <a:ext cx="2474645" cy="1571636"/>
          </a:xfrm>
          <a:prstGeom prst="ellipse">
            <a:avLst/>
          </a:prstGeom>
          <a:ln>
            <a:noFill/>
          </a:ln>
          <a:effectLst>
            <a:softEdge rad="112500"/>
          </a:effectLst>
          <a:extLst/>
        </p:spPr>
      </p:pic>
      <p:sp>
        <p:nvSpPr>
          <p:cNvPr id="16" name="Прямоугольник 15"/>
          <p:cNvSpPr/>
          <p:nvPr/>
        </p:nvSpPr>
        <p:spPr>
          <a:xfrm>
            <a:off x="571472" y="2357430"/>
            <a:ext cx="5357850" cy="830263"/>
          </a:xfrm>
          <a:prstGeom prst="rect">
            <a:avLst/>
          </a:prstGeom>
        </p:spPr>
        <p:txBody>
          <a:bodyPr wrap="square">
            <a:spAutoFit/>
          </a:bodyPr>
          <a:lstStyle/>
          <a:p>
            <a:pPr algn="just">
              <a:defRPr/>
            </a:pPr>
            <a:r>
              <a:rPr lang="en-US" sz="1200" b="1" dirty="0">
                <a:effectLst>
                  <a:outerShdw blurRad="38100" dist="38100" dir="2700000" algn="tl">
                    <a:srgbClr val="000000">
                      <a:alpha val="43137"/>
                    </a:srgbClr>
                  </a:outerShdw>
                </a:effectLst>
                <a:latin typeface="Arial" pitchFamily="34" charset="0"/>
                <a:cs typeface="Arial" pitchFamily="34" charset="0"/>
              </a:rPr>
              <a:t>///</a:t>
            </a:r>
            <a:r>
              <a:rPr lang="kk-KZ" sz="1200" b="1" dirty="0">
                <a:effectLst>
                  <a:outerShdw blurRad="38100" dist="38100" dir="2700000" algn="tl">
                    <a:srgbClr val="000000">
                      <a:alpha val="43137"/>
                    </a:srgbClr>
                  </a:outerShdw>
                </a:effectLst>
                <a:latin typeface="Arial" pitchFamily="34" charset="0"/>
                <a:cs typeface="Arial" pitchFamily="34" charset="0"/>
              </a:rPr>
              <a:t>АТЫРАУ</a:t>
            </a:r>
            <a:endParaRPr lang="ru-RU" sz="1200" b="1" dirty="0">
              <a:effectLst>
                <a:outerShdw blurRad="38100" dist="38100" dir="2700000" algn="tl">
                  <a:srgbClr val="000000">
                    <a:alpha val="43137"/>
                  </a:srgbClr>
                </a:outerShdw>
              </a:effectLst>
              <a:latin typeface="Arial" pitchFamily="34" charset="0"/>
              <a:cs typeface="Arial" pitchFamily="34" charset="0"/>
            </a:endParaRPr>
          </a:p>
          <a:p>
            <a:pPr algn="just">
              <a:defRPr/>
            </a:pPr>
            <a:r>
              <a:rPr lang="kk-KZ" sz="1200" i="1" dirty="0">
                <a:solidFill>
                  <a:srgbClr val="7030A0"/>
                </a:solidFill>
                <a:latin typeface="Arial" pitchFamily="34" charset="0"/>
                <a:cs typeface="Arial" pitchFamily="34" charset="0"/>
              </a:rPr>
              <a:t>Атырауда мемлекеттік Туды «Мерседес Бенц </a:t>
            </a:r>
            <a:r>
              <a:rPr lang="en-US" sz="1200" i="1" dirty="0">
                <a:solidFill>
                  <a:srgbClr val="7030A0"/>
                </a:solidFill>
                <a:latin typeface="Arial" pitchFamily="34" charset="0"/>
                <a:cs typeface="Arial" pitchFamily="34" charset="0"/>
              </a:rPr>
              <a:t>- 320</a:t>
            </a:r>
            <a:r>
              <a:rPr lang="kk-KZ" sz="1200" i="1" dirty="0">
                <a:solidFill>
                  <a:srgbClr val="7030A0"/>
                </a:solidFill>
                <a:latin typeface="Arial" pitchFamily="34" charset="0"/>
                <a:cs typeface="Arial" pitchFamily="34" charset="0"/>
              </a:rPr>
              <a:t>»</a:t>
            </a:r>
            <a:r>
              <a:rPr lang="en-US" sz="1200" i="1" dirty="0">
                <a:solidFill>
                  <a:srgbClr val="7030A0"/>
                </a:solidFill>
                <a:latin typeface="Arial" pitchFamily="34" charset="0"/>
                <a:cs typeface="Arial" pitchFamily="34" charset="0"/>
              </a:rPr>
              <a:t> </a:t>
            </a:r>
            <a:r>
              <a:rPr lang="kk-KZ" sz="1200" i="1" dirty="0">
                <a:solidFill>
                  <a:srgbClr val="7030A0"/>
                </a:solidFill>
                <a:latin typeface="Arial" pitchFamily="34" charset="0"/>
                <a:cs typeface="Arial" pitchFamily="34" charset="0"/>
              </a:rPr>
              <a:t>көлігінің капотына заңсыз ілген тұрғынға соттың шешімімен оған </a:t>
            </a:r>
            <a:r>
              <a:rPr lang="en-US" sz="1200" i="1" dirty="0">
                <a:solidFill>
                  <a:srgbClr val="7030A0"/>
                </a:solidFill>
                <a:latin typeface="Arial" pitchFamily="34" charset="0"/>
                <a:cs typeface="Arial" pitchFamily="34" charset="0"/>
              </a:rPr>
              <a:t>323</a:t>
            </a:r>
            <a:r>
              <a:rPr lang="kk-KZ" sz="1200" i="1" dirty="0">
                <a:solidFill>
                  <a:srgbClr val="7030A0"/>
                </a:solidFill>
                <a:latin typeface="Arial" pitchFamily="34" charset="0"/>
                <a:cs typeface="Arial" pitchFamily="34" charset="0"/>
              </a:rPr>
              <a:t> </a:t>
            </a:r>
            <a:r>
              <a:rPr lang="en-US" sz="1200" i="1" dirty="0">
                <a:solidFill>
                  <a:srgbClr val="7030A0"/>
                </a:solidFill>
                <a:latin typeface="Arial" pitchFamily="34" charset="0"/>
                <a:cs typeface="Arial" pitchFamily="34" charset="0"/>
              </a:rPr>
              <a:t>600</a:t>
            </a:r>
            <a:r>
              <a:rPr lang="kk-KZ" sz="1200" i="1" dirty="0">
                <a:solidFill>
                  <a:srgbClr val="7030A0"/>
                </a:solidFill>
                <a:latin typeface="Arial" pitchFamily="34" charset="0"/>
                <a:cs typeface="Arial" pitchFamily="34" charset="0"/>
              </a:rPr>
              <a:t> мың теңге айыппұл салынды.  . </a:t>
            </a:r>
            <a:endParaRPr lang="ru-RU" sz="1200" i="1" dirty="0">
              <a:solidFill>
                <a:srgbClr val="7030A0"/>
              </a:solidFill>
              <a:latin typeface="Arial" pitchFamily="34" charset="0"/>
              <a:cs typeface="Arial" pitchFamily="34" charset="0"/>
            </a:endParaRPr>
          </a:p>
        </p:txBody>
      </p:sp>
      <p:pic>
        <p:nvPicPr>
          <p:cNvPr id="17" name="Picture 3" descr="D:\Desktop\205098766\272.jpg"/>
          <p:cNvPicPr>
            <a:picLocks noChangeAspect="1" noChangeArrowheads="1"/>
          </p:cNvPicPr>
          <p:nvPr/>
        </p:nvPicPr>
        <p:blipFill>
          <a:blip r:embed="rId6"/>
          <a:srcRect/>
          <a:stretch>
            <a:fillRect/>
          </a:stretch>
        </p:blipFill>
        <p:spPr bwMode="auto">
          <a:xfrm>
            <a:off x="6143636" y="4572008"/>
            <a:ext cx="2357454" cy="1701596"/>
          </a:xfrm>
          <a:prstGeom prst="ellipse">
            <a:avLst/>
          </a:prstGeom>
          <a:ln>
            <a:noFill/>
          </a:ln>
          <a:effectLst>
            <a:softEdge rad="112500"/>
          </a:effectLst>
          <a:extLst/>
        </p:spPr>
      </p:pic>
      <p:sp>
        <p:nvSpPr>
          <p:cNvPr id="18" name="Прямоугольник 17"/>
          <p:cNvSpPr/>
          <p:nvPr/>
        </p:nvSpPr>
        <p:spPr>
          <a:xfrm>
            <a:off x="569922" y="5240356"/>
            <a:ext cx="5359400" cy="831850"/>
          </a:xfrm>
          <a:prstGeom prst="rect">
            <a:avLst/>
          </a:prstGeom>
        </p:spPr>
        <p:txBody>
          <a:bodyPr wrap="square">
            <a:spAutoFit/>
          </a:bodyPr>
          <a:lstStyle/>
          <a:p>
            <a:pPr algn="just">
              <a:defRPr/>
            </a:pPr>
            <a:r>
              <a:rPr lang="en-US" sz="1200" b="1" dirty="0">
                <a:effectLst>
                  <a:outerShdw blurRad="38100" dist="38100" dir="2700000" algn="tl">
                    <a:srgbClr val="000000">
                      <a:alpha val="43137"/>
                    </a:srgbClr>
                  </a:outerShdw>
                </a:effectLst>
                <a:latin typeface="Arial" pitchFamily="34" charset="0"/>
                <a:cs typeface="Arial" pitchFamily="34" charset="0"/>
              </a:rPr>
              <a:t>///</a:t>
            </a:r>
            <a:r>
              <a:rPr lang="kk-KZ" sz="1200" b="1" dirty="0">
                <a:effectLst>
                  <a:outerShdw blurRad="38100" dist="38100" dir="2700000" algn="tl">
                    <a:srgbClr val="000000">
                      <a:alpha val="43137"/>
                    </a:srgbClr>
                  </a:outerShdw>
                </a:effectLst>
                <a:latin typeface="Arial" pitchFamily="34" charset="0"/>
                <a:cs typeface="Arial" pitchFamily="34" charset="0"/>
              </a:rPr>
              <a:t>АСТАНА</a:t>
            </a:r>
            <a:endParaRPr lang="ru-RU" sz="1200" b="1" dirty="0">
              <a:effectLst>
                <a:outerShdw blurRad="38100" dist="38100" dir="2700000" algn="tl">
                  <a:srgbClr val="000000">
                    <a:alpha val="43137"/>
                  </a:srgbClr>
                </a:outerShdw>
              </a:effectLst>
              <a:latin typeface="Arial" pitchFamily="34" charset="0"/>
              <a:cs typeface="Arial" pitchFamily="34" charset="0"/>
            </a:endParaRPr>
          </a:p>
          <a:p>
            <a:pPr algn="just">
              <a:defRPr/>
            </a:pPr>
            <a:r>
              <a:rPr lang="kk-KZ" sz="1200" i="1" dirty="0">
                <a:solidFill>
                  <a:srgbClr val="7030A0"/>
                </a:solidFill>
                <a:latin typeface="Arial" pitchFamily="34" charset="0"/>
                <a:cs typeface="Arial" pitchFamily="34" charset="0"/>
              </a:rPr>
              <a:t>Шаңғышы қыздарымыз да эстафеталық жарыста көмбеге бірінші жеткен соң көк байрағымызды жерге тастай салды. Жерде жатқан Туды еш</a:t>
            </a:r>
            <a:r>
              <a:rPr lang="en-US" sz="1200" i="1" dirty="0">
                <a:solidFill>
                  <a:srgbClr val="7030A0"/>
                </a:solidFill>
                <a:latin typeface="Arial" pitchFamily="34" charset="0"/>
                <a:cs typeface="Arial" pitchFamily="34" charset="0"/>
              </a:rPr>
              <a:t>-</a:t>
            </a:r>
            <a:r>
              <a:rPr lang="kk-KZ" sz="1200" i="1" dirty="0">
                <a:solidFill>
                  <a:srgbClr val="7030A0"/>
                </a:solidFill>
                <a:latin typeface="Arial" pitchFamily="34" charset="0"/>
                <a:cs typeface="Arial" pitchFamily="34" charset="0"/>
              </a:rPr>
              <a:t>қайсысы бірден көтере қоймай кеткен.                .</a:t>
            </a:r>
            <a:endParaRPr lang="ru-RU" sz="1200" i="1" dirty="0">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xmlns="" val="3560893962"/>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26" name="Picture 2" descr="D:\Desktop\Общий материал символ\Новая папка (2)\Screenshot_2016-04-08-01-40-03.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2910" y="928670"/>
            <a:ext cx="4176463" cy="496855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000628" y="1419073"/>
            <a:ext cx="3571900" cy="4478149"/>
          </a:xfrm>
          <a:prstGeom prst="rect">
            <a:avLst/>
          </a:prstGeom>
          <a:noFill/>
        </p:spPr>
        <p:txBody>
          <a:bodyPr wrap="square" rtlCol="0">
            <a:spAutoFit/>
          </a:bodyPr>
          <a:lstStyle/>
          <a:p>
            <a:pPr algn="just"/>
            <a:r>
              <a:rPr lang="kk-KZ" sz="1900" dirty="0">
                <a:latin typeface="Times New Roman" pitchFamily="18" charset="0"/>
                <a:cs typeface="Times New Roman" pitchFamily="18" charset="0"/>
              </a:rPr>
              <a:t>Қазақстанның Гимні ретінде берілген мәтінде өрескел қателікті «</a:t>
            </a:r>
            <a:r>
              <a:rPr lang="kk-KZ" sz="1900" dirty="0" smtClean="0">
                <a:latin typeface="Times New Roman" pitchFamily="18" charset="0"/>
                <a:cs typeface="Times New Roman" pitchFamily="18" charset="0"/>
              </a:rPr>
              <a:t>Нұр Отан» партиясының №</a:t>
            </a:r>
            <a:r>
              <a:rPr lang="en-US" sz="1900" dirty="0" smtClean="0">
                <a:latin typeface="Times New Roman" pitchFamily="18" charset="0"/>
                <a:cs typeface="Times New Roman" pitchFamily="18" charset="0"/>
              </a:rPr>
              <a:t>6</a:t>
            </a:r>
            <a:r>
              <a:rPr lang="kk-KZ" sz="1900" dirty="0" smtClean="0">
                <a:latin typeface="Times New Roman" pitchFamily="18" charset="0"/>
                <a:cs typeface="Times New Roman" pitchFamily="18" charset="0"/>
              </a:rPr>
              <a:t> Әуезов аудандық филиалына қарасты Алматыдағы қалалық ауруханалардың бірінде орын алған.</a:t>
            </a:r>
          </a:p>
          <a:p>
            <a:pPr algn="just"/>
            <a:r>
              <a:rPr lang="kk-KZ" sz="1900" dirty="0" smtClean="0">
                <a:latin typeface="Times New Roman" pitchFamily="18" charset="0"/>
                <a:cs typeface="Times New Roman" pitchFamily="18" charset="0"/>
              </a:rPr>
              <a:t>Мемлекеттік мекеменің басшылығы қабырғасында ілініп тұрған Елбасының сөзі мен Бекболат Тілеуханның әніне жазылған «Менің елім» композициясын Гимнімен шатастырып алған.</a:t>
            </a:r>
            <a:endParaRPr lang="ru-RU" sz="1900" dirty="0">
              <a:latin typeface="Times New Roman" pitchFamily="18" charset="0"/>
              <a:cs typeface="Times New Roman" pitchFamily="18" charset="0"/>
            </a:endParaRPr>
          </a:p>
        </p:txBody>
      </p:sp>
      <p:sp>
        <p:nvSpPr>
          <p:cNvPr id="2" name="TextBox 1"/>
          <p:cNvSpPr txBox="1"/>
          <p:nvPr/>
        </p:nvSpPr>
        <p:spPr>
          <a:xfrm>
            <a:off x="4857752" y="955858"/>
            <a:ext cx="3857652" cy="369332"/>
          </a:xfrm>
          <a:prstGeom prst="rect">
            <a:avLst/>
          </a:prstGeom>
          <a:noFill/>
        </p:spPr>
        <p:txBody>
          <a:bodyPr wrap="square" rtlCol="0">
            <a:spAutoFit/>
          </a:bodyPr>
          <a:lstStyle/>
          <a:p>
            <a:pPr algn="ctr"/>
            <a:r>
              <a:rPr lang="kk-KZ" b="1" dirty="0" smtClean="0">
                <a:solidFill>
                  <a:schemeClr val="accent4">
                    <a:lumMod val="75000"/>
                  </a:schemeClr>
                </a:solidFill>
                <a:latin typeface="Arial" pitchFamily="34" charset="0"/>
                <a:cs typeface="Arial" pitchFamily="34" charset="0"/>
              </a:rPr>
              <a:t>МАСҚАРА!!!</a:t>
            </a:r>
            <a:endParaRPr lang="ru-RU" b="1" dirty="0">
              <a:solidFill>
                <a:schemeClr val="accent4">
                  <a:lumMod val="75000"/>
                </a:schemeClr>
              </a:solidFill>
              <a:latin typeface="Arial" pitchFamily="34" charset="0"/>
              <a:cs typeface="Arial" pitchFamily="34" charset="0"/>
            </a:endParaRPr>
          </a:p>
        </p:txBody>
      </p:sp>
    </p:spTree>
    <p:extLst>
      <p:ext uri="{BB962C8B-B14F-4D97-AF65-F5344CB8AC3E}">
        <p14:creationId xmlns:p14="http://schemas.microsoft.com/office/powerpoint/2010/main" xmlns="" val="231867978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1000100" y="2000240"/>
            <a:ext cx="7072362" cy="2308324"/>
          </a:xfrm>
          <a:prstGeom prst="rect">
            <a:avLst/>
          </a:prstGeom>
        </p:spPr>
        <p:txBody>
          <a:bodyPr wrap="square">
            <a:spAutoFit/>
          </a:bodyPr>
          <a:lstStyle/>
          <a:p>
            <a:pPr algn="ctr"/>
            <a:r>
              <a:rPr lang="ru-RU" sz="4800" b="1" dirty="0" smtClean="0">
                <a:solidFill>
                  <a:srgbClr val="00B0F0"/>
                </a:solidFill>
                <a:latin typeface="Arial" pitchFamily="34" charset="0"/>
                <a:cs typeface="Arial" pitchFamily="34" charset="0"/>
              </a:rPr>
              <a:t>БҮГІНГІ СЕМИНАРҒА ҚАНДАЙ БАҒА БЕРЕР ЕДІҢІЗДЕР?</a:t>
            </a:r>
            <a:endParaRPr lang="ru-RU" sz="4800" b="1" dirty="0">
              <a:solidFill>
                <a:srgbClr val="00B0F0"/>
              </a:solidFill>
              <a:latin typeface="Arial" pitchFamily="34" charset="0"/>
              <a:cs typeface="Arial"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0" name="Группа 9"/>
          <p:cNvGrpSpPr/>
          <p:nvPr/>
        </p:nvGrpSpPr>
        <p:grpSpPr>
          <a:xfrm>
            <a:off x="2285984" y="1142984"/>
            <a:ext cx="4929222" cy="3500462"/>
            <a:chOff x="928662" y="1142984"/>
            <a:chExt cx="4929222" cy="3500462"/>
          </a:xfrm>
        </p:grpSpPr>
        <p:pic>
          <p:nvPicPr>
            <p:cNvPr id="151554" name="Picture 2" descr="http://www.gantcustomhomes.com/wp-content/uploads/2014/08/Facebook_Logo_Motion_Graphics_Element.jpg"/>
            <p:cNvPicPr>
              <a:picLocks noChangeAspect="1" noChangeArrowheads="1"/>
            </p:cNvPicPr>
            <p:nvPr/>
          </p:nvPicPr>
          <p:blipFill>
            <a:blip r:embed="rId3" cstate="print"/>
            <a:srcRect/>
            <a:stretch>
              <a:fillRect/>
            </a:stretch>
          </p:blipFill>
          <p:spPr bwMode="auto">
            <a:xfrm>
              <a:off x="928662" y="1142984"/>
              <a:ext cx="1357322" cy="1357322"/>
            </a:xfrm>
            <a:prstGeom prst="rect">
              <a:avLst/>
            </a:prstGeom>
            <a:noFill/>
          </p:spPr>
        </p:pic>
        <p:sp>
          <p:nvSpPr>
            <p:cNvPr id="5" name="Прямоугольник 4"/>
            <p:cNvSpPr/>
            <p:nvPr/>
          </p:nvSpPr>
          <p:spPr>
            <a:xfrm>
              <a:off x="2143108" y="1548458"/>
              <a:ext cx="2500330" cy="707886"/>
            </a:xfrm>
            <a:prstGeom prst="rect">
              <a:avLst/>
            </a:prstGeom>
          </p:spPr>
          <p:txBody>
            <a:bodyPr wrap="square">
              <a:spAutoFit/>
            </a:bodyPr>
            <a:lstStyle/>
            <a:p>
              <a:r>
                <a:rPr lang="en-US" sz="4000" b="1" dirty="0" err="1" smtClean="0">
                  <a:solidFill>
                    <a:schemeClr val="bg2">
                      <a:lumMod val="50000"/>
                    </a:schemeClr>
                  </a:solidFill>
                  <a:latin typeface="Stencil" pitchFamily="82" charset="0"/>
                </a:rPr>
                <a:t>khamzatyrau</a:t>
              </a:r>
              <a:endParaRPr lang="ru-RU" sz="4000" b="1" dirty="0">
                <a:solidFill>
                  <a:schemeClr val="bg2">
                    <a:lumMod val="50000"/>
                  </a:schemeClr>
                </a:solidFill>
                <a:latin typeface="Arial Narrow" pitchFamily="34" charset="0"/>
              </a:endParaRPr>
            </a:p>
          </p:txBody>
        </p:sp>
        <p:pic>
          <p:nvPicPr>
            <p:cNvPr id="151558" name="Picture 6" descr="http://laguna-kerch.ru/usersites/lagunakerch/image/metro_email_11435.png"/>
            <p:cNvPicPr>
              <a:picLocks noChangeAspect="1" noChangeArrowheads="1"/>
            </p:cNvPicPr>
            <p:nvPr/>
          </p:nvPicPr>
          <p:blipFill>
            <a:blip r:embed="rId4" cstate="print"/>
            <a:srcRect/>
            <a:stretch>
              <a:fillRect/>
            </a:stretch>
          </p:blipFill>
          <p:spPr bwMode="auto">
            <a:xfrm>
              <a:off x="1071538" y="2428868"/>
              <a:ext cx="1000132" cy="1000132"/>
            </a:xfrm>
            <a:prstGeom prst="rect">
              <a:avLst/>
            </a:prstGeom>
            <a:noFill/>
          </p:spPr>
        </p:pic>
        <p:sp>
          <p:nvSpPr>
            <p:cNvPr id="8" name="Прямоугольник 7"/>
            <p:cNvSpPr/>
            <p:nvPr/>
          </p:nvSpPr>
          <p:spPr>
            <a:xfrm>
              <a:off x="2143108" y="2691466"/>
              <a:ext cx="3714776" cy="707886"/>
            </a:xfrm>
            <a:prstGeom prst="rect">
              <a:avLst/>
            </a:prstGeom>
          </p:spPr>
          <p:txBody>
            <a:bodyPr wrap="square">
              <a:spAutoFit/>
            </a:bodyPr>
            <a:lstStyle/>
            <a:p>
              <a:r>
                <a:rPr lang="en-US" sz="4000" b="1" dirty="0" smtClean="0">
                  <a:solidFill>
                    <a:schemeClr val="bg2">
                      <a:lumMod val="50000"/>
                    </a:schemeClr>
                  </a:solidFill>
                  <a:latin typeface="Stencil" pitchFamily="82" charset="0"/>
                </a:rPr>
                <a:t>khamzatyrau@bk.ru.</a:t>
              </a:r>
              <a:endParaRPr lang="ru-RU" sz="4000" b="1" dirty="0">
                <a:solidFill>
                  <a:schemeClr val="bg2">
                    <a:lumMod val="50000"/>
                  </a:schemeClr>
                </a:solidFill>
                <a:latin typeface="Arial Narrow" pitchFamily="34" charset="0"/>
              </a:endParaRPr>
            </a:p>
          </p:txBody>
        </p:sp>
        <p:pic>
          <p:nvPicPr>
            <p:cNvPr id="2052" name="Picture 4" descr="https://static.kcell.kz/images/icons/activ.png"/>
            <p:cNvPicPr>
              <a:picLocks noChangeAspect="1" noChangeArrowheads="1"/>
            </p:cNvPicPr>
            <p:nvPr/>
          </p:nvPicPr>
          <p:blipFill>
            <a:blip r:embed="rId5"/>
            <a:srcRect/>
            <a:stretch>
              <a:fillRect/>
            </a:stretch>
          </p:blipFill>
          <p:spPr bwMode="auto">
            <a:xfrm>
              <a:off x="1071539" y="3571876"/>
              <a:ext cx="1071569" cy="1071570"/>
            </a:xfrm>
            <a:prstGeom prst="rect">
              <a:avLst/>
            </a:prstGeom>
            <a:noFill/>
          </p:spPr>
        </p:pic>
        <p:sp>
          <p:nvSpPr>
            <p:cNvPr id="9" name="Прямоугольник 8"/>
            <p:cNvSpPr/>
            <p:nvPr/>
          </p:nvSpPr>
          <p:spPr>
            <a:xfrm>
              <a:off x="2143108" y="3905912"/>
              <a:ext cx="3500462" cy="707886"/>
            </a:xfrm>
            <a:prstGeom prst="rect">
              <a:avLst/>
            </a:prstGeom>
          </p:spPr>
          <p:txBody>
            <a:bodyPr wrap="square">
              <a:spAutoFit/>
            </a:bodyPr>
            <a:lstStyle/>
            <a:p>
              <a:r>
                <a:rPr lang="en-US" sz="4000" b="1" dirty="0" smtClean="0">
                  <a:solidFill>
                    <a:schemeClr val="bg2">
                      <a:lumMod val="50000"/>
                    </a:schemeClr>
                  </a:solidFill>
                  <a:latin typeface="Stencil" pitchFamily="82" charset="0"/>
                </a:rPr>
                <a:t>+7 778 995 67 57</a:t>
              </a:r>
              <a:endParaRPr lang="ru-RU" sz="4000" b="1" dirty="0">
                <a:solidFill>
                  <a:schemeClr val="bg2">
                    <a:lumMod val="50000"/>
                  </a:schemeClr>
                </a:solidFill>
                <a:latin typeface="Arial Narrow" pitchFamily="34" charset="0"/>
              </a:endParaRP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3857620" y="1669309"/>
            <a:ext cx="4857784" cy="830997"/>
          </a:xfrm>
          <a:prstGeom prst="rect">
            <a:avLst/>
          </a:prstGeom>
        </p:spPr>
        <p:txBody>
          <a:bodyPr wrap="square">
            <a:spAutoFit/>
          </a:bodyPr>
          <a:lstStyle/>
          <a:p>
            <a:pPr algn="ctr"/>
            <a:r>
              <a:rPr lang="ru-RU" sz="1200" b="1" dirty="0" err="1" smtClean="0">
                <a:latin typeface="Arial" pitchFamily="34" charset="0"/>
                <a:cs typeface="Arial" pitchFamily="34" charset="0"/>
              </a:rPr>
              <a:t>«Қазақстан Республикасының 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Туын</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Елтаңбасын және олардың бейнелерін</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сондай-ақ Қазақстан Республикасы</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Гимнінің мәтінін орналастыру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ережесін</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бекіту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туралы</a:t>
            </a:r>
            <a:r>
              <a:rPr lang="ru-RU" sz="1200" b="1" dirty="0" smtClean="0">
                <a:latin typeface="Arial" pitchFamily="34" charset="0"/>
                <a:cs typeface="Arial" pitchFamily="34" charset="0"/>
              </a:rPr>
              <a:t>»</a:t>
            </a:r>
          </a:p>
        </p:txBody>
      </p:sp>
      <p:sp>
        <p:nvSpPr>
          <p:cNvPr id="116738" name="Rectangle 2"/>
          <p:cNvSpPr>
            <a:spLocks noChangeArrowheads="1"/>
          </p:cNvSpPr>
          <p:nvPr/>
        </p:nvSpPr>
        <p:spPr bwMode="auto">
          <a:xfrm>
            <a:off x="3857620" y="4181781"/>
            <a:ext cx="485778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sz="12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a:t>
            </a:r>
            <a:r>
              <a:rPr lang="ru-RU" sz="1200" b="1" dirty="0" err="1" smtClean="0">
                <a:latin typeface="Arial" pitchFamily="34" charset="0"/>
                <a:cs typeface="Arial" pitchFamily="34" charset="0"/>
              </a:rPr>
              <a:t>Қазақстан Республикасының 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рәміздері күнін мерекелеу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қағидаларын бекіту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туралы</a:t>
            </a:r>
            <a:r>
              <a:rPr kumimoji="0" lang="ru-RU" sz="12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p:txBody>
      </p:sp>
      <p:sp>
        <p:nvSpPr>
          <p:cNvPr id="116739" name="Rectangle 3"/>
          <p:cNvSpPr>
            <a:spLocks noChangeArrowheads="1"/>
          </p:cNvSpPr>
          <p:nvPr/>
        </p:nvSpPr>
        <p:spPr bwMode="auto">
          <a:xfrm>
            <a:off x="3857620" y="2770527"/>
            <a:ext cx="485778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kumimoji="0" lang="ru-RU" sz="12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a:t>
            </a:r>
            <a:r>
              <a:rPr lang="ru-RU" sz="1200" b="1" dirty="0" err="1" smtClean="0">
                <a:latin typeface="Arial" pitchFamily="34" charset="0"/>
                <a:cs typeface="Arial" pitchFamily="34" charset="0"/>
              </a:rPr>
              <a:t>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стандарттарға сәйкес келмейтін</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Қазақстан Республикасының 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Туын</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Елтаңбасын ауыстыру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және жою</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ережесін</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бекіту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туралы</a:t>
            </a:r>
            <a:r>
              <a:rPr lang="ru-RU" sz="1200" b="1" dirty="0" smtClean="0">
                <a:solidFill>
                  <a:srgbClr val="000000"/>
                </a:solidFill>
                <a:latin typeface="Arial" pitchFamily="34" charset="0"/>
                <a:ea typeface="Consolas" pitchFamily="49" charset="0"/>
                <a:cs typeface="Arial" pitchFamily="34" charset="0"/>
              </a:rPr>
              <a:t>»</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Қазақстан Республикасы</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Үкіметінің </a:t>
            </a:r>
            <a:r>
              <a:rPr lang="ru-RU" sz="1200" b="1" dirty="0" smtClean="0">
                <a:latin typeface="Arial" pitchFamily="34" charset="0"/>
                <a:cs typeface="Arial" pitchFamily="34" charset="0"/>
              </a:rPr>
              <a:t>2007 </a:t>
            </a:r>
            <a:r>
              <a:rPr lang="ru-RU" sz="1200" b="1" dirty="0" err="1" smtClean="0">
                <a:latin typeface="Arial" pitchFamily="34" charset="0"/>
                <a:cs typeface="Arial" pitchFamily="34" charset="0"/>
              </a:rPr>
              <a:t>жылғы</a:t>
            </a:r>
            <a:r>
              <a:rPr lang="ru-RU" sz="1200" b="1" dirty="0" smtClean="0">
                <a:latin typeface="Arial" pitchFamily="34" charset="0"/>
                <a:cs typeface="Arial" pitchFamily="34" charset="0"/>
              </a:rPr>
              <a:t> </a:t>
            </a:r>
          </a:p>
          <a:p>
            <a:pPr algn="ctr" fontAlgn="base">
              <a:spcBef>
                <a:spcPct val="0"/>
              </a:spcBef>
              <a:spcAft>
                <a:spcPct val="0"/>
              </a:spcAft>
            </a:pPr>
            <a:r>
              <a:rPr lang="ru-RU" sz="1200" b="1" dirty="0" smtClean="0">
                <a:latin typeface="Arial" pitchFamily="34" charset="0"/>
                <a:cs typeface="Arial" pitchFamily="34" charset="0"/>
              </a:rPr>
              <a:t>1 </a:t>
            </a:r>
            <a:r>
              <a:rPr lang="ru-RU" sz="1200" b="1" dirty="0" err="1" smtClean="0">
                <a:latin typeface="Arial" pitchFamily="34" charset="0"/>
                <a:cs typeface="Arial" pitchFamily="34" charset="0"/>
              </a:rPr>
              <a:t>қазандағы </a:t>
            </a:r>
            <a:r>
              <a:rPr lang="ru-RU" sz="1200" b="1" dirty="0" smtClean="0">
                <a:latin typeface="Arial" pitchFamily="34" charset="0"/>
                <a:cs typeface="Arial" pitchFamily="34" charset="0"/>
              </a:rPr>
              <a:t>№ 862 </a:t>
            </a:r>
            <a:r>
              <a:rPr lang="ru-RU" sz="1200" b="1" dirty="0" err="1" smtClean="0">
                <a:latin typeface="Arial" pitchFamily="34" charset="0"/>
                <a:cs typeface="Arial" pitchFamily="34" charset="0"/>
              </a:rPr>
              <a:t>қаулысына өзгерістер енгізу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туралы</a:t>
            </a:r>
            <a:r>
              <a:rPr kumimoji="0" lang="ru-RU" sz="12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p:txBody>
      </p:sp>
      <p:sp>
        <p:nvSpPr>
          <p:cNvPr id="116740" name="Rectangle 4"/>
          <p:cNvSpPr>
            <a:spLocks noChangeArrowheads="1"/>
          </p:cNvSpPr>
          <p:nvPr/>
        </p:nvSpPr>
        <p:spPr bwMode="auto">
          <a:xfrm>
            <a:off x="3857620" y="5072074"/>
            <a:ext cx="485778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sz="12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a:t>
            </a:r>
            <a:r>
              <a:rPr lang="ru-RU" sz="1200" b="1" dirty="0" err="1" smtClean="0">
                <a:latin typeface="Arial" pitchFamily="34" charset="0"/>
                <a:cs typeface="Arial" pitchFamily="34" charset="0"/>
              </a:rPr>
              <a:t>Қазақстан Республикасының 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Туын</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Елтаңбасын және олардың бейнелерін</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сондай-ақ Қазақстан Республикасы</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Мемлекеттік</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Гимнінің мәтінін орналастыру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ережесін</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бекіту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туралы</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Қазақстан Республикасы</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Үкіметінің </a:t>
            </a:r>
            <a:r>
              <a:rPr lang="ru-RU" sz="1200" b="1" dirty="0" smtClean="0">
                <a:latin typeface="Arial" pitchFamily="34" charset="0"/>
                <a:cs typeface="Arial" pitchFamily="34" charset="0"/>
              </a:rPr>
              <a:t>2007 </a:t>
            </a:r>
            <a:r>
              <a:rPr lang="ru-RU" sz="1200" b="1" dirty="0" err="1" smtClean="0">
                <a:latin typeface="Arial" pitchFamily="34" charset="0"/>
                <a:cs typeface="Arial" pitchFamily="34" charset="0"/>
              </a:rPr>
              <a:t>жылғы </a:t>
            </a:r>
            <a:r>
              <a:rPr lang="ru-RU" sz="1200" b="1" dirty="0" smtClean="0">
                <a:latin typeface="Arial" pitchFamily="34" charset="0"/>
                <a:cs typeface="Arial" pitchFamily="34" charset="0"/>
              </a:rPr>
              <a:t>2 </a:t>
            </a:r>
            <a:r>
              <a:rPr lang="ru-RU" sz="1200" b="1" dirty="0" err="1" smtClean="0">
                <a:latin typeface="Arial" pitchFamily="34" charset="0"/>
                <a:cs typeface="Arial" pitchFamily="34" charset="0"/>
              </a:rPr>
              <a:t>қазандағы </a:t>
            </a:r>
            <a:r>
              <a:rPr lang="ru-RU" sz="1200" b="1" dirty="0" smtClean="0">
                <a:latin typeface="Arial" pitchFamily="34" charset="0"/>
                <a:cs typeface="Arial" pitchFamily="34" charset="0"/>
              </a:rPr>
              <a:t>№ 873 </a:t>
            </a:r>
            <a:r>
              <a:rPr lang="ru-RU" sz="1200" b="1" dirty="0" err="1" smtClean="0">
                <a:latin typeface="Arial" pitchFamily="34" charset="0"/>
                <a:cs typeface="Arial" pitchFamily="34" charset="0"/>
              </a:rPr>
              <a:t>қаулысына өзгерістер </a:t>
            </a:r>
            <a:r>
              <a:rPr lang="ru-RU" sz="1200" b="1" dirty="0" smtClean="0">
                <a:latin typeface="Arial" pitchFamily="34" charset="0"/>
                <a:cs typeface="Arial" pitchFamily="34" charset="0"/>
              </a:rPr>
              <a:t>мен </a:t>
            </a:r>
            <a:r>
              <a:rPr lang="ru-RU" sz="1200" b="1" dirty="0" err="1" smtClean="0">
                <a:latin typeface="Arial" pitchFamily="34" charset="0"/>
                <a:cs typeface="Arial" pitchFamily="34" charset="0"/>
              </a:rPr>
              <a:t>толықтырулар енгізу</a:t>
            </a:r>
            <a:r>
              <a:rPr lang="ru-RU" sz="1200" b="1" dirty="0" smtClean="0">
                <a:latin typeface="Arial" pitchFamily="34" charset="0"/>
                <a:cs typeface="Arial" pitchFamily="34" charset="0"/>
              </a:rPr>
              <a:t> </a:t>
            </a:r>
            <a:r>
              <a:rPr lang="ru-RU" sz="1200" b="1" dirty="0" err="1" smtClean="0">
                <a:latin typeface="Arial" pitchFamily="34" charset="0"/>
                <a:cs typeface="Arial" pitchFamily="34" charset="0"/>
              </a:rPr>
              <a:t>туралы</a:t>
            </a:r>
            <a:r>
              <a:rPr kumimoji="0" lang="ru-RU" sz="12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357158" y="5354437"/>
            <a:ext cx="3429024" cy="646331"/>
          </a:xfrm>
          <a:prstGeom prst="rect">
            <a:avLst/>
          </a:prstGeom>
        </p:spPr>
        <p:txBody>
          <a:bodyPr wrap="square">
            <a:spAutoFit/>
          </a:bodyPr>
          <a:lstStyle/>
          <a:p>
            <a:pPr lvl="0" algn="ctr" eaLnBrk="0" fontAlgn="base" hangingPunct="0">
              <a:spcBef>
                <a:spcPct val="0"/>
              </a:spcBef>
              <a:spcAft>
                <a:spcPct val="0"/>
              </a:spcAft>
            </a:pPr>
            <a:r>
              <a:rPr lang="ru-RU" sz="1200" dirty="0" err="1" smtClean="0">
                <a:solidFill>
                  <a:srgbClr val="000000"/>
                </a:solidFill>
                <a:latin typeface="Arial" pitchFamily="34" charset="0"/>
                <a:ea typeface="Consolas" pitchFamily="49" charset="0"/>
                <a:cs typeface="Consolas" pitchFamily="49" charset="0"/>
              </a:rPr>
              <a:t>Қазақстан Республикасы</a:t>
            </a:r>
            <a:endParaRPr lang="ru-RU" sz="1200" dirty="0" smtClean="0">
              <a:solidFill>
                <a:srgbClr val="000000"/>
              </a:solidFill>
              <a:latin typeface="Arial" pitchFamily="34" charset="0"/>
              <a:ea typeface="Consolas" pitchFamily="49" charset="0"/>
              <a:cs typeface="Consolas" pitchFamily="49" charset="0"/>
            </a:endParaRPr>
          </a:p>
          <a:p>
            <a:pPr lvl="0" algn="ctr" eaLnBrk="0" fontAlgn="base" hangingPunct="0">
              <a:spcBef>
                <a:spcPct val="0"/>
              </a:spcBef>
              <a:spcAft>
                <a:spcPct val="0"/>
              </a:spcAft>
            </a:pPr>
            <a:r>
              <a:rPr lang="ru-RU" sz="1200" dirty="0" smtClean="0">
                <a:solidFill>
                  <a:srgbClr val="000000"/>
                </a:solidFill>
                <a:latin typeface="Arial" pitchFamily="34" charset="0"/>
                <a:ea typeface="Consolas" pitchFamily="49" charset="0"/>
                <a:cs typeface="Consolas" pitchFamily="49" charset="0"/>
              </a:rPr>
              <a:t> </a:t>
            </a:r>
            <a:r>
              <a:rPr lang="ru-RU" sz="1200" dirty="0" err="1" smtClean="0">
                <a:solidFill>
                  <a:srgbClr val="000000"/>
                </a:solidFill>
                <a:latin typeface="Arial" pitchFamily="34" charset="0"/>
                <a:ea typeface="Consolas" pitchFamily="49" charset="0"/>
                <a:cs typeface="Consolas" pitchFamily="49" charset="0"/>
              </a:rPr>
              <a:t>Үкіметінің Қаулысы</a:t>
            </a:r>
            <a:r>
              <a:rPr lang="ru-RU" sz="1200" dirty="0" smtClean="0">
                <a:solidFill>
                  <a:srgbClr val="000000"/>
                </a:solidFill>
                <a:latin typeface="Arial" pitchFamily="34" charset="0"/>
                <a:ea typeface="Consolas" pitchFamily="49" charset="0"/>
                <a:cs typeface="Consolas" pitchFamily="49" charset="0"/>
              </a:rPr>
              <a:t> </a:t>
            </a:r>
          </a:p>
          <a:p>
            <a:pPr lvl="0" algn="ctr" eaLnBrk="0" fontAlgn="base" hangingPunct="0">
              <a:spcBef>
                <a:spcPct val="0"/>
              </a:spcBef>
              <a:spcAft>
                <a:spcPct val="0"/>
              </a:spcAft>
            </a:pPr>
            <a:r>
              <a:rPr lang="en-US" sz="1200" dirty="0" smtClean="0">
                <a:solidFill>
                  <a:srgbClr val="000000"/>
                </a:solidFill>
                <a:latin typeface="Arial" pitchFamily="34" charset="0"/>
                <a:ea typeface="Consolas" pitchFamily="49" charset="0"/>
                <a:cs typeface="Consolas" pitchFamily="49" charset="0"/>
              </a:rPr>
              <a:t>N</a:t>
            </a:r>
            <a:r>
              <a:rPr lang="ru-RU" sz="1200" dirty="0" smtClean="0">
                <a:solidFill>
                  <a:srgbClr val="000000"/>
                </a:solidFill>
                <a:latin typeface="Arial" pitchFamily="34" charset="0"/>
                <a:ea typeface="Consolas" pitchFamily="49" charset="0"/>
                <a:cs typeface="Consolas" pitchFamily="49" charset="0"/>
              </a:rPr>
              <a:t> 1187 31 </a:t>
            </a:r>
            <a:r>
              <a:rPr lang="ru-RU" sz="1200" dirty="0" err="1" smtClean="0">
                <a:solidFill>
                  <a:srgbClr val="000000"/>
                </a:solidFill>
                <a:latin typeface="Arial" pitchFamily="34" charset="0"/>
                <a:ea typeface="Consolas" pitchFamily="49" charset="0"/>
                <a:cs typeface="Consolas" pitchFamily="49" charset="0"/>
              </a:rPr>
              <a:t>желтоқсан </a:t>
            </a:r>
            <a:r>
              <a:rPr lang="ru-RU" sz="1200" dirty="0" smtClean="0">
                <a:solidFill>
                  <a:srgbClr val="000000"/>
                </a:solidFill>
                <a:latin typeface="Arial" pitchFamily="34" charset="0"/>
                <a:ea typeface="Consolas" pitchFamily="49" charset="0"/>
                <a:cs typeface="Consolas" pitchFamily="49" charset="0"/>
              </a:rPr>
              <a:t>2015 </a:t>
            </a:r>
            <a:r>
              <a:rPr lang="ru-RU" sz="1200" dirty="0" err="1" smtClean="0">
                <a:solidFill>
                  <a:srgbClr val="000000"/>
                </a:solidFill>
                <a:latin typeface="Arial" pitchFamily="34" charset="0"/>
                <a:ea typeface="Consolas" pitchFamily="49" charset="0"/>
                <a:cs typeface="Consolas" pitchFamily="49" charset="0"/>
              </a:rPr>
              <a:t>жылы</a:t>
            </a:r>
            <a:endParaRPr lang="ru-RU" sz="1200" dirty="0" smtClean="0">
              <a:latin typeface="Arial" pitchFamily="34" charset="0"/>
            </a:endParaRPr>
          </a:p>
        </p:txBody>
      </p:sp>
      <p:sp>
        <p:nvSpPr>
          <p:cNvPr id="10" name="Прямоугольник 9"/>
          <p:cNvSpPr/>
          <p:nvPr/>
        </p:nvSpPr>
        <p:spPr>
          <a:xfrm>
            <a:off x="357158" y="642918"/>
            <a:ext cx="3429024" cy="646331"/>
          </a:xfrm>
          <a:prstGeom prst="rect">
            <a:avLst/>
          </a:prstGeom>
        </p:spPr>
        <p:txBody>
          <a:bodyPr wrap="square">
            <a:spAutoFit/>
          </a:bodyPr>
          <a:lstStyle/>
          <a:p>
            <a:pPr lvl="0" algn="ctr" eaLnBrk="0" fontAlgn="base" hangingPunct="0">
              <a:spcBef>
                <a:spcPct val="0"/>
              </a:spcBef>
              <a:spcAft>
                <a:spcPct val="0"/>
              </a:spcAft>
            </a:pPr>
            <a:r>
              <a:rPr lang="ru-RU" sz="1200" dirty="0" err="1" smtClean="0">
                <a:solidFill>
                  <a:srgbClr val="000000"/>
                </a:solidFill>
                <a:latin typeface="Arial" pitchFamily="34" charset="0"/>
                <a:ea typeface="Consolas" pitchFamily="49" charset="0"/>
                <a:cs typeface="Consolas" pitchFamily="49" charset="0"/>
              </a:rPr>
              <a:t>Қазақстан Республикасы</a:t>
            </a:r>
            <a:r>
              <a:rPr lang="ru-RU" sz="1200" dirty="0" smtClean="0">
                <a:solidFill>
                  <a:srgbClr val="000000"/>
                </a:solidFill>
                <a:latin typeface="Arial" pitchFamily="34" charset="0"/>
                <a:ea typeface="Consolas" pitchFamily="49" charset="0"/>
                <a:cs typeface="Consolas" pitchFamily="49" charset="0"/>
              </a:rPr>
              <a:t> </a:t>
            </a:r>
          </a:p>
          <a:p>
            <a:pPr lvl="0" algn="ctr" eaLnBrk="0" fontAlgn="base" hangingPunct="0">
              <a:spcBef>
                <a:spcPct val="0"/>
              </a:spcBef>
              <a:spcAft>
                <a:spcPct val="0"/>
              </a:spcAft>
            </a:pPr>
            <a:r>
              <a:rPr lang="ru-RU" sz="1200" dirty="0" err="1" smtClean="0">
                <a:solidFill>
                  <a:srgbClr val="000000"/>
                </a:solidFill>
                <a:latin typeface="Arial" pitchFamily="34" charset="0"/>
                <a:ea typeface="Consolas" pitchFamily="49" charset="0"/>
                <a:cs typeface="Consolas" pitchFamily="49" charset="0"/>
              </a:rPr>
              <a:t>Үкіметінің Қаулысы</a:t>
            </a:r>
            <a:endParaRPr lang="ru-RU" sz="1200" dirty="0" smtClean="0">
              <a:solidFill>
                <a:srgbClr val="000000"/>
              </a:solidFill>
              <a:latin typeface="Arial" pitchFamily="34" charset="0"/>
              <a:ea typeface="Consolas" pitchFamily="49" charset="0"/>
              <a:cs typeface="Consolas" pitchFamily="49" charset="0"/>
            </a:endParaRPr>
          </a:p>
          <a:p>
            <a:pPr algn="ctr" eaLnBrk="0" fontAlgn="base" hangingPunct="0">
              <a:spcBef>
                <a:spcPct val="0"/>
              </a:spcBef>
              <a:spcAft>
                <a:spcPct val="0"/>
              </a:spcAft>
            </a:pPr>
            <a:r>
              <a:rPr lang="en-US" sz="1200" dirty="0" smtClean="0">
                <a:solidFill>
                  <a:srgbClr val="000000"/>
                </a:solidFill>
                <a:latin typeface="Arial" pitchFamily="34" charset="0"/>
                <a:ea typeface="Consolas" pitchFamily="49" charset="0"/>
                <a:cs typeface="Consolas" pitchFamily="49" charset="0"/>
              </a:rPr>
              <a:t>N</a:t>
            </a:r>
            <a:r>
              <a:rPr lang="ru-RU" sz="1200" dirty="0" smtClean="0">
                <a:solidFill>
                  <a:srgbClr val="000000"/>
                </a:solidFill>
                <a:latin typeface="Arial" pitchFamily="34" charset="0"/>
                <a:ea typeface="Consolas" pitchFamily="49" charset="0"/>
                <a:cs typeface="Consolas" pitchFamily="49" charset="0"/>
              </a:rPr>
              <a:t> 862 1 </a:t>
            </a:r>
            <a:r>
              <a:rPr lang="ru-RU" sz="1200" dirty="0" err="1" smtClean="0">
                <a:solidFill>
                  <a:srgbClr val="000000"/>
                </a:solidFill>
                <a:latin typeface="Arial" pitchFamily="34" charset="0"/>
                <a:ea typeface="Consolas" pitchFamily="49" charset="0"/>
                <a:cs typeface="Consolas" pitchFamily="49" charset="0"/>
              </a:rPr>
              <a:t>қазан </a:t>
            </a:r>
            <a:r>
              <a:rPr lang="ru-RU" sz="1200" dirty="0" smtClean="0">
                <a:solidFill>
                  <a:srgbClr val="000000"/>
                </a:solidFill>
                <a:latin typeface="Arial" pitchFamily="34" charset="0"/>
                <a:ea typeface="Consolas" pitchFamily="49" charset="0"/>
                <a:cs typeface="Consolas" pitchFamily="49" charset="0"/>
              </a:rPr>
              <a:t>2007 </a:t>
            </a:r>
            <a:r>
              <a:rPr lang="ru-RU" sz="1200" dirty="0" err="1" smtClean="0">
                <a:solidFill>
                  <a:srgbClr val="000000"/>
                </a:solidFill>
                <a:latin typeface="Arial" pitchFamily="34" charset="0"/>
                <a:ea typeface="Consolas" pitchFamily="49" charset="0"/>
                <a:cs typeface="Consolas" pitchFamily="49" charset="0"/>
              </a:rPr>
              <a:t>жылы</a:t>
            </a:r>
            <a:endParaRPr lang="ru-RU" sz="1200" dirty="0" smtClean="0">
              <a:latin typeface="Arial" pitchFamily="34" charset="0"/>
            </a:endParaRPr>
          </a:p>
        </p:txBody>
      </p:sp>
      <p:sp>
        <p:nvSpPr>
          <p:cNvPr id="11" name="Прямоугольник 10"/>
          <p:cNvSpPr/>
          <p:nvPr/>
        </p:nvSpPr>
        <p:spPr>
          <a:xfrm>
            <a:off x="357158" y="1782537"/>
            <a:ext cx="3429024" cy="646331"/>
          </a:xfrm>
          <a:prstGeom prst="rect">
            <a:avLst/>
          </a:prstGeom>
        </p:spPr>
        <p:txBody>
          <a:bodyPr wrap="square">
            <a:spAutoFit/>
          </a:bodyPr>
          <a:lstStyle/>
          <a:p>
            <a:pPr lvl="0" algn="ctr" eaLnBrk="0" fontAlgn="base" hangingPunct="0">
              <a:spcBef>
                <a:spcPct val="0"/>
              </a:spcBef>
              <a:spcAft>
                <a:spcPct val="0"/>
              </a:spcAft>
            </a:pPr>
            <a:r>
              <a:rPr lang="ru-RU" sz="1200" dirty="0" err="1" smtClean="0">
                <a:solidFill>
                  <a:srgbClr val="000000"/>
                </a:solidFill>
                <a:latin typeface="Arial" pitchFamily="34" charset="0"/>
                <a:ea typeface="Consolas" pitchFamily="49" charset="0"/>
                <a:cs typeface="Consolas" pitchFamily="49" charset="0"/>
              </a:rPr>
              <a:t>Қазақстан Республикасы</a:t>
            </a:r>
            <a:r>
              <a:rPr lang="ru-RU" sz="1200" dirty="0" smtClean="0">
                <a:solidFill>
                  <a:srgbClr val="000000"/>
                </a:solidFill>
                <a:latin typeface="Arial" pitchFamily="34" charset="0"/>
                <a:ea typeface="Consolas" pitchFamily="49" charset="0"/>
                <a:cs typeface="Consolas" pitchFamily="49" charset="0"/>
              </a:rPr>
              <a:t> </a:t>
            </a:r>
          </a:p>
          <a:p>
            <a:pPr lvl="0" algn="ctr" eaLnBrk="0" fontAlgn="base" hangingPunct="0">
              <a:spcBef>
                <a:spcPct val="0"/>
              </a:spcBef>
              <a:spcAft>
                <a:spcPct val="0"/>
              </a:spcAft>
            </a:pPr>
            <a:r>
              <a:rPr lang="ru-RU" sz="1200" dirty="0" err="1" smtClean="0">
                <a:solidFill>
                  <a:srgbClr val="000000"/>
                </a:solidFill>
                <a:latin typeface="Arial" pitchFamily="34" charset="0"/>
                <a:ea typeface="Consolas" pitchFamily="49" charset="0"/>
                <a:cs typeface="Consolas" pitchFamily="49" charset="0"/>
              </a:rPr>
              <a:t>Үкіметінің  Қаулысы</a:t>
            </a:r>
            <a:endParaRPr lang="ru-RU" sz="1200" dirty="0" smtClean="0">
              <a:solidFill>
                <a:srgbClr val="000000"/>
              </a:solidFill>
              <a:latin typeface="Arial" pitchFamily="34" charset="0"/>
              <a:ea typeface="Consolas" pitchFamily="49" charset="0"/>
              <a:cs typeface="Consolas" pitchFamily="49" charset="0"/>
            </a:endParaRPr>
          </a:p>
          <a:p>
            <a:pPr algn="ctr" eaLnBrk="0" fontAlgn="base" hangingPunct="0">
              <a:spcBef>
                <a:spcPct val="0"/>
              </a:spcBef>
              <a:spcAft>
                <a:spcPct val="0"/>
              </a:spcAft>
            </a:pPr>
            <a:r>
              <a:rPr lang="en-US" sz="1200" dirty="0" smtClean="0">
                <a:solidFill>
                  <a:srgbClr val="000000"/>
                </a:solidFill>
                <a:latin typeface="Arial" pitchFamily="34" charset="0"/>
                <a:ea typeface="Consolas" pitchFamily="49" charset="0"/>
                <a:cs typeface="Consolas" pitchFamily="49" charset="0"/>
              </a:rPr>
              <a:t>N</a:t>
            </a:r>
            <a:r>
              <a:rPr lang="ru-RU" sz="1200" dirty="0" smtClean="0">
                <a:solidFill>
                  <a:srgbClr val="000000"/>
                </a:solidFill>
                <a:latin typeface="Arial" pitchFamily="34" charset="0"/>
                <a:ea typeface="Consolas" pitchFamily="49" charset="0"/>
                <a:cs typeface="Consolas" pitchFamily="49" charset="0"/>
              </a:rPr>
              <a:t> 873 2 </a:t>
            </a:r>
            <a:r>
              <a:rPr lang="ru-RU" sz="1200" dirty="0" err="1" smtClean="0">
                <a:solidFill>
                  <a:srgbClr val="000000"/>
                </a:solidFill>
                <a:latin typeface="Arial" pitchFamily="34" charset="0"/>
                <a:ea typeface="Consolas" pitchFamily="49" charset="0"/>
                <a:cs typeface="Consolas" pitchFamily="49" charset="0"/>
              </a:rPr>
              <a:t>қазан </a:t>
            </a:r>
            <a:r>
              <a:rPr lang="ru-RU" sz="1200" dirty="0" smtClean="0">
                <a:solidFill>
                  <a:srgbClr val="000000"/>
                </a:solidFill>
                <a:latin typeface="Arial" pitchFamily="34" charset="0"/>
                <a:ea typeface="Consolas" pitchFamily="49" charset="0"/>
                <a:cs typeface="Consolas" pitchFamily="49" charset="0"/>
              </a:rPr>
              <a:t>2007 </a:t>
            </a:r>
            <a:r>
              <a:rPr lang="ru-RU" sz="1200" dirty="0" err="1" smtClean="0">
                <a:solidFill>
                  <a:srgbClr val="000000"/>
                </a:solidFill>
                <a:latin typeface="Arial" pitchFamily="34" charset="0"/>
                <a:ea typeface="Consolas" pitchFamily="49" charset="0"/>
                <a:cs typeface="Consolas" pitchFamily="49" charset="0"/>
              </a:rPr>
              <a:t>жылы</a:t>
            </a:r>
            <a:endParaRPr lang="ru-RU" sz="1200" dirty="0" smtClean="0">
              <a:latin typeface="Arial" pitchFamily="34" charset="0"/>
            </a:endParaRPr>
          </a:p>
        </p:txBody>
      </p:sp>
      <p:sp>
        <p:nvSpPr>
          <p:cNvPr id="12" name="Прямоугольник 11"/>
          <p:cNvSpPr/>
          <p:nvPr/>
        </p:nvSpPr>
        <p:spPr>
          <a:xfrm>
            <a:off x="357158" y="2925545"/>
            <a:ext cx="3429024" cy="646331"/>
          </a:xfrm>
          <a:prstGeom prst="rect">
            <a:avLst/>
          </a:prstGeom>
        </p:spPr>
        <p:txBody>
          <a:bodyPr wrap="square">
            <a:spAutoFit/>
          </a:bodyPr>
          <a:lstStyle/>
          <a:p>
            <a:pPr lvl="0" algn="ctr" eaLnBrk="0" fontAlgn="base" hangingPunct="0">
              <a:spcBef>
                <a:spcPct val="0"/>
              </a:spcBef>
              <a:spcAft>
                <a:spcPct val="0"/>
              </a:spcAft>
            </a:pPr>
            <a:r>
              <a:rPr lang="ru-RU" sz="1200" dirty="0" err="1" smtClean="0">
                <a:solidFill>
                  <a:srgbClr val="000000"/>
                </a:solidFill>
                <a:latin typeface="Arial" pitchFamily="34" charset="0"/>
                <a:ea typeface="Consolas" pitchFamily="49" charset="0"/>
                <a:cs typeface="Consolas" pitchFamily="49" charset="0"/>
              </a:rPr>
              <a:t>Қазақстан Республикасы</a:t>
            </a:r>
            <a:r>
              <a:rPr lang="ru-RU" sz="1200" dirty="0" smtClean="0">
                <a:solidFill>
                  <a:srgbClr val="000000"/>
                </a:solidFill>
                <a:latin typeface="Arial" pitchFamily="34" charset="0"/>
                <a:ea typeface="Consolas" pitchFamily="49" charset="0"/>
                <a:cs typeface="Consolas" pitchFamily="49" charset="0"/>
              </a:rPr>
              <a:t> </a:t>
            </a:r>
          </a:p>
          <a:p>
            <a:pPr lvl="0" algn="ctr" eaLnBrk="0" fontAlgn="base" hangingPunct="0">
              <a:spcBef>
                <a:spcPct val="0"/>
              </a:spcBef>
              <a:spcAft>
                <a:spcPct val="0"/>
              </a:spcAft>
            </a:pPr>
            <a:r>
              <a:rPr lang="ru-RU" sz="1200" dirty="0" err="1" smtClean="0">
                <a:solidFill>
                  <a:srgbClr val="000000"/>
                </a:solidFill>
                <a:latin typeface="Arial" pitchFamily="34" charset="0"/>
                <a:ea typeface="Consolas" pitchFamily="49" charset="0"/>
                <a:cs typeface="Consolas" pitchFamily="49" charset="0"/>
              </a:rPr>
              <a:t>Үкіметінің Қаулысы</a:t>
            </a:r>
            <a:endParaRPr lang="ru-RU" sz="1200" dirty="0" smtClean="0">
              <a:solidFill>
                <a:srgbClr val="000000"/>
              </a:solidFill>
              <a:latin typeface="Arial" pitchFamily="34" charset="0"/>
              <a:ea typeface="Consolas" pitchFamily="49" charset="0"/>
              <a:cs typeface="Consolas" pitchFamily="49" charset="0"/>
            </a:endParaRPr>
          </a:p>
          <a:p>
            <a:pPr lvl="0" algn="ctr" eaLnBrk="0" fontAlgn="base" hangingPunct="0">
              <a:spcBef>
                <a:spcPct val="0"/>
              </a:spcBef>
              <a:spcAft>
                <a:spcPct val="0"/>
              </a:spcAft>
            </a:pPr>
            <a:r>
              <a:rPr lang="en-US" sz="1200" dirty="0" smtClean="0">
                <a:solidFill>
                  <a:srgbClr val="000000"/>
                </a:solidFill>
                <a:latin typeface="Arial" pitchFamily="34" charset="0"/>
                <a:ea typeface="Consolas" pitchFamily="49" charset="0"/>
                <a:cs typeface="Consolas" pitchFamily="49" charset="0"/>
              </a:rPr>
              <a:t>N</a:t>
            </a:r>
            <a:r>
              <a:rPr lang="ru-RU" sz="1200" dirty="0" smtClean="0">
                <a:solidFill>
                  <a:srgbClr val="000000"/>
                </a:solidFill>
                <a:latin typeface="Arial" pitchFamily="34" charset="0"/>
                <a:ea typeface="Consolas" pitchFamily="49" charset="0"/>
                <a:cs typeface="Consolas" pitchFamily="49" charset="0"/>
              </a:rPr>
              <a:t> 1381 31 </a:t>
            </a:r>
            <a:r>
              <a:rPr lang="ru-RU" sz="1200" dirty="0" err="1" smtClean="0">
                <a:solidFill>
                  <a:srgbClr val="000000"/>
                </a:solidFill>
                <a:latin typeface="Arial" pitchFamily="34" charset="0"/>
                <a:ea typeface="Consolas" pitchFamily="49" charset="0"/>
                <a:cs typeface="Consolas" pitchFamily="49" charset="0"/>
              </a:rPr>
              <a:t>қазан </a:t>
            </a:r>
            <a:r>
              <a:rPr lang="ru-RU" sz="1200" dirty="0" smtClean="0">
                <a:solidFill>
                  <a:srgbClr val="000000"/>
                </a:solidFill>
                <a:latin typeface="Arial" pitchFamily="34" charset="0"/>
                <a:ea typeface="Consolas" pitchFamily="49" charset="0"/>
                <a:cs typeface="Consolas" pitchFamily="49" charset="0"/>
              </a:rPr>
              <a:t>2012 </a:t>
            </a:r>
            <a:r>
              <a:rPr lang="ru-RU" sz="1200" dirty="0" err="1" smtClean="0">
                <a:solidFill>
                  <a:srgbClr val="000000"/>
                </a:solidFill>
                <a:latin typeface="Arial" pitchFamily="34" charset="0"/>
                <a:ea typeface="Consolas" pitchFamily="49" charset="0"/>
                <a:cs typeface="Consolas" pitchFamily="49" charset="0"/>
              </a:rPr>
              <a:t>жылы</a:t>
            </a:r>
            <a:endParaRPr lang="ru-RU" sz="1200" dirty="0" smtClean="0">
              <a:latin typeface="Arial" pitchFamily="34" charset="0"/>
            </a:endParaRPr>
          </a:p>
        </p:txBody>
      </p:sp>
      <p:sp>
        <p:nvSpPr>
          <p:cNvPr id="13" name="Прямоугольник 12"/>
          <p:cNvSpPr/>
          <p:nvPr/>
        </p:nvSpPr>
        <p:spPr>
          <a:xfrm>
            <a:off x="357158" y="4139991"/>
            <a:ext cx="3429024" cy="646331"/>
          </a:xfrm>
          <a:prstGeom prst="rect">
            <a:avLst/>
          </a:prstGeom>
        </p:spPr>
        <p:txBody>
          <a:bodyPr wrap="square">
            <a:spAutoFit/>
          </a:bodyPr>
          <a:lstStyle/>
          <a:p>
            <a:pPr lvl="0" algn="ctr" eaLnBrk="0" fontAlgn="base" hangingPunct="0">
              <a:spcBef>
                <a:spcPct val="0"/>
              </a:spcBef>
              <a:spcAft>
                <a:spcPct val="0"/>
              </a:spcAft>
            </a:pPr>
            <a:r>
              <a:rPr lang="ru-RU" sz="1200" dirty="0" err="1" smtClean="0">
                <a:solidFill>
                  <a:srgbClr val="000000"/>
                </a:solidFill>
                <a:latin typeface="Arial" pitchFamily="34" charset="0"/>
                <a:ea typeface="Consolas" pitchFamily="49" charset="0"/>
                <a:cs typeface="Consolas" pitchFamily="49" charset="0"/>
              </a:rPr>
              <a:t>Қазақстан Республикасы</a:t>
            </a:r>
            <a:r>
              <a:rPr lang="ru-RU" sz="1200" dirty="0" smtClean="0">
                <a:solidFill>
                  <a:srgbClr val="000000"/>
                </a:solidFill>
                <a:latin typeface="Arial" pitchFamily="34" charset="0"/>
                <a:ea typeface="Consolas" pitchFamily="49" charset="0"/>
                <a:cs typeface="Consolas" pitchFamily="49" charset="0"/>
              </a:rPr>
              <a:t> </a:t>
            </a:r>
          </a:p>
          <a:p>
            <a:pPr lvl="0" algn="ctr" eaLnBrk="0" fontAlgn="base" hangingPunct="0">
              <a:spcBef>
                <a:spcPct val="0"/>
              </a:spcBef>
              <a:spcAft>
                <a:spcPct val="0"/>
              </a:spcAft>
            </a:pPr>
            <a:r>
              <a:rPr lang="ru-RU" sz="1200" dirty="0" err="1" smtClean="0">
                <a:solidFill>
                  <a:srgbClr val="000000"/>
                </a:solidFill>
                <a:latin typeface="Arial" pitchFamily="34" charset="0"/>
                <a:ea typeface="Consolas" pitchFamily="49" charset="0"/>
                <a:cs typeface="Consolas" pitchFamily="49" charset="0"/>
              </a:rPr>
              <a:t>Үкіметінің Қаулысы</a:t>
            </a:r>
            <a:r>
              <a:rPr lang="ru-RU" sz="1200" dirty="0" smtClean="0">
                <a:solidFill>
                  <a:srgbClr val="000000"/>
                </a:solidFill>
                <a:latin typeface="Arial" pitchFamily="34" charset="0"/>
                <a:ea typeface="Consolas" pitchFamily="49" charset="0"/>
                <a:cs typeface="Consolas" pitchFamily="49" charset="0"/>
              </a:rPr>
              <a:t> </a:t>
            </a:r>
          </a:p>
          <a:p>
            <a:pPr algn="ctr" eaLnBrk="0" fontAlgn="base" hangingPunct="0">
              <a:spcBef>
                <a:spcPct val="0"/>
              </a:spcBef>
              <a:spcAft>
                <a:spcPct val="0"/>
              </a:spcAft>
            </a:pPr>
            <a:r>
              <a:rPr lang="en-US" sz="1200" dirty="0" smtClean="0">
                <a:solidFill>
                  <a:srgbClr val="000000"/>
                </a:solidFill>
                <a:latin typeface="Arial" pitchFamily="34" charset="0"/>
                <a:ea typeface="Consolas" pitchFamily="49" charset="0"/>
                <a:cs typeface="Consolas" pitchFamily="49" charset="0"/>
              </a:rPr>
              <a:t>N</a:t>
            </a:r>
            <a:r>
              <a:rPr lang="ru-RU" sz="1200" dirty="0" smtClean="0">
                <a:solidFill>
                  <a:srgbClr val="000000"/>
                </a:solidFill>
                <a:latin typeface="Arial" pitchFamily="34" charset="0"/>
                <a:ea typeface="Consolas" pitchFamily="49" charset="0"/>
                <a:cs typeface="Consolas" pitchFamily="49" charset="0"/>
              </a:rPr>
              <a:t> 1186 31 </a:t>
            </a:r>
            <a:r>
              <a:rPr lang="ru-RU" sz="1200" dirty="0" err="1" smtClean="0">
                <a:solidFill>
                  <a:srgbClr val="000000"/>
                </a:solidFill>
                <a:latin typeface="Arial" pitchFamily="34" charset="0"/>
                <a:ea typeface="Consolas" pitchFamily="49" charset="0"/>
                <a:cs typeface="Consolas" pitchFamily="49" charset="0"/>
              </a:rPr>
              <a:t>желтоқсан </a:t>
            </a:r>
            <a:r>
              <a:rPr lang="ru-RU" sz="1200" dirty="0" smtClean="0">
                <a:solidFill>
                  <a:srgbClr val="000000"/>
                </a:solidFill>
                <a:latin typeface="Arial" pitchFamily="34" charset="0"/>
                <a:ea typeface="Consolas" pitchFamily="49" charset="0"/>
                <a:cs typeface="Consolas" pitchFamily="49" charset="0"/>
              </a:rPr>
              <a:t>2015 </a:t>
            </a:r>
            <a:r>
              <a:rPr lang="ru-RU" sz="1200" dirty="0" err="1" smtClean="0">
                <a:solidFill>
                  <a:srgbClr val="000000"/>
                </a:solidFill>
                <a:latin typeface="Arial" pitchFamily="34" charset="0"/>
                <a:ea typeface="Consolas" pitchFamily="49" charset="0"/>
                <a:cs typeface="Consolas" pitchFamily="49" charset="0"/>
              </a:rPr>
              <a:t>жылы</a:t>
            </a:r>
            <a:endParaRPr lang="ru-RU" sz="1200" dirty="0" smtClean="0">
              <a:latin typeface="Arial" pitchFamily="34" charset="0"/>
            </a:endParaRPr>
          </a:p>
        </p:txBody>
      </p:sp>
      <p:cxnSp>
        <p:nvCxnSpPr>
          <p:cNvPr id="15" name="Прямая соединительная линия 14"/>
          <p:cNvCxnSpPr/>
          <p:nvPr/>
        </p:nvCxnSpPr>
        <p:spPr>
          <a:xfrm>
            <a:off x="428596" y="1570024"/>
            <a:ext cx="8286808" cy="1588"/>
          </a:xfrm>
          <a:prstGeom prst="line">
            <a:avLst/>
          </a:prstGeom>
          <a:ln w="57150"/>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428596" y="2643182"/>
            <a:ext cx="8286808" cy="1588"/>
          </a:xfrm>
          <a:prstGeom prst="line">
            <a:avLst/>
          </a:prstGeom>
          <a:ln w="57150"/>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28596" y="3927478"/>
            <a:ext cx="8286808" cy="1588"/>
          </a:xfrm>
          <a:prstGeom prst="line">
            <a:avLst/>
          </a:prstGeom>
          <a:ln w="57150"/>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428596" y="4927610"/>
            <a:ext cx="8286808" cy="1588"/>
          </a:xfrm>
          <a:prstGeom prst="line">
            <a:avLst/>
          </a:prstGeom>
          <a:ln w="57150"/>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rot="5400000">
            <a:off x="820314" y="3393678"/>
            <a:ext cx="5930942" cy="794"/>
          </a:xfrm>
          <a:prstGeom prst="line">
            <a:avLst/>
          </a:prstGeom>
          <a:effectLst>
            <a:glow rad="139700">
              <a:schemeClr val="accent1">
                <a:satMod val="175000"/>
                <a:alpha val="40000"/>
              </a:schemeClr>
            </a:glow>
            <a:outerShdw blurRad="76200" dist="50800" dir="5400000" rotWithShape="0">
              <a:srgbClr val="4E3B30">
                <a:alpha val="60000"/>
              </a:srgbClr>
            </a:outerShdw>
          </a:effectLst>
        </p:spPr>
        <p:style>
          <a:lnRef idx="3">
            <a:schemeClr val="accent1"/>
          </a:lnRef>
          <a:fillRef idx="0">
            <a:schemeClr val="accent1"/>
          </a:fillRef>
          <a:effectRef idx="2">
            <a:schemeClr val="accent1"/>
          </a:effectRef>
          <a:fontRef idx="minor">
            <a:schemeClr val="tx1"/>
          </a:fontRef>
        </p:style>
      </p:cxnSp>
      <p:sp>
        <p:nvSpPr>
          <p:cNvPr id="25" name="Rectangle 4"/>
          <p:cNvSpPr>
            <a:spLocks noChangeArrowheads="1"/>
          </p:cNvSpPr>
          <p:nvPr/>
        </p:nvSpPr>
        <p:spPr bwMode="auto">
          <a:xfrm>
            <a:off x="3857620" y="642918"/>
            <a:ext cx="485772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ru-RU" sz="12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a:t>
            </a:r>
            <a:r>
              <a:rPr lang="kk-KZ" sz="1200" b="1" dirty="0" smtClean="0">
                <a:latin typeface="Arial" pitchFamily="34" charset="0"/>
                <a:cs typeface="Arial" pitchFamily="34" charset="0"/>
              </a:rPr>
              <a:t>Мемлекеттік</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стандарттарға</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сәйкес</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келмейтін</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Қазақстан</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Республикасының</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Мемлекеттік</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Туын</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Мемлекеттік</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Елтаңбасын</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ауыстыру</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және</a:t>
            </a:r>
            <a:r>
              <a:rPr lang="en-US" sz="1200" b="1" dirty="0" smtClean="0">
                <a:latin typeface="Arial" pitchFamily="34" charset="0"/>
                <a:cs typeface="Arial" pitchFamily="34" charset="0"/>
              </a:rPr>
              <a:t> </a:t>
            </a:r>
            <a:r>
              <a:rPr lang="en-US" sz="1200" b="1" dirty="0" err="1" smtClean="0">
                <a:latin typeface="Arial" pitchFamily="34" charset="0"/>
                <a:cs typeface="Arial" pitchFamily="34" charset="0"/>
              </a:rPr>
              <a:t>жою</a:t>
            </a:r>
            <a:r>
              <a:rPr lang="en-US" sz="1200" b="1" dirty="0" smtClean="0">
                <a:latin typeface="Arial" pitchFamily="34" charset="0"/>
                <a:cs typeface="Arial" pitchFamily="34" charset="0"/>
              </a:rPr>
              <a:t> </a:t>
            </a:r>
            <a:r>
              <a:rPr lang="kk-KZ" sz="1200" b="1" dirty="0" smtClean="0">
                <a:latin typeface="Arial" pitchFamily="34" charset="0"/>
                <a:cs typeface="Arial" pitchFamily="34" charset="0"/>
              </a:rPr>
              <a:t>ережесін бекіту туралы</a:t>
            </a:r>
            <a:r>
              <a:rPr kumimoji="0" lang="ru-RU" sz="12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a:t>
            </a:r>
            <a:endParaRPr kumimoji="0" lang="ru-RU" sz="12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323528" y="1857364"/>
            <a:ext cx="8496944" cy="2677656"/>
          </a:xfrm>
          <a:prstGeom prst="rect">
            <a:avLst/>
          </a:prstGeom>
        </p:spPr>
        <p:txBody>
          <a:bodyPr wrap="square">
            <a:spAutoFit/>
          </a:bodyPr>
          <a:lstStyle/>
          <a:p>
            <a:pPr algn="ctr"/>
            <a:r>
              <a:rPr lang="kk-KZ" sz="2400" b="1" dirty="0" smtClean="0">
                <a:solidFill>
                  <a:schemeClr val="accent1">
                    <a:lumMod val="75000"/>
                  </a:schemeClr>
                </a:solidFill>
                <a:latin typeface="Times New Roman" pitchFamily="18" charset="0"/>
                <a:cs typeface="Times New Roman" pitchFamily="18" charset="0"/>
              </a:rPr>
              <a:t>ҰЛТТЫҚ </a:t>
            </a:r>
            <a:r>
              <a:rPr lang="kk-KZ" sz="2400" b="1" dirty="0">
                <a:solidFill>
                  <a:schemeClr val="accent1">
                    <a:lumMod val="75000"/>
                  </a:schemeClr>
                </a:solidFill>
                <a:latin typeface="Times New Roman" pitchFamily="18" charset="0"/>
                <a:cs typeface="Times New Roman" pitchFamily="18" charset="0"/>
              </a:rPr>
              <a:t>СТАНДАРТТАРҒА СӘЙКЕС КЕЛМЕЙТІН ҚАЗАҚСТАН РЕСПУБЛИКАСЫНЫҢ МЕМЛЕКЕТТІК ТУЫН, МЕМЛЕКЕТТІК ЕЛТАҢБАСЫН АУЫСТЫРУ ЖӘНЕ ЖОЮ </a:t>
            </a:r>
            <a:r>
              <a:rPr lang="kk-KZ" sz="2400" b="1" dirty="0" smtClean="0">
                <a:solidFill>
                  <a:schemeClr val="accent1">
                    <a:lumMod val="75000"/>
                  </a:schemeClr>
                </a:solidFill>
                <a:latin typeface="Times New Roman" pitchFamily="18" charset="0"/>
                <a:cs typeface="Times New Roman" pitchFamily="18" charset="0"/>
              </a:rPr>
              <a:t>ҚАҒИДАЛАРЫ</a:t>
            </a:r>
          </a:p>
          <a:p>
            <a:pPr algn="ctr"/>
            <a:endParaRPr lang="en-US" sz="2400" b="1" dirty="0" smtClean="0">
              <a:solidFill>
                <a:schemeClr val="accent1">
                  <a:lumMod val="75000"/>
                </a:schemeClr>
              </a:solidFill>
              <a:latin typeface="Times New Roman" pitchFamily="18" charset="0"/>
              <a:cs typeface="Times New Roman" pitchFamily="18" charset="0"/>
            </a:endParaRPr>
          </a:p>
          <a:p>
            <a:pPr algn="ctr"/>
            <a:r>
              <a:rPr lang="kk-KZ" sz="2400" b="1" dirty="0" smtClean="0">
                <a:solidFill>
                  <a:schemeClr val="accent2">
                    <a:lumMod val="75000"/>
                  </a:schemeClr>
                </a:solidFill>
                <a:latin typeface="Times New Roman" pitchFamily="18" charset="0"/>
                <a:cs typeface="Times New Roman" pitchFamily="18" charset="0"/>
              </a:rPr>
              <a:t>Қазақстан Республикасы Үкіметінің </a:t>
            </a:r>
          </a:p>
          <a:p>
            <a:pPr algn="ctr"/>
            <a:r>
              <a:rPr lang="en-US" sz="2400" b="1" dirty="0" smtClean="0">
                <a:solidFill>
                  <a:schemeClr val="accent2">
                    <a:lumMod val="75000"/>
                  </a:schemeClr>
                </a:solidFill>
                <a:latin typeface="Times New Roman" pitchFamily="18" charset="0"/>
                <a:cs typeface="Times New Roman" pitchFamily="18" charset="0"/>
              </a:rPr>
              <a:t>2012</a:t>
            </a:r>
            <a:r>
              <a:rPr lang="kk-KZ" sz="2400" b="1" dirty="0" smtClean="0">
                <a:solidFill>
                  <a:schemeClr val="accent2">
                    <a:lumMod val="75000"/>
                  </a:schemeClr>
                </a:solidFill>
                <a:latin typeface="Times New Roman" pitchFamily="18" charset="0"/>
                <a:cs typeface="Times New Roman" pitchFamily="18" charset="0"/>
              </a:rPr>
              <a:t> жылғы</a:t>
            </a:r>
            <a:r>
              <a:rPr lang="en-US" sz="2400" b="1" dirty="0" smtClean="0">
                <a:solidFill>
                  <a:schemeClr val="accent2">
                    <a:lumMod val="75000"/>
                  </a:schemeClr>
                </a:solidFill>
                <a:latin typeface="Times New Roman" pitchFamily="18" charset="0"/>
                <a:cs typeface="Times New Roman" pitchFamily="18" charset="0"/>
              </a:rPr>
              <a:t> 31</a:t>
            </a:r>
            <a:r>
              <a:rPr lang="kk-KZ" sz="2400" b="1" dirty="0" smtClean="0">
                <a:solidFill>
                  <a:schemeClr val="accent2">
                    <a:lumMod val="75000"/>
                  </a:schemeClr>
                </a:solidFill>
                <a:latin typeface="Times New Roman" pitchFamily="18" charset="0"/>
                <a:cs typeface="Times New Roman" pitchFamily="18" charset="0"/>
              </a:rPr>
              <a:t> қазандағы</a:t>
            </a:r>
            <a:r>
              <a:rPr lang="en-US" sz="2400" b="1" dirty="0" smtClean="0">
                <a:solidFill>
                  <a:schemeClr val="accent2">
                    <a:lumMod val="75000"/>
                  </a:schemeClr>
                </a:solidFill>
                <a:latin typeface="Times New Roman" pitchFamily="18" charset="0"/>
                <a:cs typeface="Times New Roman" pitchFamily="18" charset="0"/>
              </a:rPr>
              <a:t>  </a:t>
            </a:r>
            <a:r>
              <a:rPr lang="kk-KZ" sz="2400" b="1" dirty="0" smtClean="0">
                <a:solidFill>
                  <a:schemeClr val="accent2">
                    <a:lumMod val="75000"/>
                  </a:schemeClr>
                </a:solidFill>
                <a:latin typeface="Times New Roman" pitchFamily="18" charset="0"/>
                <a:cs typeface="Times New Roman" pitchFamily="18" charset="0"/>
              </a:rPr>
              <a:t>№</a:t>
            </a:r>
            <a:r>
              <a:rPr lang="en-US" sz="2400" b="1" dirty="0" smtClean="0">
                <a:solidFill>
                  <a:schemeClr val="accent2">
                    <a:lumMod val="75000"/>
                  </a:schemeClr>
                </a:solidFill>
                <a:latin typeface="Times New Roman" pitchFamily="18" charset="0"/>
                <a:cs typeface="Times New Roman" pitchFamily="18" charset="0"/>
              </a:rPr>
              <a:t>1381</a:t>
            </a:r>
            <a:r>
              <a:rPr lang="kk-KZ" sz="2400" b="1" dirty="0" smtClean="0">
                <a:solidFill>
                  <a:schemeClr val="accent2">
                    <a:lumMod val="75000"/>
                  </a:schemeClr>
                </a:solidFill>
                <a:latin typeface="Times New Roman" pitchFamily="18" charset="0"/>
                <a:cs typeface="Times New Roman" pitchFamily="18" charset="0"/>
              </a:rPr>
              <a:t> қаулысы</a:t>
            </a:r>
            <a:endParaRPr lang="ru-RU" sz="2400" b="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19122255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31" name="Picture 7" descr="C:\Users\Администратор\Desktop\get.jpg"/>
          <p:cNvPicPr>
            <a:picLocks noChangeAspect="1" noChangeArrowheads="1"/>
          </p:cNvPicPr>
          <p:nvPr/>
        </p:nvPicPr>
        <p:blipFill>
          <a:blip r:embed="rId3"/>
          <a:srcRect/>
          <a:stretch>
            <a:fillRect/>
          </a:stretch>
        </p:blipFill>
        <p:spPr bwMode="auto">
          <a:xfrm>
            <a:off x="6643702" y="4572008"/>
            <a:ext cx="1913976" cy="1643074"/>
          </a:xfrm>
          <a:prstGeom prst="rect">
            <a:avLst/>
          </a:prstGeom>
          <a:noFill/>
        </p:spPr>
      </p:pic>
      <p:pic>
        <p:nvPicPr>
          <p:cNvPr id="1027" name="Picture 3" descr="C:\Users\Администратор\Desktop\i.jpg"/>
          <p:cNvPicPr>
            <a:picLocks noChangeAspect="1" noChangeArrowheads="1"/>
          </p:cNvPicPr>
          <p:nvPr/>
        </p:nvPicPr>
        <p:blipFill>
          <a:blip r:embed="rId4"/>
          <a:srcRect/>
          <a:stretch>
            <a:fillRect/>
          </a:stretch>
        </p:blipFill>
        <p:spPr bwMode="auto">
          <a:xfrm>
            <a:off x="5105415" y="5072074"/>
            <a:ext cx="1681163" cy="1119040"/>
          </a:xfrm>
          <a:prstGeom prst="rect">
            <a:avLst/>
          </a:prstGeom>
          <a:noFill/>
        </p:spPr>
      </p:pic>
      <p:pic>
        <p:nvPicPr>
          <p:cNvPr id="1026" name="Picture 2" descr="C:\Users\Администратор\Desktop\34679833.jpg"/>
          <p:cNvPicPr>
            <a:picLocks noChangeAspect="1" noChangeArrowheads="1"/>
          </p:cNvPicPr>
          <p:nvPr/>
        </p:nvPicPr>
        <p:blipFill>
          <a:blip r:embed="rId5"/>
          <a:srcRect/>
          <a:stretch>
            <a:fillRect/>
          </a:stretch>
        </p:blipFill>
        <p:spPr bwMode="auto">
          <a:xfrm>
            <a:off x="3857620" y="1285861"/>
            <a:ext cx="2143140" cy="1285883"/>
          </a:xfrm>
          <a:prstGeom prst="rect">
            <a:avLst/>
          </a:prstGeom>
          <a:noFill/>
        </p:spPr>
      </p:pic>
      <p:sp>
        <p:nvSpPr>
          <p:cNvPr id="5" name="Прямоугольник 6"/>
          <p:cNvSpPr>
            <a:spLocks noChangeArrowheads="1"/>
          </p:cNvSpPr>
          <p:nvPr/>
        </p:nvSpPr>
        <p:spPr bwMode="auto">
          <a:xfrm>
            <a:off x="71406" y="474629"/>
            <a:ext cx="864399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just"/>
            <a:r>
              <a:rPr lang="kk-KZ" sz="1400" dirty="0" smtClean="0">
                <a:solidFill>
                  <a:schemeClr val="tx2">
                    <a:lumMod val="75000"/>
                  </a:schemeClr>
                </a:solidFill>
              </a:rPr>
              <a:t>        </a:t>
            </a:r>
            <a:r>
              <a:rPr lang="en-US" sz="1400" dirty="0" err="1" smtClean="0">
                <a:solidFill>
                  <a:schemeClr val="tx2">
                    <a:lumMod val="75000"/>
                  </a:schemeClr>
                </a:solidFill>
              </a:rPr>
              <a:t>Қазақстан</a:t>
            </a:r>
            <a:r>
              <a:rPr lang="en-US" sz="1400" dirty="0" smtClean="0">
                <a:solidFill>
                  <a:schemeClr val="tx2">
                    <a:lumMod val="75000"/>
                  </a:schemeClr>
                </a:solidFill>
              </a:rPr>
              <a:t> </a:t>
            </a:r>
            <a:r>
              <a:rPr lang="en-US" sz="1400" dirty="0" err="1">
                <a:solidFill>
                  <a:schemeClr val="tx2">
                    <a:lumMod val="75000"/>
                  </a:schemeClr>
                </a:solidFill>
              </a:rPr>
              <a:t>Республикасының</a:t>
            </a:r>
            <a:r>
              <a:rPr lang="en-US" sz="1400" dirty="0">
                <a:solidFill>
                  <a:schemeClr val="tx2">
                    <a:lumMod val="75000"/>
                  </a:schemeClr>
                </a:solidFill>
              </a:rPr>
              <a:t> </a:t>
            </a:r>
            <a:r>
              <a:rPr lang="en-US" sz="1400" dirty="0" err="1">
                <a:solidFill>
                  <a:schemeClr val="tx2">
                    <a:lumMod val="75000"/>
                  </a:schemeClr>
                </a:solidFill>
              </a:rPr>
              <a:t>Мемлекеттік</a:t>
            </a:r>
            <a:r>
              <a:rPr lang="en-US" sz="1400" dirty="0">
                <a:solidFill>
                  <a:schemeClr val="tx2">
                    <a:lumMod val="75000"/>
                  </a:schemeClr>
                </a:solidFill>
              </a:rPr>
              <a:t> </a:t>
            </a:r>
            <a:r>
              <a:rPr lang="en-US" sz="1400" dirty="0" err="1">
                <a:solidFill>
                  <a:schemeClr val="tx2">
                    <a:lumMod val="75000"/>
                  </a:schemeClr>
                </a:solidFill>
              </a:rPr>
              <a:t>Туын</a:t>
            </a:r>
            <a:r>
              <a:rPr lang="en-US" sz="1400" dirty="0">
                <a:solidFill>
                  <a:schemeClr val="tx2">
                    <a:lumMod val="75000"/>
                  </a:schemeClr>
                </a:solidFill>
              </a:rPr>
              <a:t>, </a:t>
            </a:r>
            <a:r>
              <a:rPr lang="en-US" sz="1400" dirty="0" err="1">
                <a:solidFill>
                  <a:schemeClr val="tx2">
                    <a:lumMod val="75000"/>
                  </a:schemeClr>
                </a:solidFill>
              </a:rPr>
              <a:t>Мемлекеттік</a:t>
            </a:r>
            <a:r>
              <a:rPr lang="en-US" sz="1400" dirty="0">
                <a:solidFill>
                  <a:schemeClr val="tx2">
                    <a:lumMod val="75000"/>
                  </a:schemeClr>
                </a:solidFill>
              </a:rPr>
              <a:t> </a:t>
            </a:r>
            <a:r>
              <a:rPr lang="en-US" sz="1400" dirty="0" err="1">
                <a:solidFill>
                  <a:schemeClr val="tx2">
                    <a:lumMod val="75000"/>
                  </a:schemeClr>
                </a:solidFill>
              </a:rPr>
              <a:t>Елтаңбасын</a:t>
            </a:r>
            <a:r>
              <a:rPr lang="en-US" sz="1400" dirty="0">
                <a:solidFill>
                  <a:schemeClr val="tx2">
                    <a:lumMod val="75000"/>
                  </a:schemeClr>
                </a:solidFill>
              </a:rPr>
              <a:t> </a:t>
            </a:r>
            <a:r>
              <a:rPr lang="en-US" sz="1400" dirty="0" err="1">
                <a:solidFill>
                  <a:schemeClr val="tx2">
                    <a:lumMod val="75000"/>
                  </a:schemeClr>
                </a:solidFill>
              </a:rPr>
              <a:t>ауыстыру</a:t>
            </a:r>
            <a:r>
              <a:rPr lang="en-US" sz="1400" dirty="0">
                <a:solidFill>
                  <a:schemeClr val="tx2">
                    <a:lumMod val="75000"/>
                  </a:schemeClr>
                </a:solidFill>
              </a:rPr>
              <a:t> </a:t>
            </a:r>
            <a:r>
              <a:rPr lang="en-US" sz="1400" dirty="0" err="1">
                <a:solidFill>
                  <a:schemeClr val="tx2">
                    <a:lumMod val="75000"/>
                  </a:schemeClr>
                </a:solidFill>
              </a:rPr>
              <a:t>және</a:t>
            </a:r>
            <a:r>
              <a:rPr lang="en-US" sz="1400" dirty="0">
                <a:solidFill>
                  <a:schemeClr val="tx2">
                    <a:lumMod val="75000"/>
                  </a:schemeClr>
                </a:solidFill>
              </a:rPr>
              <a:t> </a:t>
            </a:r>
            <a:r>
              <a:rPr lang="en-US" sz="1400" dirty="0" err="1">
                <a:solidFill>
                  <a:schemeClr val="tx2">
                    <a:lumMod val="75000"/>
                  </a:schemeClr>
                </a:solidFill>
              </a:rPr>
              <a:t>жоюды</a:t>
            </a:r>
            <a:r>
              <a:rPr lang="en-US" sz="1400" dirty="0">
                <a:solidFill>
                  <a:schemeClr val="tx2">
                    <a:lumMod val="75000"/>
                  </a:schemeClr>
                </a:solidFill>
              </a:rPr>
              <a:t> </a:t>
            </a:r>
            <a:r>
              <a:rPr lang="en-US" sz="1400" dirty="0" err="1">
                <a:solidFill>
                  <a:schemeClr val="tx2">
                    <a:lumMod val="75000"/>
                  </a:schemeClr>
                </a:solidFill>
              </a:rPr>
              <a:t>Конституциялық</a:t>
            </a:r>
            <a:r>
              <a:rPr lang="en-US" sz="1400" dirty="0">
                <a:solidFill>
                  <a:schemeClr val="tx2">
                    <a:lumMod val="75000"/>
                  </a:schemeClr>
                </a:solidFill>
              </a:rPr>
              <a:t> </a:t>
            </a:r>
            <a:r>
              <a:rPr lang="en-US" sz="1400" dirty="0" err="1">
                <a:solidFill>
                  <a:schemeClr val="tx2">
                    <a:lumMod val="75000"/>
                  </a:schemeClr>
                </a:solidFill>
              </a:rPr>
              <a:t>заңға</a:t>
            </a:r>
            <a:r>
              <a:rPr lang="en-US" sz="1400" dirty="0">
                <a:solidFill>
                  <a:schemeClr val="tx2">
                    <a:lumMod val="75000"/>
                  </a:schemeClr>
                </a:solidFill>
              </a:rPr>
              <a:t> </a:t>
            </a:r>
            <a:r>
              <a:rPr lang="en-US" sz="1400" dirty="0" err="1">
                <a:solidFill>
                  <a:schemeClr val="tx2">
                    <a:lumMod val="75000"/>
                  </a:schemeClr>
                </a:solidFill>
              </a:rPr>
              <a:t>сәйкес</a:t>
            </a:r>
            <a:r>
              <a:rPr lang="en-US" sz="1400" dirty="0">
                <a:solidFill>
                  <a:schemeClr val="tx2">
                    <a:lumMod val="75000"/>
                  </a:schemeClr>
                </a:solidFill>
              </a:rPr>
              <a:t> </a:t>
            </a:r>
            <a:r>
              <a:rPr lang="en-US" sz="1400" dirty="0" err="1">
                <a:solidFill>
                  <a:schemeClr val="tx2">
                    <a:lumMod val="75000"/>
                  </a:schemeClr>
                </a:solidFill>
              </a:rPr>
              <a:t>Қазақстан</a:t>
            </a:r>
            <a:r>
              <a:rPr lang="en-US" sz="1400" dirty="0">
                <a:solidFill>
                  <a:schemeClr val="tx2">
                    <a:lumMod val="75000"/>
                  </a:schemeClr>
                </a:solidFill>
              </a:rPr>
              <a:t> </a:t>
            </a:r>
            <a:r>
              <a:rPr lang="en-US" sz="1400" dirty="0" err="1">
                <a:solidFill>
                  <a:schemeClr val="tx2">
                    <a:lumMod val="75000"/>
                  </a:schemeClr>
                </a:solidFill>
              </a:rPr>
              <a:t>Республикасының</a:t>
            </a:r>
            <a:r>
              <a:rPr lang="en-US" sz="1400" dirty="0">
                <a:solidFill>
                  <a:schemeClr val="tx2">
                    <a:lumMod val="75000"/>
                  </a:schemeClr>
                </a:solidFill>
              </a:rPr>
              <a:t> </a:t>
            </a:r>
            <a:r>
              <a:rPr lang="en-US" sz="1400" dirty="0" err="1">
                <a:solidFill>
                  <a:schemeClr val="tx2">
                    <a:lumMod val="75000"/>
                  </a:schemeClr>
                </a:solidFill>
              </a:rPr>
              <a:t>Мемлекеттік</a:t>
            </a:r>
            <a:r>
              <a:rPr lang="en-US" sz="1400" dirty="0">
                <a:solidFill>
                  <a:schemeClr val="tx2">
                    <a:lumMod val="75000"/>
                  </a:schemeClr>
                </a:solidFill>
              </a:rPr>
              <a:t> </a:t>
            </a:r>
            <a:r>
              <a:rPr lang="en-US" sz="1400" dirty="0" err="1">
                <a:solidFill>
                  <a:schemeClr val="tx2">
                    <a:lumMod val="75000"/>
                  </a:schemeClr>
                </a:solidFill>
              </a:rPr>
              <a:t>Туы</a:t>
            </a:r>
            <a:r>
              <a:rPr lang="en-US" sz="1400" dirty="0">
                <a:solidFill>
                  <a:schemeClr val="tx2">
                    <a:lumMod val="75000"/>
                  </a:schemeClr>
                </a:solidFill>
              </a:rPr>
              <a:t>, </a:t>
            </a:r>
            <a:r>
              <a:rPr lang="en-US" sz="1400" dirty="0" err="1">
                <a:solidFill>
                  <a:schemeClr val="tx2">
                    <a:lumMod val="75000"/>
                  </a:schemeClr>
                </a:solidFill>
              </a:rPr>
              <a:t>Мемлекеттік</a:t>
            </a:r>
            <a:r>
              <a:rPr lang="en-US" sz="1400" dirty="0">
                <a:solidFill>
                  <a:schemeClr val="tx2">
                    <a:lumMod val="75000"/>
                  </a:schemeClr>
                </a:solidFill>
              </a:rPr>
              <a:t> </a:t>
            </a:r>
            <a:r>
              <a:rPr lang="en-US" sz="1400" dirty="0" err="1">
                <a:solidFill>
                  <a:schemeClr val="tx2">
                    <a:lumMod val="75000"/>
                  </a:schemeClr>
                </a:solidFill>
              </a:rPr>
              <a:t>Елтаңбасы</a:t>
            </a:r>
            <a:r>
              <a:rPr lang="en-US" sz="1400" dirty="0">
                <a:solidFill>
                  <a:schemeClr val="tx2">
                    <a:lumMod val="75000"/>
                  </a:schemeClr>
                </a:solidFill>
              </a:rPr>
              <a:t> </a:t>
            </a:r>
            <a:r>
              <a:rPr lang="en-US" sz="1400" dirty="0" err="1">
                <a:solidFill>
                  <a:schemeClr val="tx2">
                    <a:lumMod val="75000"/>
                  </a:schemeClr>
                </a:solidFill>
              </a:rPr>
              <a:t>міндетті</a:t>
            </a:r>
            <a:r>
              <a:rPr lang="en-US" sz="1400" dirty="0">
                <a:solidFill>
                  <a:schemeClr val="tx2">
                    <a:lumMod val="75000"/>
                  </a:schemeClr>
                </a:solidFill>
              </a:rPr>
              <a:t> </a:t>
            </a:r>
            <a:r>
              <a:rPr lang="en-US" sz="1400" dirty="0" err="1">
                <a:solidFill>
                  <a:schemeClr val="tx2">
                    <a:lumMod val="75000"/>
                  </a:schemeClr>
                </a:solidFill>
              </a:rPr>
              <a:t>түрде</a:t>
            </a:r>
            <a:r>
              <a:rPr lang="en-US" sz="1400" dirty="0">
                <a:solidFill>
                  <a:schemeClr val="tx2">
                    <a:lumMod val="75000"/>
                  </a:schemeClr>
                </a:solidFill>
              </a:rPr>
              <a:t> </a:t>
            </a:r>
            <a:r>
              <a:rPr lang="en-US" sz="1400" dirty="0" err="1" smtClean="0">
                <a:solidFill>
                  <a:schemeClr val="tx2">
                    <a:lumMod val="75000"/>
                  </a:schemeClr>
                </a:solidFill>
              </a:rPr>
              <a:t>орналастырылатын</a:t>
            </a:r>
            <a:r>
              <a:rPr lang="en-US" sz="1400" dirty="0" smtClean="0">
                <a:solidFill>
                  <a:schemeClr val="tx2">
                    <a:lumMod val="75000"/>
                  </a:schemeClr>
                </a:solidFill>
              </a:rPr>
              <a:t> </a:t>
            </a:r>
            <a:r>
              <a:rPr lang="en-US" sz="1400" dirty="0" err="1">
                <a:solidFill>
                  <a:schemeClr val="tx2">
                    <a:lumMod val="75000"/>
                  </a:schemeClr>
                </a:solidFill>
              </a:rPr>
              <a:t>мемлекеттік</a:t>
            </a:r>
            <a:r>
              <a:rPr lang="en-US" sz="1400" dirty="0">
                <a:solidFill>
                  <a:schemeClr val="tx2">
                    <a:lumMod val="75000"/>
                  </a:schemeClr>
                </a:solidFill>
              </a:rPr>
              <a:t> </a:t>
            </a:r>
            <a:r>
              <a:rPr lang="en-US" sz="1400" dirty="0" err="1">
                <a:solidFill>
                  <a:schemeClr val="tx2">
                    <a:lumMod val="75000"/>
                  </a:schemeClr>
                </a:solidFill>
              </a:rPr>
              <a:t>органдар</a:t>
            </a:r>
            <a:r>
              <a:rPr lang="en-US" sz="1400" dirty="0">
                <a:solidFill>
                  <a:schemeClr val="tx2">
                    <a:lumMod val="75000"/>
                  </a:schemeClr>
                </a:solidFill>
              </a:rPr>
              <a:t> </a:t>
            </a:r>
            <a:r>
              <a:rPr lang="en-US" sz="1400" dirty="0" err="1">
                <a:solidFill>
                  <a:schemeClr val="tx2">
                    <a:lumMod val="75000"/>
                  </a:schemeClr>
                </a:solidFill>
              </a:rPr>
              <a:t>мен</a:t>
            </a:r>
            <a:r>
              <a:rPr lang="en-US" sz="1400" dirty="0">
                <a:solidFill>
                  <a:schemeClr val="tx2">
                    <a:lumMod val="75000"/>
                  </a:schemeClr>
                </a:solidFill>
              </a:rPr>
              <a:t> </a:t>
            </a:r>
            <a:r>
              <a:rPr lang="en-US" sz="1400" dirty="0" err="1">
                <a:solidFill>
                  <a:schemeClr val="tx2">
                    <a:lumMod val="75000"/>
                  </a:schemeClr>
                </a:solidFill>
              </a:rPr>
              <a:t>ұйымдардың</a:t>
            </a:r>
            <a:r>
              <a:rPr lang="en-US" sz="1400" dirty="0">
                <a:solidFill>
                  <a:schemeClr val="tx2">
                    <a:lumMod val="75000"/>
                  </a:schemeClr>
                </a:solidFill>
              </a:rPr>
              <a:t> </a:t>
            </a:r>
            <a:r>
              <a:rPr lang="en-US" sz="1400" dirty="0" err="1">
                <a:solidFill>
                  <a:schemeClr val="tx2">
                    <a:lumMod val="75000"/>
                  </a:schemeClr>
                </a:solidFill>
              </a:rPr>
              <a:t>тұрақты</a:t>
            </a:r>
            <a:r>
              <a:rPr lang="en-US" sz="1400" dirty="0">
                <a:solidFill>
                  <a:schemeClr val="tx2">
                    <a:lumMod val="75000"/>
                  </a:schemeClr>
                </a:solidFill>
              </a:rPr>
              <a:t> </a:t>
            </a:r>
            <a:r>
              <a:rPr lang="en-US" sz="1400" dirty="0" err="1">
                <a:solidFill>
                  <a:schemeClr val="tx2">
                    <a:lumMod val="75000"/>
                  </a:schemeClr>
                </a:solidFill>
              </a:rPr>
              <a:t>жұмыс</a:t>
            </a:r>
            <a:r>
              <a:rPr lang="en-US" sz="1400" dirty="0">
                <a:solidFill>
                  <a:schemeClr val="tx2">
                    <a:lumMod val="75000"/>
                  </a:schemeClr>
                </a:solidFill>
              </a:rPr>
              <a:t> </a:t>
            </a:r>
            <a:r>
              <a:rPr lang="en-US" sz="1400" dirty="0" err="1">
                <a:solidFill>
                  <a:schemeClr val="tx2">
                    <a:lumMod val="75000"/>
                  </a:schemeClr>
                </a:solidFill>
              </a:rPr>
              <a:t>істейтін</a:t>
            </a:r>
            <a:r>
              <a:rPr lang="en-US" sz="1400" dirty="0">
                <a:solidFill>
                  <a:schemeClr val="tx2">
                    <a:lumMod val="75000"/>
                  </a:schemeClr>
                </a:solidFill>
              </a:rPr>
              <a:t> </a:t>
            </a:r>
            <a:r>
              <a:rPr lang="en-US" sz="1400" dirty="0" err="1">
                <a:solidFill>
                  <a:schemeClr val="tx2">
                    <a:lumMod val="75000"/>
                  </a:schemeClr>
                </a:solidFill>
              </a:rPr>
              <a:t>комиссиялары</a:t>
            </a:r>
            <a:r>
              <a:rPr lang="en-US" sz="1400" dirty="0">
                <a:solidFill>
                  <a:schemeClr val="tx2">
                    <a:lumMod val="75000"/>
                  </a:schemeClr>
                </a:solidFill>
              </a:rPr>
              <a:t> </a:t>
            </a:r>
            <a:r>
              <a:rPr lang="en-US" sz="1400" dirty="0" err="1">
                <a:solidFill>
                  <a:schemeClr val="tx2">
                    <a:lumMod val="75000"/>
                  </a:schemeClr>
                </a:solidFill>
              </a:rPr>
              <a:t>жүзеге</a:t>
            </a:r>
            <a:r>
              <a:rPr lang="en-US" sz="1400" dirty="0">
                <a:solidFill>
                  <a:schemeClr val="tx2">
                    <a:lumMod val="75000"/>
                  </a:schemeClr>
                </a:solidFill>
              </a:rPr>
              <a:t> </a:t>
            </a:r>
            <a:r>
              <a:rPr lang="en-US" sz="1400" dirty="0" err="1">
                <a:solidFill>
                  <a:schemeClr val="tx2">
                    <a:lumMod val="75000"/>
                  </a:schemeClr>
                </a:solidFill>
              </a:rPr>
              <a:t>асырады</a:t>
            </a:r>
            <a:r>
              <a:rPr lang="en-US" sz="1400" dirty="0">
                <a:solidFill>
                  <a:schemeClr val="tx2">
                    <a:lumMod val="75000"/>
                  </a:schemeClr>
                </a:solidFill>
              </a:rPr>
              <a:t>.</a:t>
            </a:r>
            <a:endParaRPr lang="ru-RU" sz="1400" dirty="0">
              <a:solidFill>
                <a:schemeClr val="tx2">
                  <a:lumMod val="75000"/>
                </a:schemeClr>
              </a:solidFill>
            </a:endParaRPr>
          </a:p>
        </p:txBody>
      </p:sp>
      <p:sp>
        <p:nvSpPr>
          <p:cNvPr id="6" name="Прямоугольник 7"/>
          <p:cNvSpPr>
            <a:spLocks noChangeArrowheads="1"/>
          </p:cNvSpPr>
          <p:nvPr/>
        </p:nvSpPr>
        <p:spPr bwMode="auto">
          <a:xfrm>
            <a:off x="5715008" y="1252539"/>
            <a:ext cx="2928958"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r>
              <a:rPr lang="kk-KZ" sz="1400" dirty="0" smtClean="0"/>
              <a:t>        </a:t>
            </a:r>
            <a:r>
              <a:rPr lang="en-US" sz="1400" dirty="0" err="1" smtClean="0"/>
              <a:t>Ұлттық</a:t>
            </a:r>
            <a:r>
              <a:rPr lang="en-US" sz="1400" dirty="0" smtClean="0"/>
              <a:t> </a:t>
            </a:r>
            <a:r>
              <a:rPr lang="en-US" sz="1400" dirty="0" err="1"/>
              <a:t>стандарттарға</a:t>
            </a:r>
            <a:r>
              <a:rPr lang="en-US" sz="1400" dirty="0"/>
              <a:t> </a:t>
            </a:r>
            <a:r>
              <a:rPr lang="en-US" sz="1400" dirty="0" err="1"/>
              <a:t>сәйкес</a:t>
            </a:r>
            <a:r>
              <a:rPr lang="en-US" sz="1400" dirty="0"/>
              <a:t> </a:t>
            </a:r>
            <a:r>
              <a:rPr lang="en-US" sz="1400" dirty="0" err="1"/>
              <a:t>келмейтін</a:t>
            </a:r>
            <a:r>
              <a:rPr lang="en-US" sz="1400" dirty="0"/>
              <a:t> </a:t>
            </a:r>
            <a:r>
              <a:rPr lang="en-US" sz="1400" dirty="0" err="1"/>
              <a:t>Қазақстан</a:t>
            </a:r>
            <a:r>
              <a:rPr lang="en-US" sz="1400" dirty="0"/>
              <a:t> </a:t>
            </a:r>
            <a:r>
              <a:rPr lang="en-US" sz="1400" dirty="0" err="1"/>
              <a:t>Республикасының</a:t>
            </a:r>
            <a:r>
              <a:rPr lang="en-US" sz="1400" dirty="0"/>
              <a:t> </a:t>
            </a:r>
            <a:r>
              <a:rPr lang="en-US" sz="1400" dirty="0" err="1"/>
              <a:t>Мемлекеттік</a:t>
            </a:r>
            <a:r>
              <a:rPr lang="en-US" sz="1400" dirty="0"/>
              <a:t> </a:t>
            </a:r>
            <a:r>
              <a:rPr lang="en-US" sz="1400" dirty="0" err="1"/>
              <a:t>Туын</a:t>
            </a:r>
            <a:r>
              <a:rPr lang="en-US" sz="1400" dirty="0"/>
              <a:t>, </a:t>
            </a:r>
            <a:r>
              <a:rPr lang="en-US" sz="1400" dirty="0" err="1"/>
              <a:t>Мемлекеттік</a:t>
            </a:r>
            <a:r>
              <a:rPr lang="en-US" sz="1400" dirty="0"/>
              <a:t> </a:t>
            </a:r>
            <a:r>
              <a:rPr lang="en-US" sz="1400" dirty="0" err="1"/>
              <a:t>Елтаңбасын</a:t>
            </a:r>
            <a:r>
              <a:rPr lang="en-US" sz="1400" dirty="0"/>
              <a:t> </a:t>
            </a:r>
            <a:r>
              <a:rPr lang="en-US" sz="1400" dirty="0" err="1"/>
              <a:t>ауыстыру</a:t>
            </a:r>
            <a:r>
              <a:rPr lang="en-US" sz="1400" dirty="0"/>
              <a:t> </a:t>
            </a:r>
            <a:r>
              <a:rPr lang="en-US" sz="1400" dirty="0" err="1"/>
              <a:t>бір</a:t>
            </a:r>
            <a:r>
              <a:rPr lang="en-US" sz="1400" dirty="0"/>
              <a:t> </a:t>
            </a:r>
            <a:r>
              <a:rPr lang="en-US" sz="1400" dirty="0" err="1"/>
              <a:t>жұмыс</a:t>
            </a:r>
            <a:r>
              <a:rPr lang="en-US" sz="1400" dirty="0"/>
              <a:t> </a:t>
            </a:r>
            <a:r>
              <a:rPr lang="en-US" sz="1400" dirty="0" err="1"/>
              <a:t>күні</a:t>
            </a:r>
            <a:r>
              <a:rPr lang="en-US" sz="1400" dirty="0"/>
              <a:t> </a:t>
            </a:r>
            <a:r>
              <a:rPr lang="en-US" sz="1400" dirty="0" err="1"/>
              <a:t>ішінде</a:t>
            </a:r>
            <a:r>
              <a:rPr lang="en-US" sz="1400" dirty="0"/>
              <a:t> </a:t>
            </a:r>
            <a:r>
              <a:rPr lang="en-US" sz="1400" dirty="0" err="1"/>
              <a:t>жүзеге</a:t>
            </a:r>
            <a:r>
              <a:rPr lang="en-US" sz="1400" dirty="0"/>
              <a:t> </a:t>
            </a:r>
            <a:r>
              <a:rPr lang="en-US" sz="1400" dirty="0" err="1"/>
              <a:t>асырылады</a:t>
            </a:r>
            <a:r>
              <a:rPr lang="en-US" sz="1400" dirty="0" smtClean="0"/>
              <a:t>.</a:t>
            </a:r>
            <a:r>
              <a:rPr lang="kk-KZ" sz="1400" dirty="0" smtClean="0"/>
              <a:t>   </a:t>
            </a:r>
            <a:endParaRPr lang="ru-RU" sz="1400" dirty="0"/>
          </a:p>
        </p:txBody>
      </p:sp>
      <p:sp>
        <p:nvSpPr>
          <p:cNvPr id="8" name="Прямоугольник 9"/>
          <p:cNvSpPr>
            <a:spLocks noChangeArrowheads="1"/>
          </p:cNvSpPr>
          <p:nvPr/>
        </p:nvSpPr>
        <p:spPr bwMode="auto">
          <a:xfrm>
            <a:off x="3143240" y="2857496"/>
            <a:ext cx="550072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r>
              <a:rPr lang="kk-KZ" sz="1400" b="1" dirty="0" smtClean="0">
                <a:solidFill>
                  <a:schemeClr val="tx2">
                    <a:lumMod val="75000"/>
                  </a:schemeClr>
                </a:solidFill>
              </a:rPr>
              <a:t>         Қазақстан </a:t>
            </a:r>
            <a:r>
              <a:rPr lang="kk-KZ" sz="1400" b="1" dirty="0">
                <a:solidFill>
                  <a:schemeClr val="tx2">
                    <a:lumMod val="75000"/>
                  </a:schemeClr>
                </a:solidFill>
              </a:rPr>
              <a:t>Республикасының Мемлекеттік Туын, Мемлекеттік Елтаңбасын жою оларды қайта қолдану мүмкіндігін болдырмау </a:t>
            </a:r>
            <a:r>
              <a:rPr lang="kk-KZ" sz="1400" b="1" dirty="0" smtClean="0">
                <a:solidFill>
                  <a:schemeClr val="tx2">
                    <a:lumMod val="75000"/>
                  </a:schemeClr>
                </a:solidFill>
              </a:rPr>
              <a:t>мақсатында бірнеше жолымен жүргізіледі:</a:t>
            </a:r>
            <a:endParaRPr lang="ru-RU" sz="1400" b="1" dirty="0">
              <a:solidFill>
                <a:schemeClr val="tx2">
                  <a:lumMod val="75000"/>
                </a:schemeClr>
              </a:solidFill>
            </a:endParaRPr>
          </a:p>
        </p:txBody>
      </p:sp>
      <p:sp>
        <p:nvSpPr>
          <p:cNvPr id="10" name="TextBox 9"/>
          <p:cNvSpPr txBox="1"/>
          <p:nvPr/>
        </p:nvSpPr>
        <p:spPr>
          <a:xfrm>
            <a:off x="428596" y="1472501"/>
            <a:ext cx="3857652" cy="1384995"/>
          </a:xfrm>
          <a:prstGeom prst="rect">
            <a:avLst/>
          </a:prstGeom>
          <a:noFill/>
        </p:spPr>
        <p:txBody>
          <a:bodyPr wrap="square" rtlCol="0">
            <a:spAutoFit/>
          </a:bodyPr>
          <a:lstStyle/>
          <a:p>
            <a:r>
              <a:rPr lang="kk-KZ" sz="1400" b="1" dirty="0" smtClean="0"/>
              <a:t>Комиссия құрамына 5 (бес) мүше сі енеді:</a:t>
            </a:r>
          </a:p>
          <a:p>
            <a:r>
              <a:rPr lang="kk-KZ" sz="1400" dirty="0" smtClean="0"/>
              <a:t>Мектеп басшысы</a:t>
            </a:r>
          </a:p>
          <a:p>
            <a:r>
              <a:rPr lang="kk-KZ" sz="1400" dirty="0" smtClean="0"/>
              <a:t>Оқу ісі жөніндегі орынбасары</a:t>
            </a:r>
          </a:p>
          <a:p>
            <a:r>
              <a:rPr lang="kk-KZ" sz="1400" dirty="0" smtClean="0"/>
              <a:t>Тәрбие ісі жөніндегі орынбасары</a:t>
            </a:r>
          </a:p>
          <a:p>
            <a:r>
              <a:rPr lang="kk-KZ" sz="1400" dirty="0" smtClean="0"/>
              <a:t>Шаруашылық жөніндегі орынбасары</a:t>
            </a:r>
          </a:p>
          <a:p>
            <a:r>
              <a:rPr lang="kk-KZ" sz="1400" dirty="0" smtClean="0"/>
              <a:t>Мектеп хатшысы немесе тәлімгер</a:t>
            </a:r>
            <a:endParaRPr lang="ru-RU" sz="1400" dirty="0"/>
          </a:p>
        </p:txBody>
      </p:sp>
      <p:sp>
        <p:nvSpPr>
          <p:cNvPr id="11" name="Прямоугольник 10"/>
          <p:cNvSpPr/>
          <p:nvPr/>
        </p:nvSpPr>
        <p:spPr>
          <a:xfrm>
            <a:off x="3428992" y="5357826"/>
            <a:ext cx="1857388" cy="738664"/>
          </a:xfrm>
          <a:prstGeom prst="rect">
            <a:avLst/>
          </a:prstGeom>
        </p:spPr>
        <p:txBody>
          <a:bodyPr wrap="square">
            <a:spAutoFit/>
          </a:bodyPr>
          <a:lstStyle/>
          <a:p>
            <a:r>
              <a:rPr lang="kk-KZ" sz="1400" b="1" dirty="0" smtClean="0">
                <a:solidFill>
                  <a:srgbClr val="FF0000"/>
                </a:solidFill>
                <a:effectLst>
                  <a:outerShdw blurRad="38100" dist="38100" dir="2700000" algn="tl">
                    <a:srgbClr val="000000">
                      <a:alpha val="43137"/>
                    </a:srgbClr>
                  </a:outerShdw>
                </a:effectLst>
              </a:rPr>
              <a:t>Қалыпсыз массаға немесе ұнтақ күйге айналдыру</a:t>
            </a:r>
            <a:endParaRPr lang="ru-RU" b="1" dirty="0">
              <a:solidFill>
                <a:srgbClr val="FF0000"/>
              </a:solidFill>
              <a:effectLst>
                <a:outerShdw blurRad="38100" dist="38100" dir="2700000" algn="tl">
                  <a:srgbClr val="000000">
                    <a:alpha val="43137"/>
                  </a:srgbClr>
                </a:outerShdw>
              </a:effectLst>
            </a:endParaRPr>
          </a:p>
        </p:txBody>
      </p:sp>
      <p:sp>
        <p:nvSpPr>
          <p:cNvPr id="12" name="Прямоугольник 11"/>
          <p:cNvSpPr/>
          <p:nvPr/>
        </p:nvSpPr>
        <p:spPr>
          <a:xfrm>
            <a:off x="781700" y="5715016"/>
            <a:ext cx="718466" cy="307777"/>
          </a:xfrm>
          <a:prstGeom prst="rect">
            <a:avLst/>
          </a:prstGeom>
        </p:spPr>
        <p:txBody>
          <a:bodyPr wrap="none">
            <a:spAutoFit/>
          </a:bodyPr>
          <a:lstStyle/>
          <a:p>
            <a:r>
              <a:rPr lang="kk-KZ" sz="1400" b="1" dirty="0" smtClean="0">
                <a:solidFill>
                  <a:srgbClr val="FF0000"/>
                </a:solidFill>
                <a:effectLst>
                  <a:outerShdw blurRad="38100" dist="38100" dir="2700000" algn="tl">
                    <a:srgbClr val="000000">
                      <a:alpha val="43137"/>
                    </a:srgbClr>
                  </a:outerShdw>
                </a:effectLst>
              </a:rPr>
              <a:t>Өртеу</a:t>
            </a:r>
            <a:endParaRPr lang="ru-RU" b="1" dirty="0">
              <a:solidFill>
                <a:srgbClr val="FF0000"/>
              </a:solidFill>
              <a:effectLst>
                <a:outerShdw blurRad="38100" dist="38100" dir="2700000" algn="tl">
                  <a:srgbClr val="000000">
                    <a:alpha val="43137"/>
                  </a:srgbClr>
                </a:outerShdw>
              </a:effectLst>
            </a:endParaRPr>
          </a:p>
        </p:txBody>
      </p:sp>
      <p:sp>
        <p:nvSpPr>
          <p:cNvPr id="13" name="Прямоугольник 12"/>
          <p:cNvSpPr/>
          <p:nvPr/>
        </p:nvSpPr>
        <p:spPr>
          <a:xfrm>
            <a:off x="2214546" y="5764429"/>
            <a:ext cx="907621" cy="307777"/>
          </a:xfrm>
          <a:prstGeom prst="rect">
            <a:avLst/>
          </a:prstGeom>
        </p:spPr>
        <p:txBody>
          <a:bodyPr wrap="none">
            <a:spAutoFit/>
          </a:bodyPr>
          <a:lstStyle/>
          <a:p>
            <a:r>
              <a:rPr lang="kk-KZ" sz="1400" b="1" dirty="0" smtClean="0">
                <a:solidFill>
                  <a:srgbClr val="FF0000"/>
                </a:solidFill>
                <a:effectLst>
                  <a:outerShdw blurRad="38100" dist="38100" dir="2700000" algn="tl">
                    <a:srgbClr val="000000">
                      <a:alpha val="43137"/>
                    </a:srgbClr>
                  </a:outerShdw>
                </a:effectLst>
              </a:rPr>
              <a:t>Балқыту</a:t>
            </a:r>
            <a:endParaRPr lang="ru-RU" b="1" dirty="0">
              <a:solidFill>
                <a:srgbClr val="FF0000"/>
              </a:solidFill>
              <a:effectLst>
                <a:outerShdw blurRad="38100" dist="38100" dir="2700000" algn="tl">
                  <a:srgbClr val="000000">
                    <a:alpha val="43137"/>
                  </a:srgbClr>
                </a:outerShdw>
              </a:effectLst>
            </a:endParaRPr>
          </a:p>
        </p:txBody>
      </p:sp>
      <p:sp>
        <p:nvSpPr>
          <p:cNvPr id="14" name="Прямоугольник 13"/>
          <p:cNvSpPr/>
          <p:nvPr/>
        </p:nvSpPr>
        <p:spPr>
          <a:xfrm>
            <a:off x="6429388" y="3786190"/>
            <a:ext cx="2286016" cy="738664"/>
          </a:xfrm>
          <a:prstGeom prst="rect">
            <a:avLst/>
          </a:prstGeom>
        </p:spPr>
        <p:txBody>
          <a:bodyPr wrap="square">
            <a:spAutoFit/>
          </a:bodyPr>
          <a:lstStyle/>
          <a:p>
            <a:r>
              <a:rPr lang="kk-KZ" sz="1400" b="1" dirty="0" smtClean="0">
                <a:solidFill>
                  <a:srgbClr val="FF0000"/>
                </a:solidFill>
                <a:effectLst>
                  <a:outerShdw blurRad="38100" dist="38100" dir="2700000" algn="tl">
                    <a:srgbClr val="000000">
                      <a:alpha val="43137"/>
                    </a:srgbClr>
                  </a:outerShdw>
                </a:effectLst>
              </a:rPr>
              <a:t>2,5 шаршы сантиметрден аспайтын мөлшерде майдалап бөлшектеу</a:t>
            </a:r>
            <a:endParaRPr lang="ru-RU" sz="1400" b="1" dirty="0">
              <a:solidFill>
                <a:srgbClr val="FF0000"/>
              </a:solidFill>
              <a:effectLst>
                <a:outerShdw blurRad="38100" dist="38100" dir="2700000" algn="tl">
                  <a:srgbClr val="000000">
                    <a:alpha val="43137"/>
                  </a:srgbClr>
                </a:outerShdw>
              </a:effectLst>
            </a:endParaRPr>
          </a:p>
        </p:txBody>
      </p:sp>
      <p:sp>
        <p:nvSpPr>
          <p:cNvPr id="15" name="Прямоугольник 14"/>
          <p:cNvSpPr/>
          <p:nvPr/>
        </p:nvSpPr>
        <p:spPr>
          <a:xfrm>
            <a:off x="4429124" y="4743455"/>
            <a:ext cx="870751" cy="307777"/>
          </a:xfrm>
          <a:prstGeom prst="rect">
            <a:avLst/>
          </a:prstGeom>
        </p:spPr>
        <p:txBody>
          <a:bodyPr wrap="none">
            <a:spAutoFit/>
          </a:bodyPr>
          <a:lstStyle/>
          <a:p>
            <a:r>
              <a:rPr lang="kk-KZ" sz="1400" b="1" dirty="0" smtClean="0">
                <a:solidFill>
                  <a:srgbClr val="FF0000"/>
                </a:solidFill>
                <a:effectLst>
                  <a:outerShdw blurRad="38100" dist="38100" dir="2700000" algn="tl">
                    <a:srgbClr val="000000">
                      <a:alpha val="43137"/>
                    </a:srgbClr>
                  </a:outerShdw>
                </a:effectLst>
              </a:rPr>
              <a:t>Ұсақтау</a:t>
            </a:r>
            <a:endParaRPr lang="ru-RU" b="1" dirty="0">
              <a:solidFill>
                <a:srgbClr val="FF0000"/>
              </a:solidFill>
              <a:effectLst>
                <a:outerShdw blurRad="38100" dist="38100" dir="2700000" algn="tl">
                  <a:srgbClr val="000000">
                    <a:alpha val="43137"/>
                  </a:srgbClr>
                </a:outerShdw>
              </a:effectLst>
            </a:endParaRPr>
          </a:p>
        </p:txBody>
      </p:sp>
      <p:pic>
        <p:nvPicPr>
          <p:cNvPr id="1028" name="Picture 4" descr="C:\Users\Администратор\Desktop\drova_trichat_2.jpg"/>
          <p:cNvPicPr>
            <a:picLocks noChangeAspect="1" noChangeArrowheads="1"/>
          </p:cNvPicPr>
          <p:nvPr/>
        </p:nvPicPr>
        <p:blipFill>
          <a:blip r:embed="rId6"/>
          <a:srcRect/>
          <a:stretch>
            <a:fillRect/>
          </a:stretch>
        </p:blipFill>
        <p:spPr bwMode="auto">
          <a:xfrm>
            <a:off x="428596" y="3786190"/>
            <a:ext cx="1374882" cy="1928826"/>
          </a:xfrm>
          <a:prstGeom prst="rect">
            <a:avLst/>
          </a:prstGeom>
          <a:noFill/>
        </p:spPr>
      </p:pic>
      <p:pic>
        <p:nvPicPr>
          <p:cNvPr id="1029" name="Picture 5" descr="C:\Users\Администратор\Desktop\osnovy-plavki-chuguna-v-vagranke-39551-large.jpg"/>
          <p:cNvPicPr>
            <a:picLocks noChangeAspect="1" noChangeArrowheads="1"/>
          </p:cNvPicPr>
          <p:nvPr/>
        </p:nvPicPr>
        <p:blipFill>
          <a:blip r:embed="rId7"/>
          <a:srcRect/>
          <a:stretch>
            <a:fillRect/>
          </a:stretch>
        </p:blipFill>
        <p:spPr bwMode="auto">
          <a:xfrm>
            <a:off x="2000233" y="3786190"/>
            <a:ext cx="1257930" cy="1928826"/>
          </a:xfrm>
          <a:prstGeom prst="rect">
            <a:avLst/>
          </a:prstGeom>
          <a:noFill/>
        </p:spPr>
      </p:pic>
      <p:pic>
        <p:nvPicPr>
          <p:cNvPr id="1030" name="Picture 6" descr="C:\Users\Администратор\Desktop\55022260ba1bb295effc67ffae2540da.jpeg"/>
          <p:cNvPicPr>
            <a:picLocks noChangeAspect="1" noChangeArrowheads="1"/>
          </p:cNvPicPr>
          <p:nvPr/>
        </p:nvPicPr>
        <p:blipFill>
          <a:blip r:embed="rId8"/>
          <a:srcRect/>
          <a:stretch>
            <a:fillRect/>
          </a:stretch>
        </p:blipFill>
        <p:spPr bwMode="auto">
          <a:xfrm>
            <a:off x="3357554" y="3714752"/>
            <a:ext cx="2919121" cy="885827"/>
          </a:xfrm>
          <a:prstGeom prst="rect">
            <a:avLst/>
          </a:prstGeom>
          <a:noFill/>
        </p:spPr>
      </p:pic>
      <p:pic>
        <p:nvPicPr>
          <p:cNvPr id="1032" name="Picture 8" descr="C:\Users\Администратор\Desktop\557e6bee3adf91434348526.2412.jpg"/>
          <p:cNvPicPr>
            <a:picLocks noChangeAspect="1" noChangeArrowheads="1"/>
          </p:cNvPicPr>
          <p:nvPr/>
        </p:nvPicPr>
        <p:blipFill>
          <a:blip r:embed="rId9"/>
          <a:srcRect/>
          <a:stretch>
            <a:fillRect/>
          </a:stretch>
        </p:blipFill>
        <p:spPr bwMode="auto">
          <a:xfrm>
            <a:off x="571472" y="2857496"/>
            <a:ext cx="2714644" cy="784230"/>
          </a:xfrm>
          <a:prstGeom prst="rect">
            <a:avLst/>
          </a:prstGeom>
          <a:noFill/>
        </p:spPr>
      </p:pic>
    </p:spTree>
    <p:extLst>
      <p:ext uri="{BB962C8B-B14F-4D97-AF65-F5344CB8AC3E}">
        <p14:creationId xmlns:p14="http://schemas.microsoft.com/office/powerpoint/2010/main" xmlns="" val="427758418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57158" y="262574"/>
            <a:ext cx="8429684"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КОМИССИЯНЫ ҚҰРУ ЖӨНІНДЕГІ </a:t>
            </a:r>
            <a:r>
              <a:rPr kumimoji="0" lang="ru-RU" sz="1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ҚАЛАЛЫҚ, АУДАНДЫҚ ЖӘНЕ СЕЛОЛЫҚ ОКРУГ ӘКІМИЯТЫНА</a:t>
            </a:r>
            <a:r>
              <a:rPr kumimoji="0" lang="ru-RU" sz="1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ЖӘНЕ </a:t>
            </a:r>
            <a:r>
              <a:rPr kumimoji="0" lang="ru-RU" sz="1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МЕМЛЕКЕТТІК МЕКЕМЕЛЕРГЕ</a:t>
            </a:r>
            <a:r>
              <a:rPr kumimoji="0" lang="ru-RU" sz="1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4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kk-KZ" sz="1800" b="0" i="0" u="none" strike="noStrike" cap="none" normalizeH="0" baseline="0" dirty="0" smtClean="0">
              <a:ln>
                <a:noFill/>
              </a:ln>
              <a:solidFill>
                <a:schemeClr val="tx1"/>
              </a:solidFill>
              <a:effectLst/>
              <a:latin typeface="Arial" pitchFamily="34" charset="0"/>
            </a:endParaRPr>
          </a:p>
        </p:txBody>
      </p:sp>
      <p:sp>
        <p:nvSpPr>
          <p:cNvPr id="1026" name="Rectangle 2"/>
          <p:cNvSpPr>
            <a:spLocks noChangeArrowheads="1"/>
          </p:cNvSpPr>
          <p:nvPr/>
        </p:nvSpPr>
        <p:spPr bwMode="auto">
          <a:xfrm>
            <a:off x="357190" y="714356"/>
            <a:ext cx="835821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ШЕШІМ</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БҰЙРЫҚ</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Arial" pitchFamily="34" charset="0"/>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20 __ ж. «__» ____________                 № ______                      «__» ____________ 20 __ г.</a:t>
            </a: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28" name="Rectangle 4"/>
          <p:cNvSpPr>
            <a:spLocks noChangeArrowheads="1"/>
          </p:cNvSpPr>
          <p:nvPr/>
        </p:nvSpPr>
        <p:spPr bwMode="auto">
          <a:xfrm>
            <a:off x="214282" y="2571744"/>
            <a:ext cx="871543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Қазақстан Республикасының мемлекеттік рәміздері туралы</a:t>
            </a: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Қазақстан Республикасының 2007 жылғы 4 маусымдағы</a:t>
            </a: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 </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№258  </a:t>
            </a:r>
            <a:r>
              <a:rPr kumimoji="0" lang="kk-KZ" sz="1400" b="0" i="0" strike="noStrike" cap="none" normalizeH="0" baseline="0" dirty="0" smtClean="0">
                <a:ln>
                  <a:noFill/>
                </a:ln>
                <a:effectLst/>
                <a:latin typeface="Times New Roman" pitchFamily="18" charset="0"/>
                <a:ea typeface="Times New Roman" pitchFamily="18" charset="0"/>
                <a:cs typeface="Times New Roman" pitchFamily="18" charset="0"/>
              </a:rPr>
              <a:t>Конституциялық Заңына</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және </a:t>
            </a: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Ұлттық стандарттарға сәйкес келмейтін Қазақстан Республикасының Мемлекеттік Туын, мемлекеттік Елтаңбасын ауыстыру және жою қағидаларын бекіту туралы</a:t>
            </a: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Қазақстан Республикасы Үкіметінің 2012 жылғы 31 қазандағы №1381 қаулысына</a:t>
            </a:r>
            <a:b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b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сәйкес әзірленді және ұлттық стандарттарға сәйкес келмейтін Қазақстан Республикасының Мемлекеттік Туын, Мемлекеттік Елтаңбасын ауыстыру және жою тәртібін айқындайтын тұрақты жұмыс істейтін комиссия құрамын жасақталсын: </a:t>
            </a:r>
            <a:endParaRPr kumimoji="0" lang="kk-KZ" sz="1800" b="0" i="0" u="none" strike="noStrike" cap="none" normalizeH="0" baseline="0" dirty="0" smtClean="0">
              <a:ln>
                <a:noFill/>
              </a:ln>
              <a:solidFill>
                <a:schemeClr val="tx1"/>
              </a:solidFill>
              <a:effectLst/>
              <a:latin typeface="Arial" pitchFamily="34" charset="0"/>
            </a:endParaRPr>
          </a:p>
        </p:txBody>
      </p:sp>
      <p:sp>
        <p:nvSpPr>
          <p:cNvPr id="1029" name="Rectangle 5"/>
          <p:cNvSpPr>
            <a:spLocks noChangeArrowheads="1"/>
          </p:cNvSpPr>
          <p:nvPr/>
        </p:nvSpPr>
        <p:spPr bwMode="auto">
          <a:xfrm>
            <a:off x="642910" y="4180344"/>
            <a:ext cx="264320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төрағасы:</a:t>
            </a:r>
            <a:endParaRPr kumimoji="0" lang="ru-RU" sz="11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 </a:t>
            </a: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қызметін көрсету</a:t>
            </a:r>
            <a:endParaRPr kumimoji="0" lang="ru-RU"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мүшелері:</a:t>
            </a:r>
            <a:endParaRPr kumimoji="0" lang="ru-RU" sz="11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 </a:t>
            </a: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қызметін көрсету</a:t>
            </a:r>
            <a:endParaRPr kumimoji="0" lang="ru-RU"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қызметін көрсету</a:t>
            </a:r>
            <a:endParaRPr kumimoji="0" lang="ru-RU"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хатшысы:</a:t>
            </a:r>
            <a:endParaRPr kumimoji="0" lang="ru-RU" sz="11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 </a:t>
            </a: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қызметін көрсету</a:t>
            </a:r>
            <a:endParaRPr kumimoji="0" lang="ru-RU" sz="1100" b="0" i="0" u="none" strike="noStrike" cap="none" normalizeH="0" baseline="0" dirty="0" smtClean="0">
              <a:ln>
                <a:noFill/>
              </a:ln>
              <a:solidFill>
                <a:schemeClr val="tx1"/>
              </a:solidFill>
              <a:effectLst/>
              <a:latin typeface="Arial" pitchFamily="34" charset="0"/>
            </a:endParaRPr>
          </a:p>
        </p:txBody>
      </p:sp>
      <p:sp>
        <p:nvSpPr>
          <p:cNvPr id="1030" name="Rectangle 6"/>
          <p:cNvSpPr>
            <a:spLocks noChangeArrowheads="1"/>
          </p:cNvSpPr>
          <p:nvPr/>
        </p:nvSpPr>
        <p:spPr bwMode="auto">
          <a:xfrm>
            <a:off x="4929190" y="5545597"/>
            <a:ext cx="3286116"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Шешімімен (бұйрықпен) таныстым:</a:t>
            </a:r>
            <a:endParaRPr kumimoji="0" lang="ru-RU" sz="11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 қолы                                                                                                        Ә.А.Т. қолы                                                                                                         Ә.А.Т. қолы                                                                                                        Ә.А.Т. қолы</a:t>
            </a:r>
            <a:endParaRPr kumimoji="0" lang="kk-KZ" sz="1800" b="0" i="0" u="none" strike="noStrike" cap="none" normalizeH="0" baseline="0" dirty="0" smtClean="0">
              <a:ln>
                <a:noFill/>
              </a:ln>
              <a:solidFill>
                <a:schemeClr val="tx1"/>
              </a:solidFill>
              <a:effectLst/>
              <a:latin typeface="Arial" pitchFamily="34" charset="0"/>
            </a:endParaRPr>
          </a:p>
        </p:txBody>
      </p:sp>
      <p:grpSp>
        <p:nvGrpSpPr>
          <p:cNvPr id="9" name="Группа 8"/>
          <p:cNvGrpSpPr/>
          <p:nvPr/>
        </p:nvGrpSpPr>
        <p:grpSpPr>
          <a:xfrm>
            <a:off x="214282" y="1785926"/>
            <a:ext cx="8302646" cy="758429"/>
            <a:chOff x="214282" y="1857364"/>
            <a:chExt cx="8302646" cy="758429"/>
          </a:xfrm>
        </p:grpSpPr>
        <p:sp>
          <p:nvSpPr>
            <p:cNvPr id="1027" name="Rectangle 3"/>
            <p:cNvSpPr>
              <a:spLocks noChangeArrowheads="1"/>
            </p:cNvSpPr>
            <p:nvPr/>
          </p:nvSpPr>
          <p:spPr bwMode="auto">
            <a:xfrm>
              <a:off x="214282" y="2000240"/>
              <a:ext cx="7929618" cy="615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Мемлекеттік Елтаңбасын ауыстыру және жою</a:t>
              </a:r>
              <a:r>
                <a:rPr kumimoji="0" lang="kk-KZ"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жөніндегі тұрақты жұмыс істейтін комиссиясын құру туралы</a:t>
              </a:r>
              <a:endParaRPr kumimoji="0" lang="kk-KZ" sz="1800" b="0" i="0" u="none" strike="noStrike" cap="none" normalizeH="0" baseline="0" dirty="0" smtClean="0">
                <a:ln>
                  <a:noFill/>
                </a:ln>
                <a:solidFill>
                  <a:schemeClr val="tx1"/>
                </a:solidFill>
                <a:effectLst/>
                <a:latin typeface="Arial" pitchFamily="34" charset="0"/>
              </a:endParaRPr>
            </a:p>
          </p:txBody>
        </p:sp>
        <p:sp>
          <p:nvSpPr>
            <p:cNvPr id="8" name="Прямоугольник 7"/>
            <p:cNvSpPr/>
            <p:nvPr/>
          </p:nvSpPr>
          <p:spPr>
            <a:xfrm>
              <a:off x="214282" y="1857364"/>
              <a:ext cx="8302646" cy="307777"/>
            </a:xfrm>
            <a:prstGeom prst="rect">
              <a:avLst/>
            </a:prstGeom>
          </p:spPr>
          <p:txBody>
            <a:bodyPr wrap="square">
              <a:spAutoFit/>
            </a:bodyPr>
            <a:lstStyle/>
            <a:p>
              <a:pPr lvl="0" fontAlgn="base">
                <a:spcBef>
                  <a:spcPct val="0"/>
                </a:spcBef>
                <a:spcAft>
                  <a:spcPct val="0"/>
                </a:spcAft>
              </a:pPr>
              <a:r>
                <a:rPr lang="kk-KZ" sz="1400" b="1" dirty="0" smtClean="0">
                  <a:solidFill>
                    <a:prstClr val="black"/>
                  </a:solidFill>
                  <a:latin typeface="Times New Roman" pitchFamily="18" charset="0"/>
                  <a:ea typeface="Times New Roman" pitchFamily="18" charset="0"/>
                  <a:cs typeface="Times New Roman" pitchFamily="18" charset="0"/>
                </a:rPr>
                <a:t>Ұлттық стандарттарға сәйкес келмейтін Қазақстан Республикасының Мемлекеттік Туын,      </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214282" y="142852"/>
            <a:ext cx="871540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Ұлттық стандарттарға сәйкес келмейтін Қазақстан Республикасының Мемлекеттік Туын, Мемлекеттік Елтаңбасын</a:t>
            </a: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ауыстыру және жою жөніндегі тұрақты жұмыс істейтін комиссия отырысының                            </a:t>
            </a: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_____ ХАТТАМАСЫ</a:t>
            </a:r>
            <a:endParaRPr kumimoji="0" lang="kk-KZ" sz="1200" b="0" i="0" u="none" strike="noStrike" cap="none" normalizeH="0" baseline="0" dirty="0" smtClean="0">
              <a:ln>
                <a:noFill/>
              </a:ln>
              <a:solidFill>
                <a:schemeClr val="tx1"/>
              </a:solidFill>
              <a:effectLst/>
              <a:latin typeface="Arial" pitchFamily="34" charset="0"/>
            </a:endParaRPr>
          </a:p>
        </p:txBody>
      </p:sp>
      <p:sp>
        <p:nvSpPr>
          <p:cNvPr id="124930" name="Rectangle 2"/>
          <p:cNvSpPr>
            <a:spLocks noChangeArrowheads="1"/>
          </p:cNvSpPr>
          <p:nvPr/>
        </p:nvSpPr>
        <p:spPr bwMode="auto">
          <a:xfrm>
            <a:off x="4857752" y="1285860"/>
            <a:ext cx="335758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Өтетін күні: </a:t>
            </a:r>
            <a:r>
              <a:rPr kumimoji="0" lang="kk-KZ" sz="12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a:t>
            </a:r>
            <a:r>
              <a:rPr kumimoji="0" lang="kk-KZ" sz="12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_____________ 20 ___ ж.                                                     Өтетін орны: _________________________</a:t>
            </a:r>
            <a:endParaRPr kumimoji="0" lang="kk-KZ" sz="1600" b="0" i="0" u="none" strike="noStrike" cap="none" normalizeH="0" baseline="0" dirty="0" smtClean="0">
              <a:ln>
                <a:noFill/>
              </a:ln>
              <a:solidFill>
                <a:schemeClr val="tx1"/>
              </a:solidFill>
              <a:effectLst/>
              <a:latin typeface="Arial" pitchFamily="34" charset="0"/>
            </a:endParaRPr>
          </a:p>
        </p:txBody>
      </p:sp>
      <p:sp>
        <p:nvSpPr>
          <p:cNvPr id="124931" name="Rectangle 3"/>
          <p:cNvSpPr>
            <a:spLocks noChangeArrowheads="1"/>
          </p:cNvSpPr>
          <p:nvPr/>
        </p:nvSpPr>
        <p:spPr bwMode="auto">
          <a:xfrm>
            <a:off x="214282" y="1714488"/>
            <a:ext cx="3857620" cy="1046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төрағасы:</a:t>
            </a:r>
            <a:endParaRPr kumimoji="0" lang="ru-RU"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 </a:t>
            </a:r>
            <a:r>
              <a:rPr kumimoji="0" lang="kk-KZ" sz="12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қызметін көрсету</a:t>
            </a:r>
            <a:endParaRPr kumimoji="0" lang="ru-RU"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хатшысы:</a:t>
            </a:r>
            <a:endParaRPr kumimoji="0" lang="ru-RU"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 </a:t>
            </a:r>
            <a:r>
              <a:rPr kumimoji="0" lang="kk-KZ" sz="12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қызметін көрсету</a:t>
            </a:r>
            <a:endParaRPr kumimoji="0" lang="ru-RU"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Қатысқандар:</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(саны) адам.</a:t>
            </a:r>
            <a:endParaRPr kumimoji="0" lang="kk-KZ" sz="1200" b="0" i="0" u="none" strike="noStrike" cap="none" normalizeH="0" baseline="0" dirty="0" smtClean="0">
              <a:ln>
                <a:noFill/>
              </a:ln>
              <a:solidFill>
                <a:schemeClr val="tx1"/>
              </a:solidFill>
              <a:effectLst/>
              <a:latin typeface="Arial" pitchFamily="34" charset="0"/>
            </a:endParaRPr>
          </a:p>
        </p:txBody>
      </p:sp>
      <p:sp>
        <p:nvSpPr>
          <p:cNvPr id="124932" name="Rectangle 4"/>
          <p:cNvSpPr>
            <a:spLocks noChangeArrowheads="1"/>
          </p:cNvSpPr>
          <p:nvPr/>
        </p:nvSpPr>
        <p:spPr bwMode="auto">
          <a:xfrm>
            <a:off x="214282" y="2786058"/>
            <a:ext cx="8715404"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КҮН ТӘРТІБІ:</a:t>
            </a:r>
            <a:endParaRPr kumimoji="0" lang="ru-RU" sz="12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Ұлттық стандарттарға сәйкес келмейтін Қазақстан Республикасының Мемлекеттік Туын, Мемлекеттік Елтаңбасын ауыстыру және жою жөнінде.</a:t>
            </a:r>
          </a:p>
          <a:p>
            <a:pPr marL="0" marR="0" lvl="0" indent="0" algn="just" defTabSz="914400" rtl="0" eaLnBrk="0" fontAlgn="base" latinLnBrk="0" hangingPunct="0">
              <a:lnSpc>
                <a:spcPct val="100000"/>
              </a:lnSpc>
              <a:spcBef>
                <a:spcPct val="0"/>
              </a:spcBef>
              <a:spcAft>
                <a:spcPct val="0"/>
              </a:spcAft>
              <a:buClrTx/>
              <a:buSzTx/>
              <a:tabLst/>
            </a:pPr>
            <a:endParaRPr kumimoji="0" lang="ru-RU" sz="12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ТЫҢДАЛДЫ:</a:t>
            </a:r>
            <a:endParaRPr kumimoji="0" lang="ru-RU" sz="12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хатшысы: Ә.А.Т. </a:t>
            </a:r>
            <a:r>
              <a:rPr kumimoji="0" lang="kk-KZ" sz="12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қызметін көрсету, ғимараттың төбесінде орналасқан Қазақстан Республикасының Мемлекеттік Тудың жарамсыздығына байланысты оны дереу ауыстыруға ұсыныс жасады.</a:t>
            </a:r>
            <a:endParaRPr kumimoji="0" lang="ru-RU" sz="12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НЕМЕСЕ, мысалы: </a:t>
            </a:r>
            <a:endParaRPr kumimoji="0" lang="ru-RU" sz="12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Қалалық (аудандық), селолық округ әкімінің жұмыс бөлмесінде орналасқан Қазақстан Республикасының Мемлекеттік Елтаңбаның Ұлттық стандарттарға сәйкес келмеуіне байланысты ауыстыруға ұсыныс жасады.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ШЕШІЛДІ</a:t>
            </a: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sz="12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Ғимараттың төбесінде орналасқан Қазақстан Республикасының Мемлекеттік Туды НЕМЕСЕ қалалық (аудандық), селолық округінің әкім бөлмесінде орналасқан Қазақстан Республикасының мемлекеттік Елтаңбасын ауыстыру. </a:t>
            </a:r>
            <a:endParaRPr kumimoji="0" lang="ru-RU" sz="12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Қазақстан Республикасының Мемлекеттік Туды НЕМЕСЕ Қазақстан Республикасының мемлекеттік Елтаңбасын жоюға сәйкес акт жасақтау. </a:t>
            </a:r>
            <a:endParaRPr kumimoji="0" lang="ru-RU" sz="1200" b="0" i="0" u="none" strike="noStrike" cap="none" normalizeH="0" baseline="0" dirty="0" smtClean="0">
              <a:ln>
                <a:noFill/>
              </a:ln>
              <a:solidFill>
                <a:schemeClr val="tx1"/>
              </a:solidFill>
              <a:effectLst/>
              <a:latin typeface="Arial" pitchFamily="34" charset="0"/>
            </a:endParaRPr>
          </a:p>
        </p:txBody>
      </p:sp>
      <p:sp>
        <p:nvSpPr>
          <p:cNvPr id="8" name="Прямоугольник 7"/>
          <p:cNvSpPr/>
          <p:nvPr/>
        </p:nvSpPr>
        <p:spPr>
          <a:xfrm>
            <a:off x="3571868" y="5929330"/>
            <a:ext cx="2500314" cy="553998"/>
          </a:xfrm>
          <a:prstGeom prst="rect">
            <a:avLst/>
          </a:prstGeom>
        </p:spPr>
        <p:txBody>
          <a:bodyPr wrap="square">
            <a:spAutoFit/>
          </a:bodyPr>
          <a:lstStyle/>
          <a:p>
            <a:pPr lvl="0" algn="just" eaLnBrk="0" fontAlgn="base" hangingPunct="0">
              <a:spcBef>
                <a:spcPct val="0"/>
              </a:spcBef>
              <a:spcAft>
                <a:spcPct val="0"/>
              </a:spcAft>
            </a:pPr>
            <a:r>
              <a:rPr lang="kk-KZ" sz="1200" b="1" dirty="0" smtClean="0">
                <a:latin typeface="Times New Roman" pitchFamily="18" charset="0"/>
                <a:ea typeface="Times New Roman" pitchFamily="18" charset="0"/>
                <a:cs typeface="Times New Roman" pitchFamily="18" charset="0"/>
              </a:rPr>
              <a:t>Төрағасының қолы </a:t>
            </a:r>
            <a:r>
              <a:rPr lang="ru-RU" sz="1200" dirty="0" smtClean="0">
                <a:latin typeface="Times New Roman" pitchFamily="18" charset="0"/>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қолы</a:t>
            </a:r>
            <a:r>
              <a:rPr lang="ru-RU" sz="1200" dirty="0" smtClean="0">
                <a:latin typeface="Times New Roman" pitchFamily="18" charset="0"/>
                <a:ea typeface="Times New Roman" pitchFamily="18" charset="0"/>
                <a:cs typeface="Times New Roman" pitchFamily="18" charset="0"/>
              </a:rPr>
              <a:t>/</a:t>
            </a:r>
            <a:endParaRPr lang="en-US" sz="1200" dirty="0" smtClean="0">
              <a:latin typeface="Times New Roman" pitchFamily="18" charset="0"/>
              <a:ea typeface="Times New Roman" pitchFamily="18" charset="0"/>
              <a:cs typeface="Times New Roman" pitchFamily="18" charset="0"/>
            </a:endParaRPr>
          </a:p>
          <a:p>
            <a:pPr lvl="0" algn="just" eaLnBrk="0" fontAlgn="base" hangingPunct="0">
              <a:spcBef>
                <a:spcPct val="0"/>
              </a:spcBef>
              <a:spcAft>
                <a:spcPct val="0"/>
              </a:spcAft>
            </a:pPr>
            <a:endParaRPr lang="ru-RU" sz="500" dirty="0" smtClean="0">
              <a:latin typeface="Arial" pitchFamily="34" charset="0"/>
            </a:endParaRPr>
          </a:p>
          <a:p>
            <a:pPr lvl="0" algn="just" eaLnBrk="0" fontAlgn="base" hangingPunct="0">
              <a:spcBef>
                <a:spcPct val="0"/>
              </a:spcBef>
              <a:spcAft>
                <a:spcPct val="0"/>
              </a:spcAft>
            </a:pPr>
            <a:r>
              <a:rPr lang="kk-KZ" sz="1200" b="1" dirty="0" smtClean="0">
                <a:latin typeface="Times New Roman" pitchFamily="18" charset="0"/>
                <a:ea typeface="Times New Roman" pitchFamily="18" charset="0"/>
                <a:cs typeface="Times New Roman" pitchFamily="18" charset="0"/>
              </a:rPr>
              <a:t>Хатшының қолы</a:t>
            </a:r>
            <a:r>
              <a:rPr lang="ru-RU" sz="1200" b="1" dirty="0" smtClean="0">
                <a:latin typeface="Times New Roman" pitchFamily="18" charset="0"/>
                <a:ea typeface="Times New Roman" pitchFamily="18" charset="0"/>
                <a:cs typeface="Times New Roman" pitchFamily="18" charset="0"/>
              </a:rPr>
              <a:t> </a:t>
            </a:r>
            <a:r>
              <a:rPr lang="ru-RU" sz="1200" dirty="0" smtClean="0">
                <a:latin typeface="Times New Roman" pitchFamily="18" charset="0"/>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қолы</a:t>
            </a:r>
            <a:r>
              <a:rPr lang="ru-RU" sz="1200" dirty="0" smtClean="0">
                <a:latin typeface="Times New Roman" pitchFamily="18" charset="0"/>
                <a:ea typeface="Times New Roman" pitchFamily="18" charset="0"/>
                <a:cs typeface="Times New Roman" pitchFamily="18" charset="0"/>
              </a:rPr>
              <a:t>/</a:t>
            </a:r>
            <a:endParaRPr lang="ru-RU" sz="1200" dirty="0" smtClean="0">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odonvv.ru/_fr/1/2842954.jpg"/>
          <p:cNvPicPr>
            <a:picLocks noChangeAspect="1" noChangeArrowheads="1"/>
          </p:cNvPicPr>
          <p:nvPr/>
        </p:nvPicPr>
        <p:blipFill>
          <a:blip r:embed="rId2"/>
          <a:srcRect/>
          <a:stretch>
            <a:fillRect/>
          </a:stretch>
        </p:blipFill>
        <p:spPr bwMode="auto">
          <a:xfrm>
            <a:off x="3143240" y="3429000"/>
            <a:ext cx="3000396" cy="3000396"/>
          </a:xfrm>
          <a:prstGeom prst="rect">
            <a:avLst/>
          </a:prstGeom>
          <a:noFill/>
        </p:spPr>
      </p:pic>
      <p:sp>
        <p:nvSpPr>
          <p:cNvPr id="5" name="Прямоугольник 4"/>
          <p:cNvSpPr/>
          <p:nvPr/>
        </p:nvSpPr>
        <p:spPr>
          <a:xfrm>
            <a:off x="214282" y="692048"/>
            <a:ext cx="8643998" cy="2308324"/>
          </a:xfrm>
          <a:prstGeom prst="rect">
            <a:avLst/>
          </a:prstGeom>
        </p:spPr>
        <p:txBody>
          <a:bodyPr wrap="square">
            <a:spAutoFit/>
          </a:bodyPr>
          <a:lstStyle/>
          <a:p>
            <a:pPr algn="ctr"/>
            <a:r>
              <a:rPr lang="ru-RU" sz="3600" b="1" dirty="0" err="1" smtClean="0"/>
              <a:t>Құрметті </a:t>
            </a:r>
            <a:r>
              <a:rPr lang="ru-RU" sz="3600" b="1" dirty="0" smtClean="0"/>
              <a:t>семинар </a:t>
            </a:r>
            <a:r>
              <a:rPr lang="ru-RU" sz="3600" b="1" dirty="0" err="1" smtClean="0"/>
              <a:t>қатысушылары</a:t>
            </a:r>
            <a:r>
              <a:rPr lang="ru-RU" sz="3600" b="1" dirty="0" smtClean="0"/>
              <a:t>!</a:t>
            </a:r>
          </a:p>
          <a:p>
            <a:pPr algn="ctr"/>
            <a:r>
              <a:rPr lang="kk-KZ" sz="3600" b="1" dirty="0" smtClean="0"/>
              <a:t>Семинар барысында ұялы телефондарыңызды дыбыссыз режиміне қоюларыңызды сұралады.</a:t>
            </a:r>
            <a:endParaRPr lang="ru-RU" sz="36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ChangeArrowheads="1"/>
          </p:cNvSpPr>
          <p:nvPr/>
        </p:nvSpPr>
        <p:spPr bwMode="auto">
          <a:xfrm>
            <a:off x="71406" y="240549"/>
            <a:ext cx="900115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Ұлттық стандарттарға сәйкес келмейтін Қазақстан Республикасының Мемлекеттік рәміздерді жою туралы                    </a:t>
            </a: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_____ АКТІ</a:t>
            </a:r>
            <a:endParaRPr kumimoji="0" lang="kk-KZ" sz="1200" b="0" i="0" u="none" strike="noStrike" cap="none" normalizeH="0" baseline="0" dirty="0" smtClean="0">
              <a:ln>
                <a:noFill/>
              </a:ln>
              <a:solidFill>
                <a:schemeClr val="tx1"/>
              </a:solidFill>
              <a:effectLst/>
              <a:latin typeface="Arial" pitchFamily="34" charset="0"/>
            </a:endParaRPr>
          </a:p>
        </p:txBody>
      </p:sp>
      <p:sp>
        <p:nvSpPr>
          <p:cNvPr id="5" name="Rectangle 2"/>
          <p:cNvSpPr>
            <a:spLocks noChangeArrowheads="1"/>
          </p:cNvSpPr>
          <p:nvPr/>
        </p:nvSpPr>
        <p:spPr bwMode="auto">
          <a:xfrm>
            <a:off x="4857752" y="1214422"/>
            <a:ext cx="335758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Өтетін күні: </a:t>
            </a:r>
            <a:r>
              <a:rPr kumimoji="0" lang="kk-KZ" sz="12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___</a:t>
            </a:r>
            <a:r>
              <a:rPr kumimoji="0" lang="kk-KZ" sz="1200" b="1"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_____________ 20 ___ ж.                                                     Өтетін орны: _________________________</a:t>
            </a:r>
            <a:endParaRPr kumimoji="0" lang="kk-KZ" sz="1600" b="0" i="0" u="none" strike="noStrike" cap="none" normalizeH="0" baseline="0" dirty="0" smtClean="0">
              <a:ln>
                <a:noFill/>
              </a:ln>
              <a:solidFill>
                <a:schemeClr val="tx1"/>
              </a:solidFill>
              <a:effectLst/>
              <a:latin typeface="Arial" pitchFamily="34" charset="0"/>
            </a:endParaRPr>
          </a:p>
        </p:txBody>
      </p:sp>
      <p:sp>
        <p:nvSpPr>
          <p:cNvPr id="123906" name="Rectangle 2"/>
          <p:cNvSpPr>
            <a:spLocks noChangeArrowheads="1"/>
          </p:cNvSpPr>
          <p:nvPr/>
        </p:nvSpPr>
        <p:spPr bwMode="auto">
          <a:xfrm>
            <a:off x="142844" y="1785926"/>
            <a:ext cx="8786874"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Ұлттық стандарттарға сәйкес келмейтін Қазақстан Республикасының Мемлекеттік Туын, Мемлекеттік Елтаңбасын ауыстыру және жою жөніндегі тұрақты жұмыс істейтін комиссия отырысының  № _____ хаттама негізінде,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құрамы жасақталды: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төрағасы: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қызметін көрсету</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мүшелері:</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қызметін көрсету</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 </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қызметін көрсету</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хатшысы: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Ә.А.Т. </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қызметін көрсету</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Қалалық (аудандық), селолық округ аппаратында Қазақстан Республикасының Мемлекеттік Туды НЕМЕСЕ Мемлекеттік Елтаңбаны ұлттық стандартқа сәйкес келмегендерді Мемлекеттік Туды өртеп, Мемлекеттік Елтаңбаны қалыпсыз массаға немесе ұнтақ күйге айналдыру жолымен жойылды. </a:t>
            </a:r>
          </a:p>
          <a:p>
            <a:pPr marL="0" marR="0" lvl="0" indent="0" algn="just" defTabSz="914400" rtl="0" eaLnBrk="0" fontAlgn="base" latinLnBrk="0" hangingPunct="0">
              <a:lnSpc>
                <a:spcPct val="100000"/>
              </a:lnSpc>
              <a:spcBef>
                <a:spcPct val="0"/>
              </a:spcBef>
              <a:spcAft>
                <a:spcPct val="0"/>
              </a:spcAft>
              <a:buClrTx/>
              <a:buSzTx/>
              <a:tabLst/>
            </a:pPr>
            <a:endPar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данадан жасақталды</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ші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экземпляр: </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іс-құжатына</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ші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экземпляр: </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тексеруші ұйымына жіберілді.</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
        <p:nvSpPr>
          <p:cNvPr id="123907" name="Rectangle 3"/>
          <p:cNvSpPr>
            <a:spLocks noChangeArrowheads="1"/>
          </p:cNvSpPr>
          <p:nvPr/>
        </p:nvSpPr>
        <p:spPr bwMode="auto">
          <a:xfrm>
            <a:off x="4143372" y="5500702"/>
            <a:ext cx="4572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Төрағасының қолы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Хатшының қолы:</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Комиссия мүшелерінің қолдары:</a:t>
            </a:r>
            <a:endParaRPr kumimoji="0" lang="kk-KZ" sz="12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1" name="Группа 10"/>
          <p:cNvGrpSpPr/>
          <p:nvPr/>
        </p:nvGrpSpPr>
        <p:grpSpPr>
          <a:xfrm>
            <a:off x="357158" y="1785926"/>
            <a:ext cx="8358246" cy="3143272"/>
            <a:chOff x="357158" y="642918"/>
            <a:chExt cx="8358246" cy="3143272"/>
          </a:xfrm>
        </p:grpSpPr>
        <p:sp>
          <p:nvSpPr>
            <p:cNvPr id="8" name="Прямоугольник 7"/>
            <p:cNvSpPr/>
            <p:nvPr/>
          </p:nvSpPr>
          <p:spPr>
            <a:xfrm>
              <a:off x="500034" y="642918"/>
              <a:ext cx="8072494" cy="2308324"/>
            </a:xfrm>
            <a:prstGeom prst="rect">
              <a:avLst/>
            </a:prstGeom>
          </p:spPr>
          <p:txBody>
            <a:bodyPr wrap="square">
              <a:spAutoFit/>
            </a:bodyPr>
            <a:lstStyle/>
            <a:p>
              <a:pPr algn="ctr" fontAlgn="base"/>
              <a:r>
                <a:rPr lang="ru-RU" sz="2400" b="1" dirty="0" smtClean="0">
                  <a:solidFill>
                    <a:schemeClr val="accent1">
                      <a:lumMod val="75000"/>
                    </a:schemeClr>
                  </a:solidFill>
                  <a:latin typeface="Times New Roman" pitchFamily="18" charset="0"/>
                  <a:cs typeface="Times New Roman" pitchFamily="18" charset="0"/>
                </a:rPr>
                <a:t>ҚАЗАҚСТАН РЕСПУБЛИКАСЫНЫҢ МЕМЛЕКЕТТІК ТУЫН, МЕМЛЕКЕТТІК ЕЛТАҢБАСЫН ЖӘНЕ ОЛАРДЫҢ БЕЙНЕЛЕРІН, СОНДАЙ-АҚ ҚАЗАҚСТАН РЕСПУБЛИКАСЫ МЕМЛЕКЕТТІК ГИМНІНІҢ МӘТІНІН ПАЙДАЛАНУ (ОРНАТУ, ОРНАЛАСТЫРУ) </a:t>
              </a:r>
            </a:p>
            <a:p>
              <a:pPr algn="ctr" fontAlgn="base"/>
              <a:r>
                <a:rPr lang="ru-RU" sz="2400" b="1" dirty="0" smtClean="0">
                  <a:solidFill>
                    <a:schemeClr val="accent1">
                      <a:lumMod val="75000"/>
                    </a:schemeClr>
                  </a:solidFill>
                  <a:latin typeface="Times New Roman" pitchFamily="18" charset="0"/>
                  <a:cs typeface="Times New Roman" pitchFamily="18" charset="0"/>
                </a:rPr>
                <a:t>ҚАҒИДАЛАРЫ</a:t>
              </a:r>
              <a:endParaRPr lang="ru-RU" sz="2400" b="1" dirty="0">
                <a:solidFill>
                  <a:schemeClr val="accent1">
                    <a:lumMod val="75000"/>
                  </a:schemeClr>
                </a:solidFill>
                <a:latin typeface="Times New Roman" pitchFamily="18" charset="0"/>
                <a:cs typeface="Times New Roman" pitchFamily="18" charset="0"/>
              </a:endParaRPr>
            </a:p>
          </p:txBody>
        </p:sp>
        <p:sp>
          <p:nvSpPr>
            <p:cNvPr id="9" name="Прямоугольник 8"/>
            <p:cNvSpPr/>
            <p:nvPr/>
          </p:nvSpPr>
          <p:spPr>
            <a:xfrm>
              <a:off x="357158" y="2955193"/>
              <a:ext cx="8358246" cy="830997"/>
            </a:xfrm>
            <a:prstGeom prst="rect">
              <a:avLst/>
            </a:prstGeom>
          </p:spPr>
          <p:txBody>
            <a:bodyPr wrap="square">
              <a:spAutoFit/>
            </a:bodyPr>
            <a:lstStyle/>
            <a:p>
              <a:pPr algn="ctr"/>
              <a:r>
                <a:rPr lang="ru-RU" sz="2400" b="1" dirty="0" err="1" smtClean="0">
                  <a:solidFill>
                    <a:schemeClr val="accent2">
                      <a:lumMod val="75000"/>
                    </a:schemeClr>
                  </a:solidFill>
                  <a:latin typeface="Times New Roman" pitchFamily="18" charset="0"/>
                  <a:cs typeface="Times New Roman" pitchFamily="18" charset="0"/>
                </a:rPr>
                <a:t>Қазақстан Республикасы</a:t>
              </a:r>
              <a:r>
                <a:rPr lang="ru-RU" sz="2400" b="1" dirty="0" smtClean="0">
                  <a:solidFill>
                    <a:schemeClr val="accent2">
                      <a:lumMod val="75000"/>
                    </a:schemeClr>
                  </a:solidFill>
                  <a:latin typeface="Times New Roman" pitchFamily="18" charset="0"/>
                  <a:cs typeface="Times New Roman" pitchFamily="18" charset="0"/>
                </a:rPr>
                <a:t> </a:t>
              </a:r>
              <a:r>
                <a:rPr lang="ru-RU" sz="2400" b="1" dirty="0" err="1" smtClean="0">
                  <a:solidFill>
                    <a:schemeClr val="accent2">
                      <a:lumMod val="75000"/>
                    </a:schemeClr>
                  </a:solidFill>
                  <a:latin typeface="Times New Roman" pitchFamily="18" charset="0"/>
                  <a:cs typeface="Times New Roman" pitchFamily="18" charset="0"/>
                </a:rPr>
                <a:t>Үкіметінің</a:t>
              </a:r>
              <a:r>
                <a:rPr lang="ru-RU" sz="2400" b="1" dirty="0" smtClean="0">
                  <a:solidFill>
                    <a:schemeClr val="accent2">
                      <a:lumMod val="75000"/>
                    </a:schemeClr>
                  </a:solidFill>
                  <a:latin typeface="Times New Roman" pitchFamily="18" charset="0"/>
                  <a:cs typeface="Times New Roman" pitchFamily="18" charset="0"/>
                </a:rPr>
                <a:t> </a:t>
              </a:r>
            </a:p>
            <a:p>
              <a:pPr algn="ctr"/>
              <a:r>
                <a:rPr lang="ru-RU" sz="2400" b="1" dirty="0" smtClean="0">
                  <a:solidFill>
                    <a:schemeClr val="accent2">
                      <a:lumMod val="75000"/>
                    </a:schemeClr>
                  </a:solidFill>
                  <a:latin typeface="Times New Roman" pitchFamily="18" charset="0"/>
                  <a:cs typeface="Times New Roman" pitchFamily="18" charset="0"/>
                </a:rPr>
                <a:t>2007 </a:t>
              </a:r>
              <a:r>
                <a:rPr lang="ru-RU" sz="2400" b="1" dirty="0" err="1" smtClean="0">
                  <a:solidFill>
                    <a:schemeClr val="accent2">
                      <a:lumMod val="75000"/>
                    </a:schemeClr>
                  </a:solidFill>
                  <a:latin typeface="Times New Roman" pitchFamily="18" charset="0"/>
                  <a:cs typeface="Times New Roman" pitchFamily="18" charset="0"/>
                </a:rPr>
                <a:t>жылғы </a:t>
              </a:r>
              <a:r>
                <a:rPr lang="ru-RU" sz="2400" b="1" dirty="0" smtClean="0">
                  <a:solidFill>
                    <a:schemeClr val="accent2">
                      <a:lumMod val="75000"/>
                    </a:schemeClr>
                  </a:solidFill>
                  <a:latin typeface="Times New Roman" pitchFamily="18" charset="0"/>
                  <a:cs typeface="Times New Roman" pitchFamily="18" charset="0"/>
                </a:rPr>
                <a:t>2 </a:t>
              </a:r>
              <a:r>
                <a:rPr lang="ru-RU" sz="2400" b="1" dirty="0" err="1" smtClean="0">
                  <a:solidFill>
                    <a:schemeClr val="accent2">
                      <a:lumMod val="75000"/>
                    </a:schemeClr>
                  </a:solidFill>
                  <a:latin typeface="Times New Roman" pitchFamily="18" charset="0"/>
                  <a:cs typeface="Times New Roman" pitchFamily="18" charset="0"/>
                </a:rPr>
                <a:t>қазандағы </a:t>
              </a:r>
              <a:r>
                <a:rPr lang="ru-RU" sz="2400" b="1" dirty="0" smtClean="0">
                  <a:solidFill>
                    <a:schemeClr val="accent2">
                      <a:lumMod val="75000"/>
                    </a:schemeClr>
                  </a:solidFill>
                  <a:latin typeface="Times New Roman" pitchFamily="18" charset="0"/>
                  <a:cs typeface="Times New Roman" pitchFamily="18" charset="0"/>
                </a:rPr>
                <a:t>№</a:t>
              </a:r>
              <a:r>
                <a:rPr lang="en-US" sz="2400" b="1" dirty="0" smtClean="0">
                  <a:solidFill>
                    <a:schemeClr val="accent2">
                      <a:lumMod val="75000"/>
                    </a:schemeClr>
                  </a:solidFill>
                  <a:latin typeface="Times New Roman" pitchFamily="18" charset="0"/>
                  <a:cs typeface="Times New Roman" pitchFamily="18" charset="0"/>
                </a:rPr>
                <a:t>873 </a:t>
              </a:r>
              <a:r>
                <a:rPr lang="ru-RU" sz="2400" b="1" dirty="0" err="1" smtClean="0">
                  <a:solidFill>
                    <a:schemeClr val="accent2">
                      <a:lumMod val="75000"/>
                    </a:schemeClr>
                  </a:solidFill>
                  <a:latin typeface="Times New Roman" pitchFamily="18" charset="0"/>
                  <a:cs typeface="Times New Roman" pitchFamily="18" charset="0"/>
                </a:rPr>
                <a:t>Қаулысы</a:t>
              </a:r>
              <a:endParaRPr lang="ru-RU" sz="2400" b="1" dirty="0">
                <a:solidFill>
                  <a:schemeClr val="accent2">
                    <a:lumMod val="75000"/>
                  </a:schemeClr>
                </a:solidFill>
                <a:latin typeface="Times New Roman" pitchFamily="18" charset="0"/>
                <a:cs typeface="Times New Roman" pitchFamily="18" charset="0"/>
              </a:endParaRPr>
            </a:p>
          </p:txBody>
        </p:sp>
      </p:grpSp>
    </p:spTree>
    <p:extLst>
      <p:ext uri="{BB962C8B-B14F-4D97-AF65-F5344CB8AC3E}">
        <p14:creationId xmlns:p14="http://schemas.microsoft.com/office/powerpoint/2010/main" xmlns="" val="255423373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27" name="Picture 3" descr="C:\Users\Администратор\Desktop\Camera\20170401_210540.jpg"/>
          <p:cNvPicPr>
            <a:picLocks noChangeAspect="1" noChangeArrowheads="1"/>
          </p:cNvPicPr>
          <p:nvPr/>
        </p:nvPicPr>
        <p:blipFill>
          <a:blip r:embed="rId3" cstate="print">
            <a:lum bright="20000" contrast="40000"/>
          </a:blip>
          <a:srcRect/>
          <a:stretch>
            <a:fillRect/>
          </a:stretch>
        </p:blipFill>
        <p:spPr bwMode="auto">
          <a:xfrm>
            <a:off x="357158" y="2357430"/>
            <a:ext cx="8358246" cy="3643338"/>
          </a:xfrm>
          <a:prstGeom prst="rect">
            <a:avLst/>
          </a:prstGeom>
          <a:ln>
            <a:noFill/>
          </a:ln>
          <a:effectLst>
            <a:softEdge rad="112500"/>
          </a:effectLst>
        </p:spPr>
      </p:pic>
      <p:sp>
        <p:nvSpPr>
          <p:cNvPr id="3" name="Прямоугольник 2"/>
          <p:cNvSpPr/>
          <p:nvPr/>
        </p:nvSpPr>
        <p:spPr>
          <a:xfrm>
            <a:off x="428596" y="1928802"/>
            <a:ext cx="5857916" cy="830997"/>
          </a:xfrm>
          <a:prstGeom prst="rect">
            <a:avLst/>
          </a:prstGeom>
        </p:spPr>
        <p:txBody>
          <a:bodyPr wrap="square">
            <a:spAutoFit/>
          </a:bodyPr>
          <a:lstStyle/>
          <a:p>
            <a:r>
              <a:rPr lang="en-US" sz="1200" i="1" dirty="0" err="1" smtClean="0">
                <a:latin typeface="Arial" pitchFamily="34" charset="0"/>
                <a:cs typeface="Arial" pitchFamily="34" charset="0"/>
              </a:rPr>
              <a:t>Қазақстан</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Республикасының</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Мемлекеттік</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Туын</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бір</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және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немесе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көп</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қабатты</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ғимараттарда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экстерьерлі</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нұсқада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орналастыру</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кезінде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ғимараттың</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сәулеттік</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ерекшеліктері</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ескеріледі</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және</a:t>
            </a:r>
            <a:r>
              <a:rPr lang="en-US" sz="1200" i="1" dirty="0" smtClean="0">
                <a:latin typeface="Arial" pitchFamily="34" charset="0"/>
                <a:cs typeface="Arial" pitchFamily="34" charset="0"/>
              </a:rPr>
              <a:t> </a:t>
            </a:r>
            <a:endParaRPr lang="kk-KZ" sz="1200" i="1" dirty="0" smtClean="0">
              <a:latin typeface="Arial" pitchFamily="34" charset="0"/>
              <a:cs typeface="Arial" pitchFamily="34" charset="0"/>
            </a:endParaRPr>
          </a:p>
          <a:p>
            <a:r>
              <a:rPr lang="en-US" sz="1200" i="1" dirty="0" err="1" smtClean="0">
                <a:latin typeface="Arial" pitchFamily="34" charset="0"/>
                <a:cs typeface="Arial" pitchFamily="34" charset="0"/>
              </a:rPr>
              <a:t>мынадай</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өлшемдер</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пайдаланылады</a:t>
            </a:r>
            <a:r>
              <a:rPr lang="en-US" sz="1200" i="1" dirty="0" smtClean="0">
                <a:latin typeface="Arial" pitchFamily="34" charset="0"/>
                <a:cs typeface="Arial" pitchFamily="34" charset="0"/>
              </a:rPr>
              <a:t>:</a:t>
            </a:r>
            <a:endParaRPr lang="ru-RU" sz="1200" i="1" dirty="0">
              <a:latin typeface="Arial" pitchFamily="34" charset="0"/>
              <a:cs typeface="Arial" pitchFamily="34" charset="0"/>
            </a:endParaRPr>
          </a:p>
        </p:txBody>
      </p:sp>
      <p:sp>
        <p:nvSpPr>
          <p:cNvPr id="4" name="Прямоугольник 3"/>
          <p:cNvSpPr/>
          <p:nvPr/>
        </p:nvSpPr>
        <p:spPr>
          <a:xfrm>
            <a:off x="4000496" y="5143512"/>
            <a:ext cx="4572032" cy="1015663"/>
          </a:xfrm>
          <a:prstGeom prst="rect">
            <a:avLst/>
          </a:prstGeom>
        </p:spPr>
        <p:txBody>
          <a:bodyPr wrap="square">
            <a:spAutoFit/>
          </a:bodyPr>
          <a:lstStyle/>
          <a:p>
            <a:pPr algn="r"/>
            <a:r>
              <a:rPr lang="en-US" sz="1200" i="1" dirty="0" smtClean="0">
                <a:latin typeface="Arial" pitchFamily="34" charset="0"/>
                <a:cs typeface="Arial" pitchFamily="34" charset="0"/>
              </a:rPr>
              <a:t>1, 2, 3, 4, 5 </a:t>
            </a:r>
            <a:r>
              <a:rPr lang="en-US" sz="1200" i="1" dirty="0" err="1" smtClean="0">
                <a:latin typeface="Arial" pitchFamily="34" charset="0"/>
                <a:cs typeface="Arial" pitchFamily="34" charset="0"/>
              </a:rPr>
              <a:t>қабатты</a:t>
            </a:r>
            <a:r>
              <a:rPr lang="en-US" sz="1200" i="1" dirty="0" smtClean="0">
                <a:latin typeface="Arial" pitchFamily="34" charset="0"/>
                <a:cs typeface="Arial" pitchFamily="34" charset="0"/>
              </a:rPr>
              <a:t> (20 </a:t>
            </a:r>
            <a:r>
              <a:rPr lang="en-US" sz="1200" i="1" dirty="0" err="1" smtClean="0">
                <a:latin typeface="Arial" pitchFamily="34" charset="0"/>
                <a:cs typeface="Arial" pitchFamily="34" charset="0"/>
              </a:rPr>
              <a:t>метрге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дейін</a:t>
            </a:r>
            <a:r>
              <a:rPr lang="en-US" sz="1200" i="1" dirty="0" smtClean="0">
                <a:latin typeface="Arial" pitchFamily="34" charset="0"/>
                <a:cs typeface="Arial" pitchFamily="34" charset="0"/>
              </a:rPr>
              <a:t>) </a:t>
            </a:r>
            <a:endParaRPr lang="kk-KZ" sz="1200" i="1" dirty="0" smtClean="0">
              <a:latin typeface="Arial" pitchFamily="34" charset="0"/>
              <a:cs typeface="Arial" pitchFamily="34" charset="0"/>
            </a:endParaRPr>
          </a:p>
          <a:p>
            <a:pPr algn="r"/>
            <a:r>
              <a:rPr lang="en-US" sz="1200" i="1" dirty="0" err="1" smtClean="0">
                <a:latin typeface="Arial" pitchFamily="34" charset="0"/>
                <a:cs typeface="Arial" pitchFamily="34" charset="0"/>
              </a:rPr>
              <a:t>ғимараттарда</a:t>
            </a:r>
            <a:r>
              <a:rPr lang="kk-KZ" sz="1200" i="1" dirty="0" smtClean="0">
                <a:latin typeface="Arial" pitchFamily="34" charset="0"/>
                <a:cs typeface="Arial" pitchFamily="34" charset="0"/>
              </a:rPr>
              <a:t> </a:t>
            </a:r>
            <a:r>
              <a:rPr lang="en-US" sz="1200" i="1" dirty="0" err="1" smtClean="0">
                <a:latin typeface="Arial" pitchFamily="34" charset="0"/>
                <a:cs typeface="Arial" pitchFamily="34" charset="0"/>
              </a:rPr>
              <a:t>Мемлекеттік</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Ту</a:t>
            </a:r>
            <a:r>
              <a:rPr lang="en-US" sz="1200" i="1" dirty="0" smtClean="0">
                <a:latin typeface="Arial" pitchFamily="34" charset="0"/>
                <a:cs typeface="Arial" pitchFamily="34" charset="0"/>
              </a:rPr>
              <a:t> </a:t>
            </a:r>
            <a:endParaRPr lang="kk-KZ" sz="1200" i="1" dirty="0" smtClean="0">
              <a:latin typeface="Arial" pitchFamily="34" charset="0"/>
              <a:cs typeface="Arial" pitchFamily="34" charset="0"/>
            </a:endParaRPr>
          </a:p>
          <a:p>
            <a:pPr algn="r"/>
            <a:r>
              <a:rPr lang="en-US" sz="1200" i="1" dirty="0" smtClean="0">
                <a:latin typeface="Arial" pitchFamily="34" charset="0"/>
                <a:cs typeface="Arial" pitchFamily="34" charset="0"/>
              </a:rPr>
              <a:t>(1 х 2 </a:t>
            </a:r>
            <a:r>
              <a:rPr lang="en-US" sz="1200" i="1" dirty="0" err="1" smtClean="0">
                <a:latin typeface="Arial" pitchFamily="34" charset="0"/>
                <a:cs typeface="Arial" pitchFamily="34" charset="0"/>
              </a:rPr>
              <a:t>метр</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өлшеммен</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ғимараттың</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төбесінде</a:t>
            </a:r>
            <a:r>
              <a:rPr lang="kk-KZ" sz="1200" i="1" dirty="0" smtClean="0">
                <a:latin typeface="Arial" pitchFamily="34" charset="0"/>
                <a:cs typeface="Arial" pitchFamily="34" charset="0"/>
              </a:rPr>
              <a:t>, </a:t>
            </a:r>
            <a:r>
              <a:rPr lang="en-US" sz="1200" i="1" dirty="0" err="1" smtClean="0">
                <a:latin typeface="Arial" pitchFamily="34" charset="0"/>
                <a:cs typeface="Arial" pitchFamily="34" charset="0"/>
              </a:rPr>
              <a:t>фронтонында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немесе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ғимаратқа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кіреберіс</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маңдайшада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орналастырылады</a:t>
            </a:r>
            <a:r>
              <a:rPr lang="kk-KZ" sz="1200" i="1" dirty="0" smtClean="0">
                <a:latin typeface="Arial" pitchFamily="34" charset="0"/>
                <a:cs typeface="Arial" pitchFamily="34" charset="0"/>
              </a:rPr>
              <a:t>.</a:t>
            </a:r>
            <a:r>
              <a:rPr lang="en-US" sz="1200" i="1" dirty="0" smtClean="0">
                <a:latin typeface="Arial" pitchFamily="34" charset="0"/>
                <a:cs typeface="Arial" pitchFamily="34" charset="0"/>
              </a:rPr>
              <a:t> </a:t>
            </a:r>
            <a:endParaRPr lang="ru-RU" sz="1200" i="1" dirty="0">
              <a:latin typeface="Arial" pitchFamily="34" charset="0"/>
              <a:cs typeface="Arial" pitchFamily="34" charset="0"/>
            </a:endParaRPr>
          </a:p>
        </p:txBody>
      </p:sp>
      <p:sp>
        <p:nvSpPr>
          <p:cNvPr id="9217" name="Rectangle 1"/>
          <p:cNvSpPr>
            <a:spLocks noChangeArrowheads="1"/>
          </p:cNvSpPr>
          <p:nvPr/>
        </p:nvSpPr>
        <p:spPr bwMode="auto">
          <a:xfrm>
            <a:off x="1643074" y="1285860"/>
            <a:ext cx="607219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Қазақстан Республикасының Мемлекеттік</a:t>
            </a:r>
            <a:r>
              <a:rPr kumimoji="0" lang="ru-RU" sz="14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 </a:t>
            </a:r>
            <a:r>
              <a:rPr kumimoji="0" lang="ru-RU" sz="14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Туын</a:t>
            </a:r>
            <a:r>
              <a:rPr kumimoji="0" lang="ru-RU" sz="14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 </a:t>
            </a:r>
            <a:r>
              <a:rPr kumimoji="0" lang="ru-RU" sz="14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пайдалану</a:t>
            </a:r>
            <a:r>
              <a:rPr kumimoji="0" lang="ru-RU" sz="14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 (</a:t>
            </a:r>
            <a:r>
              <a:rPr kumimoji="0" lang="ru-RU" sz="14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орнату</a:t>
            </a:r>
            <a:r>
              <a:rPr kumimoji="0" lang="ru-RU" sz="14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 </a:t>
            </a:r>
            <a:r>
              <a:rPr kumimoji="0" lang="ru-RU" sz="14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орналастыру</a:t>
            </a:r>
            <a:r>
              <a:rPr kumimoji="0" lang="ru-RU" sz="14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Прямоугольник 6"/>
          <p:cNvSpPr/>
          <p:nvPr/>
        </p:nvSpPr>
        <p:spPr>
          <a:xfrm>
            <a:off x="5286412" y="547196"/>
            <a:ext cx="3286116" cy="738664"/>
          </a:xfrm>
          <a:prstGeom prst="rect">
            <a:avLst/>
          </a:prstGeom>
        </p:spPr>
        <p:txBody>
          <a:bodyPr wrap="square">
            <a:spAutoFit/>
          </a:bodyPr>
          <a:lstStyle/>
          <a:p>
            <a:pPr algn="r"/>
            <a:r>
              <a:rPr lang="ru-RU" sz="1400" b="1" i="1" dirty="0" err="1" smtClean="0">
                <a:solidFill>
                  <a:schemeClr val="accent4">
                    <a:lumMod val="75000"/>
                  </a:schemeClr>
                </a:solidFill>
                <a:latin typeface="Times New Roman" pitchFamily="18" charset="0"/>
                <a:cs typeface="Times New Roman" pitchFamily="18" charset="0"/>
              </a:rPr>
              <a:t>Қазақстан Республикасы</a:t>
            </a:r>
            <a:r>
              <a:rPr lang="ru-RU" sz="1400" b="1" i="1" dirty="0" smtClean="0">
                <a:solidFill>
                  <a:schemeClr val="accent4">
                    <a:lumMod val="75000"/>
                  </a:schemeClr>
                </a:solidFill>
                <a:latin typeface="Times New Roman" pitchFamily="18" charset="0"/>
                <a:cs typeface="Times New Roman" pitchFamily="18" charset="0"/>
              </a:rPr>
              <a:t> </a:t>
            </a:r>
            <a:r>
              <a:rPr lang="ru-RU" sz="1400" b="1" i="1" dirty="0" err="1" smtClean="0">
                <a:solidFill>
                  <a:schemeClr val="accent4">
                    <a:lumMod val="75000"/>
                  </a:schemeClr>
                </a:solidFill>
                <a:latin typeface="Times New Roman" pitchFamily="18" charset="0"/>
                <a:cs typeface="Times New Roman" pitchFamily="18" charset="0"/>
              </a:rPr>
              <a:t>Үкіметінің</a:t>
            </a:r>
            <a:r>
              <a:rPr lang="ru-RU" sz="1400" b="1" i="1" dirty="0" smtClean="0">
                <a:solidFill>
                  <a:schemeClr val="accent4">
                    <a:lumMod val="75000"/>
                  </a:schemeClr>
                </a:solidFill>
                <a:latin typeface="Times New Roman" pitchFamily="18" charset="0"/>
                <a:cs typeface="Times New Roman" pitchFamily="18" charset="0"/>
              </a:rPr>
              <a:t> </a:t>
            </a:r>
          </a:p>
          <a:p>
            <a:pPr algn="r"/>
            <a:r>
              <a:rPr lang="ru-RU" sz="1400" b="1" i="1" dirty="0" smtClean="0">
                <a:solidFill>
                  <a:schemeClr val="accent4">
                    <a:lumMod val="75000"/>
                  </a:schemeClr>
                </a:solidFill>
                <a:latin typeface="Times New Roman" pitchFamily="18" charset="0"/>
                <a:cs typeface="Times New Roman" pitchFamily="18" charset="0"/>
              </a:rPr>
              <a:t>2007 </a:t>
            </a:r>
            <a:r>
              <a:rPr lang="ru-RU" sz="1400" b="1" i="1" dirty="0" err="1" smtClean="0">
                <a:solidFill>
                  <a:schemeClr val="accent4">
                    <a:lumMod val="75000"/>
                  </a:schemeClr>
                </a:solidFill>
                <a:latin typeface="Times New Roman" pitchFamily="18" charset="0"/>
                <a:cs typeface="Times New Roman" pitchFamily="18" charset="0"/>
              </a:rPr>
              <a:t>жылғы </a:t>
            </a:r>
            <a:r>
              <a:rPr lang="ru-RU" sz="1400" b="1" i="1" dirty="0" smtClean="0">
                <a:solidFill>
                  <a:schemeClr val="accent4">
                    <a:lumMod val="75000"/>
                  </a:schemeClr>
                </a:solidFill>
                <a:latin typeface="Times New Roman" pitchFamily="18" charset="0"/>
                <a:cs typeface="Times New Roman" pitchFamily="18" charset="0"/>
              </a:rPr>
              <a:t>2 </a:t>
            </a:r>
            <a:r>
              <a:rPr lang="ru-RU" sz="1400" b="1" i="1" dirty="0" err="1" smtClean="0">
                <a:solidFill>
                  <a:schemeClr val="accent4">
                    <a:lumMod val="75000"/>
                  </a:schemeClr>
                </a:solidFill>
                <a:latin typeface="Times New Roman" pitchFamily="18" charset="0"/>
                <a:cs typeface="Times New Roman" pitchFamily="18" charset="0"/>
              </a:rPr>
              <a:t>қазандағы </a:t>
            </a:r>
            <a:r>
              <a:rPr lang="ru-RU" sz="1400" b="1" i="1" dirty="0" smtClean="0">
                <a:solidFill>
                  <a:schemeClr val="accent4">
                    <a:lumMod val="75000"/>
                  </a:schemeClr>
                </a:solidFill>
                <a:latin typeface="Times New Roman" pitchFamily="18" charset="0"/>
                <a:cs typeface="Times New Roman" pitchFamily="18" charset="0"/>
              </a:rPr>
              <a:t>№</a:t>
            </a:r>
            <a:r>
              <a:rPr lang="en-US" sz="1400" b="1" i="1" dirty="0" smtClean="0">
                <a:solidFill>
                  <a:schemeClr val="accent4">
                    <a:lumMod val="75000"/>
                  </a:schemeClr>
                </a:solidFill>
                <a:latin typeface="Times New Roman" pitchFamily="18" charset="0"/>
                <a:cs typeface="Times New Roman" pitchFamily="18" charset="0"/>
              </a:rPr>
              <a:t>873 </a:t>
            </a:r>
            <a:r>
              <a:rPr lang="ru-RU" sz="1400" b="1" i="1" dirty="0" err="1" smtClean="0">
                <a:solidFill>
                  <a:schemeClr val="accent4">
                    <a:lumMod val="75000"/>
                  </a:schemeClr>
                </a:solidFill>
                <a:latin typeface="Times New Roman" pitchFamily="18" charset="0"/>
                <a:cs typeface="Times New Roman" pitchFamily="18" charset="0"/>
              </a:rPr>
              <a:t>Қаулысы</a:t>
            </a:r>
            <a:endParaRPr lang="ru-RU" sz="1400" b="1" i="1" dirty="0">
              <a:solidFill>
                <a:schemeClr val="accent4">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8" name="Picture 2" descr="C:\Users\Администратор\Desktop\Camera\20170401_211005.jpg"/>
          <p:cNvPicPr>
            <a:picLocks noChangeAspect="1" noChangeArrowheads="1"/>
          </p:cNvPicPr>
          <p:nvPr/>
        </p:nvPicPr>
        <p:blipFill>
          <a:blip r:embed="rId3" cstate="print">
            <a:lum bright="30000" contrast="-10000"/>
          </a:blip>
          <a:srcRect/>
          <a:stretch>
            <a:fillRect/>
          </a:stretch>
        </p:blipFill>
        <p:spPr bwMode="auto">
          <a:xfrm>
            <a:off x="4286249" y="2643182"/>
            <a:ext cx="4214842" cy="2109905"/>
          </a:xfrm>
          <a:prstGeom prst="rect">
            <a:avLst/>
          </a:prstGeom>
          <a:noFill/>
        </p:spPr>
      </p:pic>
      <p:pic>
        <p:nvPicPr>
          <p:cNvPr id="9" name="Picture 2" descr="C:\Users\Администратор\Desktop\Camera\20170401_210939.jpg"/>
          <p:cNvPicPr>
            <a:picLocks noChangeAspect="1" noChangeArrowheads="1"/>
          </p:cNvPicPr>
          <p:nvPr/>
        </p:nvPicPr>
        <p:blipFill>
          <a:blip r:embed="rId4" cstate="print">
            <a:lum bright="20000" contrast="30000"/>
          </a:blip>
          <a:srcRect/>
          <a:stretch>
            <a:fillRect/>
          </a:stretch>
        </p:blipFill>
        <p:spPr bwMode="auto">
          <a:xfrm>
            <a:off x="571472" y="2786058"/>
            <a:ext cx="3643338" cy="1868302"/>
          </a:xfrm>
          <a:prstGeom prst="rect">
            <a:avLst/>
          </a:prstGeom>
          <a:noFill/>
        </p:spPr>
      </p:pic>
      <p:sp>
        <p:nvSpPr>
          <p:cNvPr id="10" name="Прямоугольник 9"/>
          <p:cNvSpPr/>
          <p:nvPr/>
        </p:nvSpPr>
        <p:spPr>
          <a:xfrm>
            <a:off x="428596" y="4929198"/>
            <a:ext cx="3857652" cy="646331"/>
          </a:xfrm>
          <a:prstGeom prst="rect">
            <a:avLst/>
          </a:prstGeom>
        </p:spPr>
        <p:txBody>
          <a:bodyPr wrap="square">
            <a:spAutoFit/>
          </a:bodyPr>
          <a:lstStyle/>
          <a:p>
            <a:pPr algn="r"/>
            <a:r>
              <a:rPr lang="en-US" sz="1200" i="1" dirty="0" err="1" smtClean="0">
                <a:latin typeface="Arial" pitchFamily="34" charset="0"/>
                <a:cs typeface="Arial" pitchFamily="34" charset="0"/>
              </a:rPr>
              <a:t>бір</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қабатты</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ғимаратта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диаметрі</a:t>
            </a:r>
            <a:r>
              <a:rPr lang="en-US" sz="1200" i="1" dirty="0" smtClean="0">
                <a:latin typeface="Arial" pitchFamily="34" charset="0"/>
                <a:cs typeface="Arial" pitchFamily="34" charset="0"/>
              </a:rPr>
              <a:t> 500 </a:t>
            </a:r>
            <a:r>
              <a:rPr lang="en-US" sz="1200" i="1" dirty="0" err="1" smtClean="0">
                <a:latin typeface="Arial" pitchFamily="34" charset="0"/>
                <a:cs typeface="Arial" pitchFamily="34" charset="0"/>
              </a:rPr>
              <a:t>миллиметр</a:t>
            </a:r>
            <a:r>
              <a:rPr lang="kk-KZ" sz="1200" i="1" dirty="0" smtClean="0">
                <a:latin typeface="Arial" pitchFamily="34" charset="0"/>
                <a:cs typeface="Arial" pitchFamily="34" charset="0"/>
              </a:rPr>
              <a:t> </a:t>
            </a:r>
            <a:r>
              <a:rPr lang="en-US" sz="1200" i="1" dirty="0" err="1" smtClean="0">
                <a:latin typeface="Arial" pitchFamily="34" charset="0"/>
                <a:cs typeface="Arial" pitchFamily="34" charset="0"/>
              </a:rPr>
              <a:t>немесе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ғимаратқа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кіреберіс</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маңдайшада</a:t>
            </a:r>
            <a:endParaRPr lang="ru-RU" sz="1200" i="1" dirty="0">
              <a:latin typeface="Arial" pitchFamily="34" charset="0"/>
              <a:cs typeface="Arial" pitchFamily="34" charset="0"/>
            </a:endParaRPr>
          </a:p>
        </p:txBody>
      </p:sp>
      <p:sp>
        <p:nvSpPr>
          <p:cNvPr id="11" name="Прямоугольник 10"/>
          <p:cNvSpPr/>
          <p:nvPr/>
        </p:nvSpPr>
        <p:spPr>
          <a:xfrm>
            <a:off x="4500562" y="4929198"/>
            <a:ext cx="4071966" cy="646331"/>
          </a:xfrm>
          <a:prstGeom prst="rect">
            <a:avLst/>
          </a:prstGeom>
        </p:spPr>
        <p:txBody>
          <a:bodyPr wrap="square">
            <a:spAutoFit/>
          </a:bodyPr>
          <a:lstStyle/>
          <a:p>
            <a:r>
              <a:rPr lang="en-US" sz="1200" i="1" dirty="0" smtClean="0">
                <a:latin typeface="Arial" pitchFamily="34" charset="0"/>
                <a:cs typeface="Arial" pitchFamily="34" charset="0"/>
              </a:rPr>
              <a:t>2, 3, 4, 5 </a:t>
            </a:r>
            <a:r>
              <a:rPr lang="en-US" sz="1200" i="1" dirty="0" err="1" smtClean="0">
                <a:latin typeface="Arial" pitchFamily="34" charset="0"/>
                <a:cs typeface="Arial" pitchFamily="34" charset="0"/>
              </a:rPr>
              <a:t>қабатты</a:t>
            </a:r>
            <a:r>
              <a:rPr lang="en-US" sz="1200" i="1" dirty="0" smtClean="0">
                <a:latin typeface="Arial" pitchFamily="34" charset="0"/>
                <a:cs typeface="Arial" pitchFamily="34" charset="0"/>
              </a:rPr>
              <a:t> (20 </a:t>
            </a:r>
            <a:r>
              <a:rPr lang="en-US" sz="1200" i="1" dirty="0" err="1" smtClean="0">
                <a:latin typeface="Arial" pitchFamily="34" charset="0"/>
                <a:cs typeface="Arial" pitchFamily="34" charset="0"/>
              </a:rPr>
              <a:t>метрге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дейін</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ғимараттарда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диаметрі</a:t>
            </a:r>
            <a:r>
              <a:rPr lang="en-US" sz="1200" i="1" dirty="0" smtClean="0">
                <a:latin typeface="Arial" pitchFamily="34" charset="0"/>
                <a:cs typeface="Arial" pitchFamily="34" charset="0"/>
              </a:rPr>
              <a:t> 1-ден 1,5 </a:t>
            </a:r>
            <a:r>
              <a:rPr lang="en-US" sz="1200" i="1" dirty="0" err="1" smtClean="0">
                <a:latin typeface="Arial" pitchFamily="34" charset="0"/>
                <a:cs typeface="Arial" pitchFamily="34" charset="0"/>
              </a:rPr>
              <a:t>метрге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дейін</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немесе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ғимаратқа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кіреберіс</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маңдайшада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диаметрі</a:t>
            </a:r>
            <a:r>
              <a:rPr lang="en-US" sz="1200" i="1" dirty="0" smtClean="0">
                <a:latin typeface="Arial" pitchFamily="34" charset="0"/>
                <a:cs typeface="Arial" pitchFamily="34" charset="0"/>
              </a:rPr>
              <a:t> 500 </a:t>
            </a:r>
            <a:r>
              <a:rPr lang="en-US" sz="1200" i="1" dirty="0" err="1" smtClean="0">
                <a:latin typeface="Arial" pitchFamily="34" charset="0"/>
                <a:cs typeface="Arial" pitchFamily="34" charset="0"/>
              </a:rPr>
              <a:t>миллиметр</a:t>
            </a:r>
            <a:r>
              <a:rPr lang="en-US" sz="1200" i="1" dirty="0" smtClean="0">
                <a:latin typeface="Arial" pitchFamily="34" charset="0"/>
                <a:cs typeface="Arial" pitchFamily="34" charset="0"/>
              </a:rPr>
              <a:t>)  </a:t>
            </a:r>
            <a:endParaRPr lang="ru-RU" sz="1200" i="1" dirty="0">
              <a:latin typeface="Arial" pitchFamily="34" charset="0"/>
              <a:cs typeface="Arial" pitchFamily="34" charset="0"/>
            </a:endParaRPr>
          </a:p>
        </p:txBody>
      </p:sp>
      <p:sp>
        <p:nvSpPr>
          <p:cNvPr id="7" name="Прямоугольник 6"/>
          <p:cNvSpPr/>
          <p:nvPr/>
        </p:nvSpPr>
        <p:spPr>
          <a:xfrm>
            <a:off x="500034" y="1857364"/>
            <a:ext cx="6643734" cy="646331"/>
          </a:xfrm>
          <a:prstGeom prst="rect">
            <a:avLst/>
          </a:prstGeom>
        </p:spPr>
        <p:txBody>
          <a:bodyPr wrap="square">
            <a:spAutoFit/>
          </a:bodyPr>
          <a:lstStyle/>
          <a:p>
            <a:r>
              <a:rPr lang="en-US" sz="1200" i="1" dirty="0" err="1" smtClean="0">
                <a:latin typeface="Arial" pitchFamily="34" charset="0"/>
                <a:cs typeface="Arial" pitchFamily="34" charset="0"/>
              </a:rPr>
              <a:t>Қазақстан</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Республикасының</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Мемлекеттік</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Елтаңбасын</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бір</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және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немесе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көп</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қабатты</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ғимараттарда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экстерьерлі</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нұсқада</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орналастыру</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кезінде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ғимараттың</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сәулеттік</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ерекшеліктері</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ескеріледі</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және</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мынадай</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өлшемдер</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пайдаланылады</a:t>
            </a:r>
            <a:r>
              <a:rPr lang="en-US" sz="1200" i="1" dirty="0" smtClean="0">
                <a:latin typeface="Arial" pitchFamily="34" charset="0"/>
                <a:cs typeface="Arial" pitchFamily="34" charset="0"/>
              </a:rPr>
              <a:t>:</a:t>
            </a:r>
            <a:endParaRPr lang="ru-RU" sz="1200" i="1" dirty="0">
              <a:latin typeface="Arial" pitchFamily="34" charset="0"/>
              <a:cs typeface="Arial" pitchFamily="34" charset="0"/>
            </a:endParaRPr>
          </a:p>
        </p:txBody>
      </p:sp>
      <p:sp>
        <p:nvSpPr>
          <p:cNvPr id="12" name="TextBox 11"/>
          <p:cNvSpPr txBox="1"/>
          <p:nvPr/>
        </p:nvSpPr>
        <p:spPr>
          <a:xfrm>
            <a:off x="428596" y="5702874"/>
            <a:ext cx="8286808" cy="369332"/>
          </a:xfrm>
          <a:prstGeom prst="rect">
            <a:avLst/>
          </a:prstGeom>
          <a:noFill/>
        </p:spPr>
        <p:txBody>
          <a:bodyPr wrap="square" rtlCol="0">
            <a:spAutoFit/>
          </a:bodyPr>
          <a:lstStyle/>
          <a:p>
            <a:pPr algn="ctr"/>
            <a:r>
              <a:rPr lang="kk-KZ" b="1" i="1" dirty="0" smtClean="0">
                <a:latin typeface="Arial" pitchFamily="34" charset="0"/>
                <a:cs typeface="Arial" pitchFamily="34" charset="0"/>
              </a:rPr>
              <a:t>ОРНАЛАСТЫРЫЛАДЫ</a:t>
            </a:r>
            <a:endParaRPr lang="ru-RU" b="1" i="1" dirty="0">
              <a:latin typeface="Arial" pitchFamily="34" charset="0"/>
              <a:cs typeface="Arial" pitchFamily="34" charset="0"/>
            </a:endParaRPr>
          </a:p>
        </p:txBody>
      </p:sp>
      <p:sp>
        <p:nvSpPr>
          <p:cNvPr id="13" name="Прямоугольник 12"/>
          <p:cNvSpPr/>
          <p:nvPr/>
        </p:nvSpPr>
        <p:spPr>
          <a:xfrm>
            <a:off x="5286412" y="547196"/>
            <a:ext cx="3286116" cy="738664"/>
          </a:xfrm>
          <a:prstGeom prst="rect">
            <a:avLst/>
          </a:prstGeom>
        </p:spPr>
        <p:txBody>
          <a:bodyPr wrap="square">
            <a:spAutoFit/>
          </a:bodyPr>
          <a:lstStyle/>
          <a:p>
            <a:pPr algn="r"/>
            <a:r>
              <a:rPr lang="ru-RU" sz="1400" b="1" i="1" dirty="0" err="1" smtClean="0">
                <a:solidFill>
                  <a:schemeClr val="accent4">
                    <a:lumMod val="75000"/>
                  </a:schemeClr>
                </a:solidFill>
                <a:latin typeface="Times New Roman" pitchFamily="18" charset="0"/>
                <a:cs typeface="Times New Roman" pitchFamily="18" charset="0"/>
              </a:rPr>
              <a:t>Қазақстан Республикасы</a:t>
            </a:r>
            <a:r>
              <a:rPr lang="ru-RU" sz="1400" b="1" i="1" dirty="0" smtClean="0">
                <a:solidFill>
                  <a:schemeClr val="accent4">
                    <a:lumMod val="75000"/>
                  </a:schemeClr>
                </a:solidFill>
                <a:latin typeface="Times New Roman" pitchFamily="18" charset="0"/>
                <a:cs typeface="Times New Roman" pitchFamily="18" charset="0"/>
              </a:rPr>
              <a:t> </a:t>
            </a:r>
            <a:r>
              <a:rPr lang="ru-RU" sz="1400" b="1" i="1" dirty="0" err="1" smtClean="0">
                <a:solidFill>
                  <a:schemeClr val="accent4">
                    <a:lumMod val="75000"/>
                  </a:schemeClr>
                </a:solidFill>
                <a:latin typeface="Times New Roman" pitchFamily="18" charset="0"/>
                <a:cs typeface="Times New Roman" pitchFamily="18" charset="0"/>
              </a:rPr>
              <a:t>Үкіметінің</a:t>
            </a:r>
            <a:r>
              <a:rPr lang="ru-RU" sz="1400" b="1" i="1" dirty="0" smtClean="0">
                <a:solidFill>
                  <a:schemeClr val="accent4">
                    <a:lumMod val="75000"/>
                  </a:schemeClr>
                </a:solidFill>
                <a:latin typeface="Times New Roman" pitchFamily="18" charset="0"/>
                <a:cs typeface="Times New Roman" pitchFamily="18" charset="0"/>
              </a:rPr>
              <a:t> </a:t>
            </a:r>
          </a:p>
          <a:p>
            <a:pPr algn="r"/>
            <a:r>
              <a:rPr lang="ru-RU" sz="1400" b="1" i="1" dirty="0" smtClean="0">
                <a:solidFill>
                  <a:schemeClr val="accent4">
                    <a:lumMod val="75000"/>
                  </a:schemeClr>
                </a:solidFill>
                <a:latin typeface="Times New Roman" pitchFamily="18" charset="0"/>
                <a:cs typeface="Times New Roman" pitchFamily="18" charset="0"/>
              </a:rPr>
              <a:t>2007 </a:t>
            </a:r>
            <a:r>
              <a:rPr lang="ru-RU" sz="1400" b="1" i="1" dirty="0" err="1" smtClean="0">
                <a:solidFill>
                  <a:schemeClr val="accent4">
                    <a:lumMod val="75000"/>
                  </a:schemeClr>
                </a:solidFill>
                <a:latin typeface="Times New Roman" pitchFamily="18" charset="0"/>
                <a:cs typeface="Times New Roman" pitchFamily="18" charset="0"/>
              </a:rPr>
              <a:t>жылғы </a:t>
            </a:r>
            <a:r>
              <a:rPr lang="ru-RU" sz="1400" b="1" i="1" dirty="0" smtClean="0">
                <a:solidFill>
                  <a:schemeClr val="accent4">
                    <a:lumMod val="75000"/>
                  </a:schemeClr>
                </a:solidFill>
                <a:latin typeface="Times New Roman" pitchFamily="18" charset="0"/>
                <a:cs typeface="Times New Roman" pitchFamily="18" charset="0"/>
              </a:rPr>
              <a:t>2 </a:t>
            </a:r>
            <a:r>
              <a:rPr lang="ru-RU" sz="1400" b="1" i="1" dirty="0" err="1" smtClean="0">
                <a:solidFill>
                  <a:schemeClr val="accent4">
                    <a:lumMod val="75000"/>
                  </a:schemeClr>
                </a:solidFill>
                <a:latin typeface="Times New Roman" pitchFamily="18" charset="0"/>
                <a:cs typeface="Times New Roman" pitchFamily="18" charset="0"/>
              </a:rPr>
              <a:t>қазандағы </a:t>
            </a:r>
            <a:r>
              <a:rPr lang="ru-RU" sz="1400" b="1" i="1" dirty="0" smtClean="0">
                <a:solidFill>
                  <a:schemeClr val="accent4">
                    <a:lumMod val="75000"/>
                  </a:schemeClr>
                </a:solidFill>
                <a:latin typeface="Times New Roman" pitchFamily="18" charset="0"/>
                <a:cs typeface="Times New Roman" pitchFamily="18" charset="0"/>
              </a:rPr>
              <a:t>№</a:t>
            </a:r>
            <a:r>
              <a:rPr lang="en-US" sz="1400" b="1" i="1" dirty="0" smtClean="0">
                <a:solidFill>
                  <a:schemeClr val="accent4">
                    <a:lumMod val="75000"/>
                  </a:schemeClr>
                </a:solidFill>
                <a:latin typeface="Times New Roman" pitchFamily="18" charset="0"/>
                <a:cs typeface="Times New Roman" pitchFamily="18" charset="0"/>
              </a:rPr>
              <a:t>873 </a:t>
            </a:r>
            <a:r>
              <a:rPr lang="ru-RU" sz="1400" b="1" i="1" dirty="0" err="1" smtClean="0">
                <a:solidFill>
                  <a:schemeClr val="accent4">
                    <a:lumMod val="75000"/>
                  </a:schemeClr>
                </a:solidFill>
                <a:latin typeface="Times New Roman" pitchFamily="18" charset="0"/>
                <a:cs typeface="Times New Roman" pitchFamily="18" charset="0"/>
              </a:rPr>
              <a:t>Қаулысы</a:t>
            </a:r>
            <a:endParaRPr lang="ru-RU" sz="1400" b="1" i="1" dirty="0">
              <a:solidFill>
                <a:schemeClr val="accent4">
                  <a:lumMod val="75000"/>
                </a:schemeClr>
              </a:solidFill>
              <a:latin typeface="Times New Roman" pitchFamily="18" charset="0"/>
              <a:cs typeface="Times New Roman" pitchFamily="18" charset="0"/>
            </a:endParaRPr>
          </a:p>
        </p:txBody>
      </p:sp>
      <p:sp>
        <p:nvSpPr>
          <p:cNvPr id="15" name="Rectangle 1"/>
          <p:cNvSpPr>
            <a:spLocks noChangeArrowheads="1"/>
          </p:cNvSpPr>
          <p:nvPr/>
        </p:nvSpPr>
        <p:spPr bwMode="auto">
          <a:xfrm>
            <a:off x="1643074" y="1285860"/>
            <a:ext cx="607219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Қазақстан Республикасының Мемлекеттік</a:t>
            </a:r>
            <a:r>
              <a:rPr kumimoji="0" lang="ru-RU" sz="14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 </a:t>
            </a:r>
            <a:r>
              <a:rPr kumimoji="0" lang="ru-RU" sz="14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Елтаңбасын пайдалану</a:t>
            </a:r>
            <a:r>
              <a:rPr kumimoji="0" lang="ru-RU" sz="14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 (</a:t>
            </a:r>
            <a:r>
              <a:rPr kumimoji="0" lang="ru-RU" sz="14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орнату</a:t>
            </a:r>
            <a:r>
              <a:rPr kumimoji="0" lang="ru-RU" sz="14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 </a:t>
            </a:r>
            <a:r>
              <a:rPr kumimoji="0" lang="ru-RU" sz="1400" b="1" i="0" u="none" strike="noStrike" cap="none" normalizeH="0" baseline="0" dirty="0" err="1" smtClean="0">
                <a:ln>
                  <a:noFill/>
                </a:ln>
                <a:solidFill>
                  <a:srgbClr val="000000"/>
                </a:solidFill>
                <a:effectLst/>
                <a:latin typeface="Arial" pitchFamily="34" charset="0"/>
                <a:ea typeface="Consolas" pitchFamily="49" charset="0"/>
                <a:cs typeface="Arial" pitchFamily="34" charset="0"/>
              </a:rPr>
              <a:t>орналастыру</a:t>
            </a:r>
            <a:r>
              <a:rPr kumimoji="0" lang="ru-RU" sz="1400" b="1" i="0" u="none" strike="noStrike" cap="none" normalizeH="0" baseline="0" dirty="0" smtClean="0">
                <a:ln>
                  <a:noFill/>
                </a:ln>
                <a:solidFill>
                  <a:srgbClr val="000000"/>
                </a:solidFill>
                <a:effectLst/>
                <a:latin typeface="Arial" pitchFamily="34" charset="0"/>
                <a:ea typeface="Consolas" pitchFamily="49" charset="0"/>
                <a:cs typeface="Arial" pitchFamily="34" charset="0"/>
              </a:rPr>
              <a:t>)</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2050" name="Picture 2" descr="C:\Users\Администратор\Desktop\Camera\20170401_210540.jpg"/>
          <p:cNvPicPr>
            <a:picLocks noChangeAspect="1" noChangeArrowheads="1"/>
          </p:cNvPicPr>
          <p:nvPr/>
        </p:nvPicPr>
        <p:blipFill>
          <a:blip r:embed="rId3" cstate="print">
            <a:lum bright="20000" contrast="40000"/>
          </a:blip>
          <a:srcRect/>
          <a:stretch>
            <a:fillRect/>
          </a:stretch>
        </p:blipFill>
        <p:spPr bwMode="auto">
          <a:xfrm>
            <a:off x="482477" y="1285860"/>
            <a:ext cx="8161489" cy="3814750"/>
          </a:xfrm>
          <a:prstGeom prst="rect">
            <a:avLst/>
          </a:prstGeom>
          <a:noFill/>
        </p:spPr>
      </p:pic>
      <p:sp>
        <p:nvSpPr>
          <p:cNvPr id="9" name="Прямоугольник 8"/>
          <p:cNvSpPr/>
          <p:nvPr/>
        </p:nvSpPr>
        <p:spPr>
          <a:xfrm>
            <a:off x="428596" y="5000636"/>
            <a:ext cx="8286808" cy="523220"/>
          </a:xfrm>
          <a:prstGeom prst="rect">
            <a:avLst/>
          </a:prstGeom>
        </p:spPr>
        <p:txBody>
          <a:bodyPr wrap="square">
            <a:spAutoFit/>
          </a:bodyPr>
          <a:lstStyle/>
          <a:p>
            <a:pPr algn="ctr"/>
            <a:r>
              <a:rPr lang="kk-KZ" sz="1400" b="1" dirty="0"/>
              <a:t>Ұлттық аза тұтуға байланысты Қазақстан Республикасының Мемлекеттік Туы аза тұту мерзімі ішінде </a:t>
            </a:r>
            <a:endParaRPr lang="kk-KZ" sz="1400" b="1" dirty="0" smtClean="0"/>
          </a:p>
          <a:p>
            <a:pPr algn="ctr"/>
            <a:r>
              <a:rPr lang="kk-KZ" sz="1400" b="1" dirty="0" smtClean="0"/>
              <a:t>ту </a:t>
            </a:r>
            <a:r>
              <a:rPr lang="kk-KZ" sz="1400" b="1" dirty="0"/>
              <a:t>тұғыр биіктігінің жартысына дейін төмен </a:t>
            </a:r>
            <a:r>
              <a:rPr lang="kk-KZ" sz="1400" b="1" dirty="0" smtClean="0"/>
              <a:t>түсіріледі.</a:t>
            </a:r>
            <a:endParaRPr lang="ru-RU" sz="1400" b="1" dirty="0"/>
          </a:p>
        </p:txBody>
      </p:sp>
      <p:sp>
        <p:nvSpPr>
          <p:cNvPr id="6" name="Прямоугольник 5"/>
          <p:cNvSpPr/>
          <p:nvPr/>
        </p:nvSpPr>
        <p:spPr>
          <a:xfrm>
            <a:off x="5286412" y="547196"/>
            <a:ext cx="3286116" cy="738664"/>
          </a:xfrm>
          <a:prstGeom prst="rect">
            <a:avLst/>
          </a:prstGeom>
        </p:spPr>
        <p:txBody>
          <a:bodyPr wrap="square">
            <a:spAutoFit/>
          </a:bodyPr>
          <a:lstStyle/>
          <a:p>
            <a:pPr algn="r"/>
            <a:r>
              <a:rPr lang="ru-RU" sz="1400" b="1" i="1" dirty="0" err="1" smtClean="0">
                <a:solidFill>
                  <a:schemeClr val="accent4">
                    <a:lumMod val="75000"/>
                  </a:schemeClr>
                </a:solidFill>
                <a:latin typeface="Times New Roman" pitchFamily="18" charset="0"/>
                <a:cs typeface="Times New Roman" pitchFamily="18" charset="0"/>
              </a:rPr>
              <a:t>Қазақстан Республикасы</a:t>
            </a:r>
            <a:r>
              <a:rPr lang="ru-RU" sz="1400" b="1" i="1" dirty="0" smtClean="0">
                <a:solidFill>
                  <a:schemeClr val="accent4">
                    <a:lumMod val="75000"/>
                  </a:schemeClr>
                </a:solidFill>
                <a:latin typeface="Times New Roman" pitchFamily="18" charset="0"/>
                <a:cs typeface="Times New Roman" pitchFamily="18" charset="0"/>
              </a:rPr>
              <a:t> </a:t>
            </a:r>
            <a:r>
              <a:rPr lang="ru-RU" sz="1400" b="1" i="1" dirty="0" err="1" smtClean="0">
                <a:solidFill>
                  <a:schemeClr val="accent4">
                    <a:lumMod val="75000"/>
                  </a:schemeClr>
                </a:solidFill>
                <a:latin typeface="Times New Roman" pitchFamily="18" charset="0"/>
                <a:cs typeface="Times New Roman" pitchFamily="18" charset="0"/>
              </a:rPr>
              <a:t>Үкіметінің</a:t>
            </a:r>
            <a:r>
              <a:rPr lang="ru-RU" sz="1400" b="1" i="1" dirty="0" smtClean="0">
                <a:solidFill>
                  <a:schemeClr val="accent4">
                    <a:lumMod val="75000"/>
                  </a:schemeClr>
                </a:solidFill>
                <a:latin typeface="Times New Roman" pitchFamily="18" charset="0"/>
                <a:cs typeface="Times New Roman" pitchFamily="18" charset="0"/>
              </a:rPr>
              <a:t> </a:t>
            </a:r>
          </a:p>
          <a:p>
            <a:pPr algn="r"/>
            <a:r>
              <a:rPr lang="ru-RU" sz="1400" b="1" i="1" dirty="0" smtClean="0">
                <a:solidFill>
                  <a:schemeClr val="accent4">
                    <a:lumMod val="75000"/>
                  </a:schemeClr>
                </a:solidFill>
                <a:latin typeface="Times New Roman" pitchFamily="18" charset="0"/>
                <a:cs typeface="Times New Roman" pitchFamily="18" charset="0"/>
              </a:rPr>
              <a:t>2007 </a:t>
            </a:r>
            <a:r>
              <a:rPr lang="ru-RU" sz="1400" b="1" i="1" dirty="0" err="1" smtClean="0">
                <a:solidFill>
                  <a:schemeClr val="accent4">
                    <a:lumMod val="75000"/>
                  </a:schemeClr>
                </a:solidFill>
                <a:latin typeface="Times New Roman" pitchFamily="18" charset="0"/>
                <a:cs typeface="Times New Roman" pitchFamily="18" charset="0"/>
              </a:rPr>
              <a:t>жылғы </a:t>
            </a:r>
            <a:r>
              <a:rPr lang="ru-RU" sz="1400" b="1" i="1" dirty="0" smtClean="0">
                <a:solidFill>
                  <a:schemeClr val="accent4">
                    <a:lumMod val="75000"/>
                  </a:schemeClr>
                </a:solidFill>
                <a:latin typeface="Times New Roman" pitchFamily="18" charset="0"/>
                <a:cs typeface="Times New Roman" pitchFamily="18" charset="0"/>
              </a:rPr>
              <a:t>2 </a:t>
            </a:r>
            <a:r>
              <a:rPr lang="ru-RU" sz="1400" b="1" i="1" dirty="0" err="1" smtClean="0">
                <a:solidFill>
                  <a:schemeClr val="accent4">
                    <a:lumMod val="75000"/>
                  </a:schemeClr>
                </a:solidFill>
                <a:latin typeface="Times New Roman" pitchFamily="18" charset="0"/>
                <a:cs typeface="Times New Roman" pitchFamily="18" charset="0"/>
              </a:rPr>
              <a:t>қазандағы </a:t>
            </a:r>
            <a:r>
              <a:rPr lang="ru-RU" sz="1400" b="1" i="1" dirty="0" smtClean="0">
                <a:solidFill>
                  <a:schemeClr val="accent4">
                    <a:lumMod val="75000"/>
                  </a:schemeClr>
                </a:solidFill>
                <a:latin typeface="Times New Roman" pitchFamily="18" charset="0"/>
                <a:cs typeface="Times New Roman" pitchFamily="18" charset="0"/>
              </a:rPr>
              <a:t>№</a:t>
            </a:r>
            <a:r>
              <a:rPr lang="en-US" sz="1400" b="1" i="1" dirty="0" smtClean="0">
                <a:solidFill>
                  <a:schemeClr val="accent4">
                    <a:lumMod val="75000"/>
                  </a:schemeClr>
                </a:solidFill>
                <a:latin typeface="Times New Roman" pitchFamily="18" charset="0"/>
                <a:cs typeface="Times New Roman" pitchFamily="18" charset="0"/>
              </a:rPr>
              <a:t>873 </a:t>
            </a:r>
            <a:r>
              <a:rPr lang="ru-RU" sz="1400" b="1" i="1" dirty="0" err="1" smtClean="0">
                <a:solidFill>
                  <a:schemeClr val="accent4">
                    <a:lumMod val="75000"/>
                  </a:schemeClr>
                </a:solidFill>
                <a:latin typeface="Times New Roman" pitchFamily="18" charset="0"/>
                <a:cs typeface="Times New Roman" pitchFamily="18" charset="0"/>
              </a:rPr>
              <a:t>Қаулысы</a:t>
            </a:r>
            <a:endParaRPr lang="ru-RU" sz="1400" b="1" i="1" dirty="0">
              <a:solidFill>
                <a:schemeClr val="accent4">
                  <a:lumMod val="75000"/>
                </a:schemeClr>
              </a:solidFill>
              <a:latin typeface="Times New Roman" pitchFamily="18" charset="0"/>
              <a:cs typeface="Times New Roman" pitchFamily="18" charset="0"/>
            </a:endParaRPr>
          </a:p>
        </p:txBody>
      </p:sp>
      <p:sp>
        <p:nvSpPr>
          <p:cNvPr id="7" name="Прямоугольник 6"/>
          <p:cNvSpPr/>
          <p:nvPr/>
        </p:nvSpPr>
        <p:spPr>
          <a:xfrm>
            <a:off x="3286116" y="2129845"/>
            <a:ext cx="2525050" cy="584775"/>
          </a:xfrm>
          <a:prstGeom prst="rect">
            <a:avLst/>
          </a:prstGeom>
          <a:noFill/>
          <a:effectLst>
            <a:softEdge rad="12700"/>
          </a:effectLst>
        </p:spPr>
        <p:txBody>
          <a:bodyPr wrap="none" lIns="91440" tIns="45720" rIns="91440" bIns="45720">
            <a:spAutoFit/>
            <a:scene3d>
              <a:camera prst="isometricOffAxis1Right"/>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3200" b="1" cap="all" spc="0" dirty="0" smtClean="0">
                <a:ln w="0"/>
                <a:solidFill>
                  <a:srgbClr val="002060"/>
                </a:solidFill>
                <a:effectLst>
                  <a:reflection blurRad="12700" stA="50000" endPos="50000" dist="5000" dir="5400000" sy="-100000" rotWithShape="0"/>
                </a:effectLst>
                <a:latin typeface="Arial Narrow" pitchFamily="34" charset="0"/>
              </a:rPr>
              <a:t>Жарты метр</a:t>
            </a:r>
            <a:endParaRPr lang="ru-RU" sz="3200" b="1" cap="all" spc="0" dirty="0">
              <a:ln w="0"/>
              <a:solidFill>
                <a:srgbClr val="002060"/>
              </a:solidFill>
              <a:effectLst>
                <a:reflection blurRad="12700" stA="50000" endPos="50000" dist="5000" dir="5400000" sy="-100000" rotWithShape="0"/>
              </a:effectLst>
              <a:latin typeface="Arial Narrow" pitchFamily="34" charset="0"/>
            </a:endParaRPr>
          </a:p>
        </p:txBody>
      </p:sp>
      <p:cxnSp>
        <p:nvCxnSpPr>
          <p:cNvPr id="11" name="Прямая со стрелкой 10"/>
          <p:cNvCxnSpPr/>
          <p:nvPr/>
        </p:nvCxnSpPr>
        <p:spPr>
          <a:xfrm rot="5400000">
            <a:off x="5322893" y="2178041"/>
            <a:ext cx="642942"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3074" name="Picture 2" descr="C:\Users\Администратор\Desktop\Camera\20170401_211104.jpg"/>
          <p:cNvPicPr>
            <a:picLocks noChangeAspect="1" noChangeArrowheads="1"/>
          </p:cNvPicPr>
          <p:nvPr/>
        </p:nvPicPr>
        <p:blipFill>
          <a:blip r:embed="rId3">
            <a:lum bright="20000" contrast="40000"/>
          </a:blip>
          <a:srcRect/>
          <a:stretch>
            <a:fillRect/>
          </a:stretch>
        </p:blipFill>
        <p:spPr bwMode="auto">
          <a:xfrm>
            <a:off x="785786" y="1285860"/>
            <a:ext cx="7358081" cy="3686473"/>
          </a:xfrm>
          <a:prstGeom prst="rect">
            <a:avLst/>
          </a:prstGeom>
          <a:noFill/>
        </p:spPr>
      </p:pic>
      <p:sp>
        <p:nvSpPr>
          <p:cNvPr id="7" name="Прямоугольник 6"/>
          <p:cNvSpPr/>
          <p:nvPr/>
        </p:nvSpPr>
        <p:spPr>
          <a:xfrm>
            <a:off x="428596" y="5143512"/>
            <a:ext cx="8286808" cy="523220"/>
          </a:xfrm>
          <a:prstGeom prst="rect">
            <a:avLst/>
          </a:prstGeom>
        </p:spPr>
        <p:txBody>
          <a:bodyPr wrap="square">
            <a:spAutoFit/>
          </a:bodyPr>
          <a:lstStyle/>
          <a:p>
            <a:pPr algn="ctr"/>
            <a:r>
              <a:rPr lang="kk-KZ" sz="1400" b="1" dirty="0"/>
              <a:t>Ғимараттарға тұрақты тігілген Қазақстан Республикасының Мемлекеттік </a:t>
            </a:r>
            <a:r>
              <a:rPr lang="kk-KZ" sz="1400" b="1" dirty="0" smtClean="0"/>
              <a:t>Ту және Мемлекеттік Елтаңбасына тәуліктің </a:t>
            </a:r>
            <a:r>
              <a:rPr lang="kk-KZ" sz="1400" b="1" dirty="0"/>
              <a:t>қараңғы мерзімінде жарық түсіп тұруға </a:t>
            </a:r>
            <a:r>
              <a:rPr lang="kk-KZ" sz="1400" b="1" dirty="0" smtClean="0"/>
              <a:t>тиіс.</a:t>
            </a:r>
            <a:endParaRPr lang="ru-RU" sz="1400" dirty="0"/>
          </a:p>
        </p:txBody>
      </p:sp>
      <p:pic>
        <p:nvPicPr>
          <p:cNvPr id="3075" name="Picture 3"/>
          <p:cNvPicPr>
            <a:picLocks noChangeAspect="1" noChangeArrowheads="1"/>
          </p:cNvPicPr>
          <p:nvPr/>
        </p:nvPicPr>
        <p:blipFill>
          <a:blip r:embed="rId4">
            <a:lum bright="40000" contrast="20000"/>
          </a:blip>
          <a:srcRect/>
          <a:stretch>
            <a:fillRect/>
          </a:stretch>
        </p:blipFill>
        <p:spPr bwMode="auto">
          <a:xfrm>
            <a:off x="6143636" y="1928802"/>
            <a:ext cx="1114426" cy="808505"/>
          </a:xfrm>
          <a:prstGeom prst="rect">
            <a:avLst/>
          </a:prstGeom>
          <a:noFill/>
          <a:ln w="9525">
            <a:noFill/>
            <a:miter lim="800000"/>
            <a:headEnd/>
            <a:tailEnd/>
          </a:ln>
          <a:effectLst/>
        </p:spPr>
      </p:pic>
      <p:sp>
        <p:nvSpPr>
          <p:cNvPr id="8" name="Прямоугольник 7"/>
          <p:cNvSpPr/>
          <p:nvPr/>
        </p:nvSpPr>
        <p:spPr>
          <a:xfrm>
            <a:off x="5286412" y="547196"/>
            <a:ext cx="3286116" cy="738664"/>
          </a:xfrm>
          <a:prstGeom prst="rect">
            <a:avLst/>
          </a:prstGeom>
        </p:spPr>
        <p:txBody>
          <a:bodyPr wrap="square">
            <a:spAutoFit/>
          </a:bodyPr>
          <a:lstStyle/>
          <a:p>
            <a:pPr algn="r"/>
            <a:r>
              <a:rPr lang="ru-RU" sz="1400" b="1" i="1" dirty="0" err="1" smtClean="0">
                <a:solidFill>
                  <a:schemeClr val="accent4">
                    <a:lumMod val="75000"/>
                  </a:schemeClr>
                </a:solidFill>
                <a:latin typeface="Times New Roman" pitchFamily="18" charset="0"/>
                <a:cs typeface="Times New Roman" pitchFamily="18" charset="0"/>
              </a:rPr>
              <a:t>Қазақстан Республикасы</a:t>
            </a:r>
            <a:r>
              <a:rPr lang="ru-RU" sz="1400" b="1" i="1" dirty="0" smtClean="0">
                <a:solidFill>
                  <a:schemeClr val="accent4">
                    <a:lumMod val="75000"/>
                  </a:schemeClr>
                </a:solidFill>
                <a:latin typeface="Times New Roman" pitchFamily="18" charset="0"/>
                <a:cs typeface="Times New Roman" pitchFamily="18" charset="0"/>
              </a:rPr>
              <a:t> </a:t>
            </a:r>
            <a:r>
              <a:rPr lang="ru-RU" sz="1400" b="1" i="1" dirty="0" err="1" smtClean="0">
                <a:solidFill>
                  <a:schemeClr val="accent4">
                    <a:lumMod val="75000"/>
                  </a:schemeClr>
                </a:solidFill>
                <a:latin typeface="Times New Roman" pitchFamily="18" charset="0"/>
                <a:cs typeface="Times New Roman" pitchFamily="18" charset="0"/>
              </a:rPr>
              <a:t>Үкіметінің</a:t>
            </a:r>
            <a:r>
              <a:rPr lang="ru-RU" sz="1400" b="1" i="1" dirty="0" smtClean="0">
                <a:solidFill>
                  <a:schemeClr val="accent4">
                    <a:lumMod val="75000"/>
                  </a:schemeClr>
                </a:solidFill>
                <a:latin typeface="Times New Roman" pitchFamily="18" charset="0"/>
                <a:cs typeface="Times New Roman" pitchFamily="18" charset="0"/>
              </a:rPr>
              <a:t> </a:t>
            </a:r>
          </a:p>
          <a:p>
            <a:pPr algn="r"/>
            <a:r>
              <a:rPr lang="ru-RU" sz="1400" b="1" i="1" dirty="0" smtClean="0">
                <a:solidFill>
                  <a:schemeClr val="accent4">
                    <a:lumMod val="75000"/>
                  </a:schemeClr>
                </a:solidFill>
                <a:latin typeface="Times New Roman" pitchFamily="18" charset="0"/>
                <a:cs typeface="Times New Roman" pitchFamily="18" charset="0"/>
              </a:rPr>
              <a:t>2007 </a:t>
            </a:r>
            <a:r>
              <a:rPr lang="ru-RU" sz="1400" b="1" i="1" dirty="0" err="1" smtClean="0">
                <a:solidFill>
                  <a:schemeClr val="accent4">
                    <a:lumMod val="75000"/>
                  </a:schemeClr>
                </a:solidFill>
                <a:latin typeface="Times New Roman" pitchFamily="18" charset="0"/>
                <a:cs typeface="Times New Roman" pitchFamily="18" charset="0"/>
              </a:rPr>
              <a:t>жылғы </a:t>
            </a:r>
            <a:r>
              <a:rPr lang="ru-RU" sz="1400" b="1" i="1" dirty="0" smtClean="0">
                <a:solidFill>
                  <a:schemeClr val="accent4">
                    <a:lumMod val="75000"/>
                  </a:schemeClr>
                </a:solidFill>
                <a:latin typeface="Times New Roman" pitchFamily="18" charset="0"/>
                <a:cs typeface="Times New Roman" pitchFamily="18" charset="0"/>
              </a:rPr>
              <a:t>2 </a:t>
            </a:r>
            <a:r>
              <a:rPr lang="ru-RU" sz="1400" b="1" i="1" dirty="0" err="1" smtClean="0">
                <a:solidFill>
                  <a:schemeClr val="accent4">
                    <a:lumMod val="75000"/>
                  </a:schemeClr>
                </a:solidFill>
                <a:latin typeface="Times New Roman" pitchFamily="18" charset="0"/>
                <a:cs typeface="Times New Roman" pitchFamily="18" charset="0"/>
              </a:rPr>
              <a:t>қазандағы </a:t>
            </a:r>
            <a:r>
              <a:rPr lang="ru-RU" sz="1400" b="1" i="1" dirty="0" smtClean="0">
                <a:solidFill>
                  <a:schemeClr val="accent4">
                    <a:lumMod val="75000"/>
                  </a:schemeClr>
                </a:solidFill>
                <a:latin typeface="Times New Roman" pitchFamily="18" charset="0"/>
                <a:cs typeface="Times New Roman" pitchFamily="18" charset="0"/>
              </a:rPr>
              <a:t>№</a:t>
            </a:r>
            <a:r>
              <a:rPr lang="en-US" sz="1400" b="1" i="1" dirty="0" smtClean="0">
                <a:solidFill>
                  <a:schemeClr val="accent4">
                    <a:lumMod val="75000"/>
                  </a:schemeClr>
                </a:solidFill>
                <a:latin typeface="Times New Roman" pitchFamily="18" charset="0"/>
                <a:cs typeface="Times New Roman" pitchFamily="18" charset="0"/>
              </a:rPr>
              <a:t>873 </a:t>
            </a:r>
            <a:r>
              <a:rPr lang="ru-RU" sz="1400" b="1" i="1" dirty="0" err="1" smtClean="0">
                <a:solidFill>
                  <a:schemeClr val="accent4">
                    <a:lumMod val="75000"/>
                  </a:schemeClr>
                </a:solidFill>
                <a:latin typeface="Times New Roman" pitchFamily="18" charset="0"/>
                <a:cs typeface="Times New Roman" pitchFamily="18" charset="0"/>
              </a:rPr>
              <a:t>Қаулысы</a:t>
            </a:r>
            <a:endParaRPr lang="ru-RU" sz="1400" b="1" i="1" dirty="0">
              <a:solidFill>
                <a:schemeClr val="accent4">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9" name="Группа 8"/>
          <p:cNvGrpSpPr/>
          <p:nvPr/>
        </p:nvGrpSpPr>
        <p:grpSpPr>
          <a:xfrm>
            <a:off x="357158" y="1857364"/>
            <a:ext cx="8358246" cy="4071966"/>
            <a:chOff x="357158" y="2285992"/>
            <a:chExt cx="8358246" cy="4071966"/>
          </a:xfrm>
        </p:grpSpPr>
        <p:sp>
          <p:nvSpPr>
            <p:cNvPr id="2" name="Прямоугольник 1"/>
            <p:cNvSpPr/>
            <p:nvPr/>
          </p:nvSpPr>
          <p:spPr>
            <a:xfrm>
              <a:off x="357158" y="5834738"/>
              <a:ext cx="8358246" cy="523220"/>
            </a:xfrm>
            <a:prstGeom prst="rect">
              <a:avLst/>
            </a:prstGeom>
          </p:spPr>
          <p:txBody>
            <a:bodyPr wrap="square">
              <a:spAutoFit/>
            </a:bodyPr>
            <a:lstStyle/>
            <a:p>
              <a:pPr algn="ctr"/>
              <a:r>
                <a:rPr lang="kk-KZ" sz="1400" b="1" dirty="0"/>
                <a:t>Қазақстан Республикасының </a:t>
              </a:r>
              <a:r>
                <a:rPr lang="kk-KZ" sz="1400" b="1" dirty="0" smtClean="0"/>
                <a:t>Мемлекеттік </a:t>
              </a:r>
              <a:r>
                <a:rPr lang="kk-KZ" sz="1400" b="1" dirty="0"/>
                <a:t>Туы басқа да </a:t>
              </a:r>
              <a:r>
                <a:rPr lang="kk-KZ" sz="1400" b="1" dirty="0" smtClean="0"/>
                <a:t>ғимараттарда </a:t>
              </a:r>
              <a:r>
                <a:rPr lang="kk-KZ" sz="1400" b="1" dirty="0"/>
                <a:t>(үй-жайларда) олардың иелерінің еркі бойынша көтерілуі (тігілуі) </a:t>
              </a:r>
              <a:r>
                <a:rPr lang="kk-KZ" sz="1400" b="1" dirty="0" smtClean="0"/>
                <a:t>мүмкін.</a:t>
              </a:r>
              <a:endParaRPr lang="ru-RU" sz="1400" b="1" dirty="0"/>
            </a:p>
          </p:txBody>
        </p:sp>
        <p:pic>
          <p:nvPicPr>
            <p:cNvPr id="5122" name="Picture 2" descr="D:\Documents\436cc6f51084edd053b5d59910ebf6a5.jpg"/>
            <p:cNvPicPr>
              <a:picLocks noChangeAspect="1" noChangeArrowheads="1"/>
            </p:cNvPicPr>
            <p:nvPr/>
          </p:nvPicPr>
          <p:blipFill>
            <a:blip r:embed="rId3" cstate="print">
              <a:lum bright="10000" contrast="40000"/>
              <a:extLst>
                <a:ext uri="{28A0092B-C50C-407E-A947-70E740481C1C}">
                  <a14:useLocalDpi xmlns:a14="http://schemas.microsoft.com/office/drawing/2010/main" xmlns="" val="0"/>
                </a:ext>
              </a:extLst>
            </a:blip>
            <a:srcRect/>
            <a:stretch>
              <a:fillRect/>
            </a:stretch>
          </p:blipFill>
          <p:spPr bwMode="auto">
            <a:xfrm>
              <a:off x="2214546" y="2285992"/>
              <a:ext cx="4714908" cy="2684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2" descr="http://f.azh.kz/news/026/953/image-28-02-15-06-25-1.jpeg"/>
            <p:cNvPicPr>
              <a:picLocks noChangeAspect="1" noChangeArrowheads="1"/>
            </p:cNvPicPr>
            <p:nvPr/>
          </p:nvPicPr>
          <p:blipFill>
            <a:blip r:embed="rId4">
              <a:lum bright="10000" contrast="40000"/>
            </a:blip>
            <a:srcRect/>
            <a:stretch>
              <a:fillRect/>
            </a:stretch>
          </p:blipFill>
          <p:spPr bwMode="auto">
            <a:xfrm>
              <a:off x="762008" y="3214686"/>
              <a:ext cx="1809728" cy="2411811"/>
            </a:xfrm>
            <a:prstGeom prst="rect">
              <a:avLst/>
            </a:prstGeom>
            <a:ln>
              <a:noFill/>
            </a:ln>
            <a:effectLst>
              <a:outerShdw blurRad="292100" dist="139700" dir="2700000" algn="tl" rotWithShape="0">
                <a:srgbClr val="333333">
                  <a:alpha val="65000"/>
                </a:srgbClr>
              </a:outerShdw>
            </a:effectLst>
          </p:spPr>
        </p:pic>
        <p:pic>
          <p:nvPicPr>
            <p:cNvPr id="6" name="Picture 4" descr="http://f.azh.kz/news/26953.jpeg"/>
            <p:cNvPicPr>
              <a:picLocks noChangeAspect="1" noChangeArrowheads="1"/>
            </p:cNvPicPr>
            <p:nvPr/>
          </p:nvPicPr>
          <p:blipFill>
            <a:blip r:embed="rId5">
              <a:lum bright="10000" contrast="40000"/>
            </a:blip>
            <a:srcRect/>
            <a:stretch>
              <a:fillRect/>
            </a:stretch>
          </p:blipFill>
          <p:spPr bwMode="auto">
            <a:xfrm>
              <a:off x="4857752" y="3357562"/>
              <a:ext cx="3429024" cy="1885964"/>
            </a:xfrm>
            <a:prstGeom prst="rect">
              <a:avLst/>
            </a:prstGeom>
            <a:ln>
              <a:noFill/>
            </a:ln>
            <a:effectLst>
              <a:outerShdw blurRad="292100" dist="139700" dir="2700000" algn="tl" rotWithShape="0">
                <a:srgbClr val="333333">
                  <a:alpha val="65000"/>
                </a:srgbClr>
              </a:outerShdw>
            </a:effectLst>
          </p:spPr>
        </p:pic>
      </p:grpSp>
      <p:sp>
        <p:nvSpPr>
          <p:cNvPr id="8" name="Прямоугольник 7"/>
          <p:cNvSpPr/>
          <p:nvPr/>
        </p:nvSpPr>
        <p:spPr>
          <a:xfrm>
            <a:off x="5286412" y="547196"/>
            <a:ext cx="3286116" cy="738664"/>
          </a:xfrm>
          <a:prstGeom prst="rect">
            <a:avLst/>
          </a:prstGeom>
        </p:spPr>
        <p:txBody>
          <a:bodyPr wrap="square">
            <a:spAutoFit/>
          </a:bodyPr>
          <a:lstStyle/>
          <a:p>
            <a:pPr algn="r"/>
            <a:r>
              <a:rPr lang="ru-RU" sz="1400" b="1" i="1" dirty="0" err="1" smtClean="0">
                <a:solidFill>
                  <a:schemeClr val="accent4">
                    <a:lumMod val="75000"/>
                  </a:schemeClr>
                </a:solidFill>
                <a:latin typeface="Times New Roman" pitchFamily="18" charset="0"/>
                <a:cs typeface="Times New Roman" pitchFamily="18" charset="0"/>
              </a:rPr>
              <a:t>Қазақстан Республикасы</a:t>
            </a:r>
            <a:r>
              <a:rPr lang="ru-RU" sz="1400" b="1" i="1" dirty="0" smtClean="0">
                <a:solidFill>
                  <a:schemeClr val="accent4">
                    <a:lumMod val="75000"/>
                  </a:schemeClr>
                </a:solidFill>
                <a:latin typeface="Times New Roman" pitchFamily="18" charset="0"/>
                <a:cs typeface="Times New Roman" pitchFamily="18" charset="0"/>
              </a:rPr>
              <a:t> </a:t>
            </a:r>
            <a:r>
              <a:rPr lang="ru-RU" sz="1400" b="1" i="1" dirty="0" err="1" smtClean="0">
                <a:solidFill>
                  <a:schemeClr val="accent4">
                    <a:lumMod val="75000"/>
                  </a:schemeClr>
                </a:solidFill>
                <a:latin typeface="Times New Roman" pitchFamily="18" charset="0"/>
                <a:cs typeface="Times New Roman" pitchFamily="18" charset="0"/>
              </a:rPr>
              <a:t>Үкіметінің</a:t>
            </a:r>
            <a:r>
              <a:rPr lang="ru-RU" sz="1400" b="1" i="1" dirty="0" smtClean="0">
                <a:solidFill>
                  <a:schemeClr val="accent4">
                    <a:lumMod val="75000"/>
                  </a:schemeClr>
                </a:solidFill>
                <a:latin typeface="Times New Roman" pitchFamily="18" charset="0"/>
                <a:cs typeface="Times New Roman" pitchFamily="18" charset="0"/>
              </a:rPr>
              <a:t> </a:t>
            </a:r>
          </a:p>
          <a:p>
            <a:pPr algn="r"/>
            <a:r>
              <a:rPr lang="ru-RU" sz="1400" b="1" i="1" dirty="0" smtClean="0">
                <a:solidFill>
                  <a:schemeClr val="accent4">
                    <a:lumMod val="75000"/>
                  </a:schemeClr>
                </a:solidFill>
                <a:latin typeface="Times New Roman" pitchFamily="18" charset="0"/>
                <a:cs typeface="Times New Roman" pitchFamily="18" charset="0"/>
              </a:rPr>
              <a:t>2007 </a:t>
            </a:r>
            <a:r>
              <a:rPr lang="ru-RU" sz="1400" b="1" i="1" dirty="0" err="1" smtClean="0">
                <a:solidFill>
                  <a:schemeClr val="accent4">
                    <a:lumMod val="75000"/>
                  </a:schemeClr>
                </a:solidFill>
                <a:latin typeface="Times New Roman" pitchFamily="18" charset="0"/>
                <a:cs typeface="Times New Roman" pitchFamily="18" charset="0"/>
              </a:rPr>
              <a:t>жылғы </a:t>
            </a:r>
            <a:r>
              <a:rPr lang="ru-RU" sz="1400" b="1" i="1" dirty="0" smtClean="0">
                <a:solidFill>
                  <a:schemeClr val="accent4">
                    <a:lumMod val="75000"/>
                  </a:schemeClr>
                </a:solidFill>
                <a:latin typeface="Times New Roman" pitchFamily="18" charset="0"/>
                <a:cs typeface="Times New Roman" pitchFamily="18" charset="0"/>
              </a:rPr>
              <a:t>2 </a:t>
            </a:r>
            <a:r>
              <a:rPr lang="ru-RU" sz="1400" b="1" i="1" dirty="0" err="1" smtClean="0">
                <a:solidFill>
                  <a:schemeClr val="accent4">
                    <a:lumMod val="75000"/>
                  </a:schemeClr>
                </a:solidFill>
                <a:latin typeface="Times New Roman" pitchFamily="18" charset="0"/>
                <a:cs typeface="Times New Roman" pitchFamily="18" charset="0"/>
              </a:rPr>
              <a:t>қазандағы </a:t>
            </a:r>
            <a:r>
              <a:rPr lang="ru-RU" sz="1400" b="1" i="1" dirty="0" smtClean="0">
                <a:solidFill>
                  <a:schemeClr val="accent4">
                    <a:lumMod val="75000"/>
                  </a:schemeClr>
                </a:solidFill>
                <a:latin typeface="Times New Roman" pitchFamily="18" charset="0"/>
                <a:cs typeface="Times New Roman" pitchFamily="18" charset="0"/>
              </a:rPr>
              <a:t>№</a:t>
            </a:r>
            <a:r>
              <a:rPr lang="en-US" sz="1400" b="1" i="1" dirty="0" smtClean="0">
                <a:solidFill>
                  <a:schemeClr val="accent4">
                    <a:lumMod val="75000"/>
                  </a:schemeClr>
                </a:solidFill>
                <a:latin typeface="Times New Roman" pitchFamily="18" charset="0"/>
                <a:cs typeface="Times New Roman" pitchFamily="18" charset="0"/>
              </a:rPr>
              <a:t>873 </a:t>
            </a:r>
            <a:r>
              <a:rPr lang="ru-RU" sz="1400" b="1" i="1" dirty="0" err="1" smtClean="0">
                <a:solidFill>
                  <a:schemeClr val="accent4">
                    <a:lumMod val="75000"/>
                  </a:schemeClr>
                </a:solidFill>
                <a:latin typeface="Times New Roman" pitchFamily="18" charset="0"/>
                <a:cs typeface="Times New Roman" pitchFamily="18" charset="0"/>
              </a:rPr>
              <a:t>Қаулысы</a:t>
            </a:r>
            <a:endParaRPr lang="ru-RU" sz="1400" b="1" i="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86870620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11" name="Прямоугольник 10"/>
          <p:cNvSpPr/>
          <p:nvPr/>
        </p:nvSpPr>
        <p:spPr>
          <a:xfrm>
            <a:off x="395536" y="1375934"/>
            <a:ext cx="8352928" cy="584775"/>
          </a:xfrm>
          <a:prstGeom prst="rect">
            <a:avLst/>
          </a:prstGeom>
        </p:spPr>
        <p:txBody>
          <a:bodyPr wrap="square">
            <a:spAutoFit/>
          </a:bodyPr>
          <a:lstStyle/>
          <a:p>
            <a:pPr algn="ctr"/>
            <a:r>
              <a:rPr lang="kk-KZ" sz="1600" b="1" dirty="0" smtClean="0">
                <a:solidFill>
                  <a:srgbClr val="FF0000"/>
                </a:solidFill>
              </a:rPr>
              <a:t>Мемлекеттік мекемелердің лауазымды тұлғалардың </a:t>
            </a:r>
          </a:p>
          <a:p>
            <a:pPr algn="ctr"/>
            <a:r>
              <a:rPr lang="kk-KZ" sz="1600" b="1" dirty="0" smtClean="0">
                <a:solidFill>
                  <a:srgbClr val="FF0000"/>
                </a:solidFill>
              </a:rPr>
              <a:t>кабинеттерінде орналастыру орны</a:t>
            </a:r>
            <a:endParaRPr lang="ru-RU" sz="1600" dirty="0">
              <a:solidFill>
                <a:srgbClr val="FF0000"/>
              </a:solidFill>
            </a:endParaRPr>
          </a:p>
        </p:txBody>
      </p:sp>
      <p:pic>
        <p:nvPicPr>
          <p:cNvPr id="12" name="Рисунок 11" descr="C:\Documents and Settings\1\Рабочий стол\МЕТОДИЧКА 2014\Фото\верно.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58120" y="2500306"/>
            <a:ext cx="3957020" cy="2857520"/>
          </a:xfrm>
          <a:prstGeom prst="rect">
            <a:avLst/>
          </a:prstGeom>
          <a:noFill/>
          <a:ln>
            <a:noFill/>
          </a:ln>
        </p:spPr>
      </p:pic>
      <p:sp>
        <p:nvSpPr>
          <p:cNvPr id="14" name="Прямоугольник 13"/>
          <p:cNvSpPr/>
          <p:nvPr/>
        </p:nvSpPr>
        <p:spPr>
          <a:xfrm>
            <a:off x="428596" y="5476418"/>
            <a:ext cx="8286808" cy="738664"/>
          </a:xfrm>
          <a:prstGeom prst="rect">
            <a:avLst/>
          </a:prstGeom>
        </p:spPr>
        <p:txBody>
          <a:bodyPr wrap="square">
            <a:spAutoFit/>
          </a:bodyPr>
          <a:lstStyle/>
          <a:p>
            <a:pPr algn="just"/>
            <a:r>
              <a:rPr lang="ru-RU" sz="1400" b="1" dirty="0" err="1" smtClean="0"/>
              <a:t>Лауазымды</a:t>
            </a:r>
            <a:r>
              <a:rPr lang="ru-RU" sz="1400" b="1" dirty="0" smtClean="0"/>
              <a:t> </a:t>
            </a:r>
            <a:r>
              <a:rPr lang="ru-RU" sz="1400" b="1" dirty="0" err="1"/>
              <a:t>тұлғалардың </a:t>
            </a:r>
            <a:r>
              <a:rPr lang="ru-RU" sz="1400" b="1" dirty="0" err="1" smtClean="0"/>
              <a:t>кабинетіндегі</a:t>
            </a:r>
            <a:r>
              <a:rPr lang="ru-RU" sz="1400" b="1" dirty="0" smtClean="0"/>
              <a:t> </a:t>
            </a:r>
            <a:r>
              <a:rPr lang="ru-RU" sz="1400" b="1" dirty="0" err="1" smtClean="0"/>
              <a:t>Қазақстан </a:t>
            </a:r>
            <a:r>
              <a:rPr lang="ru-RU" sz="1400" b="1" dirty="0" err="1"/>
              <a:t>Республикасының </a:t>
            </a:r>
            <a:r>
              <a:rPr lang="ru-RU" sz="1400" b="1" dirty="0" err="1" smtClean="0"/>
              <a:t>Мемлекеттік</a:t>
            </a:r>
            <a:r>
              <a:rPr lang="ru-RU" sz="1400" b="1" dirty="0" smtClean="0"/>
              <a:t> </a:t>
            </a:r>
            <a:r>
              <a:rPr lang="ru-RU" sz="1400" b="1" dirty="0" err="1"/>
              <a:t>Туы</a:t>
            </a:r>
            <a:r>
              <a:rPr lang="ru-RU" sz="1400" b="1" dirty="0"/>
              <a:t> (1 х 2 метр </a:t>
            </a:r>
            <a:r>
              <a:rPr lang="ru-RU" sz="1400" b="1" dirty="0" err="1"/>
              <a:t>өлшеммен</a:t>
            </a:r>
            <a:r>
              <a:rPr lang="ru-RU" sz="1400" b="1" dirty="0" smtClean="0"/>
              <a:t>) </a:t>
            </a:r>
            <a:r>
              <a:rPr lang="ru-RU" sz="1400" b="1" dirty="0" err="1" smtClean="0"/>
              <a:t>оң жағында </a:t>
            </a:r>
            <a:r>
              <a:rPr lang="ru-RU" sz="1400" b="1" dirty="0" smtClean="0"/>
              <a:t>(</a:t>
            </a:r>
            <a:r>
              <a:rPr lang="ru-RU" sz="1400" b="1" dirty="0" err="1" smtClean="0"/>
              <a:t>тігіледі</a:t>
            </a:r>
            <a:r>
              <a:rPr lang="ru-RU" sz="1400" b="1" dirty="0" smtClean="0"/>
              <a:t>) </a:t>
            </a:r>
            <a:r>
              <a:rPr lang="ru-RU" sz="1400" b="1" dirty="0" err="1" smtClean="0"/>
              <a:t>орналастырылады</a:t>
            </a:r>
            <a:r>
              <a:rPr lang="ru-RU" sz="1400" b="1" dirty="0" smtClean="0"/>
              <a:t> </a:t>
            </a:r>
            <a:r>
              <a:rPr lang="ru-RU" sz="1400" b="1" dirty="0" err="1" smtClean="0"/>
              <a:t>және </a:t>
            </a:r>
            <a:r>
              <a:rPr lang="ru-RU" sz="1400" b="1" dirty="0" smtClean="0"/>
              <a:t>ҚР </a:t>
            </a:r>
            <a:r>
              <a:rPr lang="ru-RU" sz="1400" b="1" dirty="0" err="1"/>
              <a:t>Мемлекеттік</a:t>
            </a:r>
            <a:r>
              <a:rPr lang="ru-RU" sz="1400" b="1" dirty="0"/>
              <a:t> </a:t>
            </a:r>
            <a:r>
              <a:rPr lang="ru-RU" sz="1400" b="1" dirty="0" err="1" smtClean="0"/>
              <a:t>Елтаңбасының </a:t>
            </a:r>
            <a:r>
              <a:rPr lang="ru-RU" sz="1400" b="1" dirty="0" smtClean="0"/>
              <a:t>эталоны (</a:t>
            </a:r>
            <a:r>
              <a:rPr lang="ru-RU" sz="1400" b="1" dirty="0" err="1" smtClean="0"/>
              <a:t>лауазымды</a:t>
            </a:r>
            <a:r>
              <a:rPr lang="ru-RU" sz="1400" b="1" dirty="0" smtClean="0"/>
              <a:t> </a:t>
            </a:r>
            <a:r>
              <a:rPr lang="ru-RU" sz="1400" b="1" dirty="0" err="1" smtClean="0"/>
              <a:t>тұлғанының артында</a:t>
            </a:r>
            <a:r>
              <a:rPr lang="ru-RU" sz="1400" b="1" dirty="0" smtClean="0"/>
              <a:t>) 500 мм. </a:t>
            </a:r>
            <a:r>
              <a:rPr lang="ru-RU" sz="1400" b="1" dirty="0" err="1" smtClean="0"/>
              <a:t>көлемінде ортаға ілінеді</a:t>
            </a:r>
            <a:r>
              <a:rPr lang="ru-RU" sz="1400" b="1" dirty="0" smtClean="0"/>
              <a:t>. </a:t>
            </a:r>
            <a:endParaRPr lang="ru-RU" sz="1400" b="1" dirty="0"/>
          </a:p>
        </p:txBody>
      </p:sp>
      <p:cxnSp>
        <p:nvCxnSpPr>
          <p:cNvPr id="8" name="Прямая со стрелкой 7"/>
          <p:cNvCxnSpPr/>
          <p:nvPr/>
        </p:nvCxnSpPr>
        <p:spPr>
          <a:xfrm>
            <a:off x="571472" y="2355842"/>
            <a:ext cx="635798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Прямая со стрелкой 9"/>
          <p:cNvCxnSpPr/>
          <p:nvPr/>
        </p:nvCxnSpPr>
        <p:spPr>
          <a:xfrm rot="5400000" flipH="1" flipV="1">
            <a:off x="784991" y="3571082"/>
            <a:ext cx="3571900" cy="15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rot="10800000">
            <a:off x="5357818" y="2927346"/>
            <a:ext cx="1928826"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rot="10800000">
            <a:off x="4357688" y="3927478"/>
            <a:ext cx="2928957"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7286644" y="3495920"/>
            <a:ext cx="851515" cy="861774"/>
          </a:xfrm>
          <a:prstGeom prst="rect">
            <a:avLst/>
          </a:prstGeom>
          <a:noFill/>
        </p:spPr>
        <p:txBody>
          <a:bodyPr wrap="none" lIns="91440" tIns="45720" rIns="91440" bIns="45720">
            <a:spAutoFit/>
          </a:bodyPr>
          <a:lstStyle/>
          <a:p>
            <a:pPr algn="ctr"/>
            <a:r>
              <a:rPr lang="ru-RU"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1</a:t>
            </a:r>
            <a:r>
              <a:rPr lang="ru-RU" sz="1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Х</a:t>
            </a:r>
            <a:r>
              <a:rPr lang="ru-RU"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2 </a:t>
            </a:r>
          </a:p>
          <a:p>
            <a:pPr algn="ctr"/>
            <a:r>
              <a:rPr lang="ru-RU"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метр</a:t>
            </a:r>
            <a:endParaRPr lang="ru-RU"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24" name="Прямоугольник 23"/>
          <p:cNvSpPr/>
          <p:nvPr/>
        </p:nvSpPr>
        <p:spPr>
          <a:xfrm>
            <a:off x="7358082" y="2495788"/>
            <a:ext cx="902811" cy="861774"/>
          </a:xfrm>
          <a:prstGeom prst="rect">
            <a:avLst/>
          </a:prstGeom>
          <a:noFill/>
        </p:spPr>
        <p:txBody>
          <a:bodyPr wrap="none" lIns="91440" tIns="45720" rIns="91440" bIns="45720">
            <a:spAutoFit/>
          </a:bodyPr>
          <a:lstStyle/>
          <a:p>
            <a:pPr algn="ctr"/>
            <a:r>
              <a:rPr lang="ru-RU"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500 </a:t>
            </a:r>
          </a:p>
          <a:p>
            <a:pPr algn="ctr"/>
            <a:r>
              <a:rPr lang="ru-RU"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мм</a:t>
            </a:r>
            <a:endParaRPr lang="ru-RU"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25" name="TextBox 24"/>
          <p:cNvSpPr txBox="1"/>
          <p:nvPr/>
        </p:nvSpPr>
        <p:spPr>
          <a:xfrm>
            <a:off x="8001024" y="2428868"/>
            <a:ext cx="461665" cy="1000132"/>
          </a:xfrm>
          <a:prstGeom prst="rect">
            <a:avLst/>
          </a:prstGeom>
          <a:noFill/>
        </p:spPr>
        <p:txBody>
          <a:bodyPr vert="vert" wrap="square" rtlCol="0">
            <a:spAutoFit/>
          </a:bodyPr>
          <a:lstStyle/>
          <a:p>
            <a:pPr algn="ctr"/>
            <a:r>
              <a:rPr lang="kk-KZ" b="1" dirty="0" smtClean="0">
                <a:solidFill>
                  <a:schemeClr val="bg2">
                    <a:lumMod val="25000"/>
                  </a:schemeClr>
                </a:solidFill>
                <a:effectLst>
                  <a:outerShdw blurRad="38100" dist="38100" dir="2700000" algn="tl">
                    <a:srgbClr val="000000">
                      <a:alpha val="43137"/>
                    </a:srgbClr>
                  </a:outerShdw>
                </a:effectLst>
              </a:rPr>
              <a:t>көлемі</a:t>
            </a:r>
            <a:endParaRPr lang="ru-RU" b="1" dirty="0">
              <a:solidFill>
                <a:schemeClr val="bg2">
                  <a:lumMod val="25000"/>
                </a:schemeClr>
              </a:solidFill>
              <a:effectLst>
                <a:outerShdw blurRad="38100" dist="38100" dir="2700000" algn="tl">
                  <a:srgbClr val="000000">
                    <a:alpha val="43137"/>
                  </a:srgbClr>
                </a:outerShdw>
              </a:effectLst>
            </a:endParaRPr>
          </a:p>
        </p:txBody>
      </p:sp>
      <p:sp>
        <p:nvSpPr>
          <p:cNvPr id="26" name="TextBox 25"/>
          <p:cNvSpPr txBox="1"/>
          <p:nvPr/>
        </p:nvSpPr>
        <p:spPr>
          <a:xfrm>
            <a:off x="8001024" y="3429000"/>
            <a:ext cx="461665" cy="1000132"/>
          </a:xfrm>
          <a:prstGeom prst="rect">
            <a:avLst/>
          </a:prstGeom>
          <a:noFill/>
        </p:spPr>
        <p:txBody>
          <a:bodyPr vert="vert" wrap="square" rtlCol="0">
            <a:spAutoFit/>
          </a:bodyPr>
          <a:lstStyle/>
          <a:p>
            <a:pPr algn="ctr"/>
            <a:r>
              <a:rPr lang="kk-KZ" b="1" dirty="0" smtClean="0">
                <a:solidFill>
                  <a:schemeClr val="bg2">
                    <a:lumMod val="25000"/>
                  </a:schemeClr>
                </a:solidFill>
                <a:effectLst>
                  <a:outerShdw blurRad="38100" dist="38100" dir="2700000" algn="tl">
                    <a:srgbClr val="000000">
                      <a:alpha val="43137"/>
                    </a:srgbClr>
                  </a:outerShdw>
                </a:effectLst>
              </a:rPr>
              <a:t>өлшемі</a:t>
            </a:r>
            <a:endParaRPr lang="ru-RU" b="1" dirty="0">
              <a:solidFill>
                <a:schemeClr val="bg2">
                  <a:lumMod val="25000"/>
                </a:schemeClr>
              </a:solidFill>
              <a:effectLst>
                <a:outerShdw blurRad="38100" dist="38100" dir="2700000" algn="tl">
                  <a:srgbClr val="000000">
                    <a:alpha val="43137"/>
                  </a:srgbClr>
                </a:outerShdw>
              </a:effectLst>
            </a:endParaRPr>
          </a:p>
        </p:txBody>
      </p:sp>
      <p:sp>
        <p:nvSpPr>
          <p:cNvPr id="27" name="Прямоугольник 26"/>
          <p:cNvSpPr/>
          <p:nvPr/>
        </p:nvSpPr>
        <p:spPr>
          <a:xfrm>
            <a:off x="765318" y="1762772"/>
            <a:ext cx="1592104" cy="523220"/>
          </a:xfrm>
          <a:prstGeom prst="rect">
            <a:avLst/>
          </a:prstGeom>
        </p:spPr>
        <p:txBody>
          <a:bodyPr wrap="none">
            <a:spAutoFit/>
          </a:bodyPr>
          <a:lstStyle/>
          <a:p>
            <a:pPr algn="ctr"/>
            <a:r>
              <a:rPr lang="ru-RU" sz="1400" b="1" dirty="0" err="1" smtClean="0">
                <a:solidFill>
                  <a:schemeClr val="tx1">
                    <a:lumMod val="95000"/>
                    <a:lumOff val="5000"/>
                  </a:schemeClr>
                </a:solidFill>
                <a:effectLst>
                  <a:outerShdw blurRad="38100" dist="38100" dir="2700000" algn="tl">
                    <a:srgbClr val="000000">
                      <a:alpha val="43137"/>
                    </a:srgbClr>
                  </a:outerShdw>
                </a:effectLst>
              </a:rPr>
              <a:t>Бірдеңгейлі</a:t>
            </a:r>
            <a:r>
              <a:rPr lang="ru-RU" sz="1400" b="1" dirty="0" smtClean="0">
                <a:solidFill>
                  <a:schemeClr val="tx1">
                    <a:lumMod val="95000"/>
                    <a:lumOff val="5000"/>
                  </a:schemeClr>
                </a:solidFill>
                <a:effectLst>
                  <a:outerShdw blurRad="38100" dist="38100" dir="2700000" algn="tl">
                    <a:srgbClr val="000000">
                      <a:alpha val="43137"/>
                    </a:srgbClr>
                  </a:outerShdw>
                </a:effectLst>
              </a:rPr>
              <a:t> </a:t>
            </a:r>
          </a:p>
          <a:p>
            <a:pPr algn="ctr"/>
            <a:r>
              <a:rPr lang="ru-RU" sz="1400" b="1" dirty="0" err="1" smtClean="0">
                <a:solidFill>
                  <a:schemeClr val="tx1">
                    <a:lumMod val="95000"/>
                    <a:lumOff val="5000"/>
                  </a:schemeClr>
                </a:solidFill>
                <a:effectLst>
                  <a:outerShdw blurRad="38100" dist="38100" dir="2700000" algn="tl">
                    <a:srgbClr val="000000">
                      <a:alpha val="43137"/>
                    </a:srgbClr>
                  </a:outerShdw>
                </a:effectLst>
              </a:rPr>
              <a:t>орналастырылуы</a:t>
            </a:r>
            <a:r>
              <a:rPr lang="ru-RU" sz="1400" b="1" dirty="0" smtClean="0">
                <a:solidFill>
                  <a:schemeClr val="tx1">
                    <a:lumMod val="95000"/>
                    <a:lumOff val="5000"/>
                  </a:schemeClr>
                </a:solidFill>
                <a:effectLst>
                  <a:outerShdw blurRad="38100" dist="38100" dir="2700000" algn="tl">
                    <a:srgbClr val="000000">
                      <a:alpha val="43137"/>
                    </a:srgbClr>
                  </a:outerShdw>
                </a:effectLst>
              </a:rPr>
              <a:t> </a:t>
            </a:r>
            <a:endParaRPr lang="ru-RU" sz="1400" b="1" dirty="0">
              <a:solidFill>
                <a:schemeClr val="tx1">
                  <a:lumMod val="95000"/>
                  <a:lumOff val="5000"/>
                </a:schemeClr>
              </a:solidFill>
              <a:effectLst>
                <a:outerShdw blurRad="38100" dist="38100" dir="2700000" algn="tl">
                  <a:srgbClr val="000000">
                    <a:alpha val="43137"/>
                  </a:srgbClr>
                </a:outerShdw>
              </a:effectLst>
            </a:endParaRPr>
          </a:p>
        </p:txBody>
      </p:sp>
      <p:sp>
        <p:nvSpPr>
          <p:cNvPr id="29" name="Прямоугольник 28"/>
          <p:cNvSpPr/>
          <p:nvPr/>
        </p:nvSpPr>
        <p:spPr>
          <a:xfrm>
            <a:off x="1643042" y="2613917"/>
            <a:ext cx="1015663" cy="2601033"/>
          </a:xfrm>
          <a:prstGeom prst="rect">
            <a:avLst/>
          </a:prstGeom>
          <a:noFill/>
        </p:spPr>
        <p:txBody>
          <a:bodyPr vert="vert270"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2,5 </a:t>
            </a:r>
            <a:r>
              <a:rPr lang="ru-RU"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метр</a:t>
            </a:r>
            <a:endParaRPr lang="ru-RU"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Прямоугольник 14"/>
          <p:cNvSpPr/>
          <p:nvPr/>
        </p:nvSpPr>
        <p:spPr>
          <a:xfrm>
            <a:off x="5286412" y="547196"/>
            <a:ext cx="3286116" cy="738664"/>
          </a:xfrm>
          <a:prstGeom prst="rect">
            <a:avLst/>
          </a:prstGeom>
        </p:spPr>
        <p:txBody>
          <a:bodyPr wrap="square">
            <a:spAutoFit/>
          </a:bodyPr>
          <a:lstStyle/>
          <a:p>
            <a:pPr algn="r"/>
            <a:r>
              <a:rPr lang="ru-RU" sz="1400" b="1" i="1" dirty="0" err="1" smtClean="0">
                <a:solidFill>
                  <a:schemeClr val="accent4">
                    <a:lumMod val="75000"/>
                  </a:schemeClr>
                </a:solidFill>
                <a:latin typeface="Times New Roman" pitchFamily="18" charset="0"/>
                <a:cs typeface="Times New Roman" pitchFamily="18" charset="0"/>
              </a:rPr>
              <a:t>Қазақстан Республикасы</a:t>
            </a:r>
            <a:r>
              <a:rPr lang="ru-RU" sz="1400" b="1" i="1" dirty="0" smtClean="0">
                <a:solidFill>
                  <a:schemeClr val="accent4">
                    <a:lumMod val="75000"/>
                  </a:schemeClr>
                </a:solidFill>
                <a:latin typeface="Times New Roman" pitchFamily="18" charset="0"/>
                <a:cs typeface="Times New Roman" pitchFamily="18" charset="0"/>
              </a:rPr>
              <a:t> </a:t>
            </a:r>
            <a:r>
              <a:rPr lang="ru-RU" sz="1400" b="1" i="1" dirty="0" err="1" smtClean="0">
                <a:solidFill>
                  <a:schemeClr val="accent4">
                    <a:lumMod val="75000"/>
                  </a:schemeClr>
                </a:solidFill>
                <a:latin typeface="Times New Roman" pitchFamily="18" charset="0"/>
                <a:cs typeface="Times New Roman" pitchFamily="18" charset="0"/>
              </a:rPr>
              <a:t>Үкіметінің</a:t>
            </a:r>
            <a:r>
              <a:rPr lang="ru-RU" sz="1400" b="1" i="1" dirty="0" smtClean="0">
                <a:solidFill>
                  <a:schemeClr val="accent4">
                    <a:lumMod val="75000"/>
                  </a:schemeClr>
                </a:solidFill>
                <a:latin typeface="Times New Roman" pitchFamily="18" charset="0"/>
                <a:cs typeface="Times New Roman" pitchFamily="18" charset="0"/>
              </a:rPr>
              <a:t> </a:t>
            </a:r>
          </a:p>
          <a:p>
            <a:pPr algn="r"/>
            <a:r>
              <a:rPr lang="ru-RU" sz="1400" b="1" i="1" dirty="0" smtClean="0">
                <a:solidFill>
                  <a:schemeClr val="accent4">
                    <a:lumMod val="75000"/>
                  </a:schemeClr>
                </a:solidFill>
                <a:latin typeface="Times New Roman" pitchFamily="18" charset="0"/>
                <a:cs typeface="Times New Roman" pitchFamily="18" charset="0"/>
              </a:rPr>
              <a:t>2007 </a:t>
            </a:r>
            <a:r>
              <a:rPr lang="ru-RU" sz="1400" b="1" i="1" dirty="0" err="1" smtClean="0">
                <a:solidFill>
                  <a:schemeClr val="accent4">
                    <a:lumMod val="75000"/>
                  </a:schemeClr>
                </a:solidFill>
                <a:latin typeface="Times New Roman" pitchFamily="18" charset="0"/>
                <a:cs typeface="Times New Roman" pitchFamily="18" charset="0"/>
              </a:rPr>
              <a:t>жылғы </a:t>
            </a:r>
            <a:r>
              <a:rPr lang="ru-RU" sz="1400" b="1" i="1" dirty="0" smtClean="0">
                <a:solidFill>
                  <a:schemeClr val="accent4">
                    <a:lumMod val="75000"/>
                  </a:schemeClr>
                </a:solidFill>
                <a:latin typeface="Times New Roman" pitchFamily="18" charset="0"/>
                <a:cs typeface="Times New Roman" pitchFamily="18" charset="0"/>
              </a:rPr>
              <a:t>2 </a:t>
            </a:r>
            <a:r>
              <a:rPr lang="ru-RU" sz="1400" b="1" i="1" dirty="0" err="1" smtClean="0">
                <a:solidFill>
                  <a:schemeClr val="accent4">
                    <a:lumMod val="75000"/>
                  </a:schemeClr>
                </a:solidFill>
                <a:latin typeface="Times New Roman" pitchFamily="18" charset="0"/>
                <a:cs typeface="Times New Roman" pitchFamily="18" charset="0"/>
              </a:rPr>
              <a:t>қазандағы </a:t>
            </a:r>
            <a:r>
              <a:rPr lang="ru-RU" sz="1400" b="1" i="1" dirty="0" smtClean="0">
                <a:solidFill>
                  <a:schemeClr val="accent4">
                    <a:lumMod val="75000"/>
                  </a:schemeClr>
                </a:solidFill>
                <a:latin typeface="Times New Roman" pitchFamily="18" charset="0"/>
                <a:cs typeface="Times New Roman" pitchFamily="18" charset="0"/>
              </a:rPr>
              <a:t>№</a:t>
            </a:r>
            <a:r>
              <a:rPr lang="en-US" sz="1400" b="1" i="1" dirty="0" smtClean="0">
                <a:solidFill>
                  <a:schemeClr val="accent4">
                    <a:lumMod val="75000"/>
                  </a:schemeClr>
                </a:solidFill>
                <a:latin typeface="Times New Roman" pitchFamily="18" charset="0"/>
                <a:cs typeface="Times New Roman" pitchFamily="18" charset="0"/>
              </a:rPr>
              <a:t>873 </a:t>
            </a:r>
            <a:r>
              <a:rPr lang="ru-RU" sz="1400" b="1" i="1" dirty="0" err="1" smtClean="0">
                <a:solidFill>
                  <a:schemeClr val="accent4">
                    <a:lumMod val="75000"/>
                  </a:schemeClr>
                </a:solidFill>
                <a:latin typeface="Times New Roman" pitchFamily="18" charset="0"/>
                <a:cs typeface="Times New Roman" pitchFamily="18" charset="0"/>
              </a:rPr>
              <a:t>Қаулысы</a:t>
            </a:r>
            <a:endParaRPr lang="ru-RU" sz="1400" b="1" i="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2298734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5" name="Группа 14"/>
          <p:cNvGrpSpPr/>
          <p:nvPr/>
        </p:nvGrpSpPr>
        <p:grpSpPr>
          <a:xfrm>
            <a:off x="483421" y="785794"/>
            <a:ext cx="8446297" cy="5572164"/>
            <a:chOff x="483421" y="954405"/>
            <a:chExt cx="8446297" cy="5572164"/>
          </a:xfrm>
        </p:grpSpPr>
        <p:sp>
          <p:nvSpPr>
            <p:cNvPr id="6" name="Прямоугольник 5"/>
            <p:cNvSpPr/>
            <p:nvPr/>
          </p:nvSpPr>
          <p:spPr>
            <a:xfrm>
              <a:off x="3071802" y="5357826"/>
              <a:ext cx="3786214" cy="1077218"/>
            </a:xfrm>
            <a:prstGeom prst="rect">
              <a:avLst/>
            </a:prstGeom>
          </p:spPr>
          <p:txBody>
            <a:bodyPr wrap="square">
              <a:spAutoFit/>
            </a:bodyPr>
            <a:lstStyle/>
            <a:p>
              <a:r>
                <a:rPr lang="ru-RU" sz="1600" b="1" dirty="0" err="1" smtClean="0">
                  <a:effectLst>
                    <a:outerShdw blurRad="38100" dist="38100" dir="2700000" algn="tl">
                      <a:srgbClr val="000000">
                        <a:alpha val="43137"/>
                      </a:srgbClr>
                    </a:outerShdw>
                  </a:effectLst>
                </a:rPr>
                <a:t>Мемлекеттік</a:t>
              </a:r>
              <a:r>
                <a:rPr lang="ru-RU" sz="1600" b="1" dirty="0" smtClean="0">
                  <a:effectLst>
                    <a:outerShdw blurRad="38100" dist="38100" dir="2700000" algn="tl">
                      <a:srgbClr val="000000">
                        <a:alpha val="43137"/>
                      </a:srgbClr>
                    </a:outerShdw>
                  </a:effectLst>
                </a:rPr>
                <a:t> </a:t>
              </a:r>
              <a:r>
                <a:rPr lang="ru-RU" sz="1600" b="1" dirty="0" err="1" smtClean="0">
                  <a:effectLst>
                    <a:outerShdw blurRad="38100" dist="38100" dir="2700000" algn="tl">
                      <a:srgbClr val="000000">
                        <a:alpha val="43137"/>
                      </a:srgbClr>
                    </a:outerShdw>
                  </a:effectLst>
                </a:rPr>
                <a:t>тудың сабының тұсына тігінен</a:t>
              </a:r>
              <a:r>
                <a:rPr lang="ru-RU" sz="1600" b="1" dirty="0" smtClean="0">
                  <a:effectLst>
                    <a:outerShdw blurRad="38100" dist="38100" dir="2700000" algn="tl">
                      <a:srgbClr val="000000">
                        <a:alpha val="43137"/>
                      </a:srgbClr>
                    </a:outerShdw>
                  </a:effectLst>
                </a:rPr>
                <a:t> </a:t>
              </a:r>
              <a:r>
                <a:rPr lang="ru-RU" sz="1600" b="1" dirty="0" err="1" smtClean="0">
                  <a:effectLst>
                    <a:outerShdw blurRad="38100" dist="38100" dir="2700000" algn="tl">
                      <a:srgbClr val="000000">
                        <a:alpha val="43137"/>
                      </a:srgbClr>
                    </a:outerShdw>
                  </a:effectLst>
                </a:rPr>
                <a:t>ұзына бойына</a:t>
              </a:r>
              <a:r>
                <a:rPr lang="ru-RU" sz="1600" b="1" dirty="0" smtClean="0">
                  <a:effectLst>
                    <a:outerShdw blurRad="38100" dist="38100" dir="2700000" algn="tl">
                      <a:srgbClr val="000000">
                        <a:alpha val="43137"/>
                      </a:srgbClr>
                    </a:outerShdw>
                  </a:effectLst>
                </a:rPr>
                <a:t> </a:t>
              </a:r>
              <a:r>
                <a:rPr lang="ru-RU" sz="1600" b="1" dirty="0" err="1" smtClean="0">
                  <a:effectLst>
                    <a:outerShdw blurRad="38100" dist="38100" dir="2700000" algn="tl">
                      <a:srgbClr val="000000">
                        <a:alpha val="43137"/>
                      </a:srgbClr>
                    </a:outerShdw>
                  </a:effectLst>
                </a:rPr>
                <a:t>кескінделген</a:t>
              </a:r>
              <a:r>
                <a:rPr lang="ru-RU" sz="1600" b="1" dirty="0" smtClean="0">
                  <a:effectLst>
                    <a:outerShdw blurRad="38100" dist="38100" dir="2700000" algn="tl">
                      <a:srgbClr val="000000">
                        <a:alpha val="43137"/>
                      </a:srgbClr>
                    </a:outerShdw>
                  </a:effectLst>
                </a:rPr>
                <a:t> </a:t>
              </a:r>
              <a:r>
                <a:rPr lang="ru-RU" sz="1600" b="1" dirty="0" err="1" smtClean="0">
                  <a:effectLst>
                    <a:outerShdw blurRad="38100" dist="38100" dir="2700000" algn="tl">
                      <a:srgbClr val="000000">
                        <a:alpha val="43137"/>
                      </a:srgbClr>
                    </a:outerShdw>
                  </a:effectLst>
                </a:rPr>
                <a:t>ұлттық өрнектелген</a:t>
              </a:r>
              <a:r>
                <a:rPr lang="ru-RU" sz="1600" b="1" dirty="0" smtClean="0">
                  <a:effectLst>
                    <a:outerShdw blurRad="38100" dist="38100" dir="2700000" algn="tl">
                      <a:srgbClr val="000000">
                        <a:alpha val="43137"/>
                      </a:srgbClr>
                    </a:outerShdw>
                  </a:effectLst>
                </a:rPr>
                <a:t>  </a:t>
              </a:r>
            </a:p>
            <a:p>
              <a:r>
                <a:rPr lang="ru-RU" sz="1600" b="1" dirty="0" smtClean="0">
                  <a:effectLst>
                    <a:outerShdw blurRad="38100" dist="38100" dir="2700000" algn="tl">
                      <a:srgbClr val="000000">
                        <a:alpha val="43137"/>
                      </a:srgbClr>
                    </a:outerShdw>
                  </a:effectLst>
                </a:rPr>
                <a:t>ҰШАРБАСЫ </a:t>
              </a:r>
              <a:endParaRPr lang="ru-RU" sz="1600" b="1" dirty="0">
                <a:effectLst>
                  <a:outerShdw blurRad="38100" dist="38100" dir="2700000" algn="tl">
                    <a:srgbClr val="000000">
                      <a:alpha val="43137"/>
                    </a:srgbClr>
                  </a:outerShdw>
                </a:effectLst>
              </a:endParaRPr>
            </a:p>
          </p:txBody>
        </p:sp>
        <p:pic>
          <p:nvPicPr>
            <p:cNvPr id="7" name="Picture 2" descr="C:\Users\Администратор\Downloads\рамиздер\МУСОР\navershie.png"/>
            <p:cNvPicPr>
              <a:picLocks noChangeAspect="1" noChangeArrowheads="1"/>
            </p:cNvPicPr>
            <p:nvPr/>
          </p:nvPicPr>
          <p:blipFill>
            <a:blip r:embed="rId3"/>
            <a:srcRect/>
            <a:stretch>
              <a:fillRect/>
            </a:stretch>
          </p:blipFill>
          <p:spPr bwMode="auto">
            <a:xfrm>
              <a:off x="4595826" y="2071678"/>
              <a:ext cx="1905000" cy="3175000"/>
            </a:xfrm>
            <a:prstGeom prst="rect">
              <a:avLst/>
            </a:prstGeom>
            <a:noFill/>
          </p:spPr>
        </p:pic>
        <p:pic>
          <p:nvPicPr>
            <p:cNvPr id="180227" name="Picture 3" descr="C:\Users\Администратор\Downloads\рамиздер\МУСОР\21027610_w640_h640_flazhok.jpg"/>
            <p:cNvPicPr>
              <a:picLocks noChangeAspect="1" noChangeArrowheads="1"/>
            </p:cNvPicPr>
            <p:nvPr/>
          </p:nvPicPr>
          <p:blipFill>
            <a:blip r:embed="rId4" cstate="print">
              <a:duotone>
                <a:schemeClr val="accent5">
                  <a:shade val="45000"/>
                  <a:satMod val="135000"/>
                </a:schemeClr>
                <a:prstClr val="white"/>
              </a:duotone>
              <a:lum contrast="10000"/>
            </a:blip>
            <a:srcRect/>
            <a:stretch>
              <a:fillRect/>
            </a:stretch>
          </p:blipFill>
          <p:spPr bwMode="auto">
            <a:xfrm>
              <a:off x="6572264" y="954405"/>
              <a:ext cx="2035760" cy="4046231"/>
            </a:xfrm>
            <a:prstGeom prst="rect">
              <a:avLst/>
            </a:prstGeom>
            <a:noFill/>
          </p:spPr>
        </p:pic>
        <p:pic>
          <p:nvPicPr>
            <p:cNvPr id="180230" name="Picture 6" descr="C:\Users\Администратор\Desktop\i.jpg"/>
            <p:cNvPicPr>
              <a:picLocks noChangeAspect="1" noChangeArrowheads="1"/>
            </p:cNvPicPr>
            <p:nvPr/>
          </p:nvPicPr>
          <p:blipFill>
            <a:blip r:embed="rId5">
              <a:duotone>
                <a:schemeClr val="accent1">
                  <a:shade val="45000"/>
                  <a:satMod val="135000"/>
                </a:schemeClr>
                <a:prstClr val="white"/>
              </a:duotone>
            </a:blip>
            <a:srcRect/>
            <a:stretch>
              <a:fillRect/>
            </a:stretch>
          </p:blipFill>
          <p:spPr bwMode="auto">
            <a:xfrm>
              <a:off x="483421" y="1142985"/>
              <a:ext cx="1016745" cy="5383584"/>
            </a:xfrm>
            <a:prstGeom prst="rect">
              <a:avLst/>
            </a:prstGeom>
            <a:noFill/>
          </p:spPr>
        </p:pic>
        <p:sp>
          <p:nvSpPr>
            <p:cNvPr id="12" name="Прямоугольник 11"/>
            <p:cNvSpPr/>
            <p:nvPr/>
          </p:nvSpPr>
          <p:spPr>
            <a:xfrm>
              <a:off x="1571604" y="3286124"/>
              <a:ext cx="2786082" cy="830997"/>
            </a:xfrm>
            <a:prstGeom prst="rect">
              <a:avLst/>
            </a:prstGeom>
          </p:spPr>
          <p:txBody>
            <a:bodyPr wrap="square">
              <a:spAutoFit/>
            </a:bodyPr>
            <a:lstStyle/>
            <a:p>
              <a:r>
                <a:rPr lang="ru-RU" sz="1600" b="1" dirty="0" err="1" smtClean="0">
                  <a:effectLst>
                    <a:outerShdw blurRad="38100" dist="38100" dir="2700000" algn="tl">
                      <a:srgbClr val="000000">
                        <a:alpha val="43137"/>
                      </a:srgbClr>
                    </a:outerShdw>
                  </a:effectLst>
                </a:rPr>
                <a:t>Мемлекеттік</a:t>
              </a:r>
              <a:r>
                <a:rPr lang="ru-RU" sz="1600" b="1" dirty="0" smtClean="0">
                  <a:effectLst>
                    <a:outerShdw blurRad="38100" dist="38100" dir="2700000" algn="tl">
                      <a:srgbClr val="000000">
                        <a:alpha val="43137"/>
                      </a:srgbClr>
                    </a:outerShdw>
                  </a:effectLst>
                </a:rPr>
                <a:t> </a:t>
              </a:r>
              <a:r>
                <a:rPr lang="ru-RU" sz="1600" b="1" dirty="0" err="1" smtClean="0">
                  <a:effectLst>
                    <a:outerShdw blurRad="38100" dist="38100" dir="2700000" algn="tl">
                      <a:srgbClr val="000000">
                        <a:alpha val="43137"/>
                      </a:srgbClr>
                    </a:outerShdw>
                  </a:effectLst>
                </a:rPr>
                <a:t>тудың сабының беліне</a:t>
              </a:r>
              <a:r>
                <a:rPr lang="ru-RU" sz="1600" b="1" dirty="0" smtClean="0">
                  <a:effectLst>
                    <a:outerShdw blurRad="38100" dist="38100" dir="2700000" algn="tl">
                      <a:srgbClr val="000000">
                        <a:alpha val="43137"/>
                      </a:srgbClr>
                    </a:outerShdw>
                  </a:effectLst>
                </a:rPr>
                <a:t> </a:t>
              </a:r>
              <a:r>
                <a:rPr lang="ru-RU" sz="1600" b="1" dirty="0" err="1" smtClean="0">
                  <a:effectLst>
                    <a:outerShdw blurRad="38100" dist="38100" dir="2700000" algn="tl">
                      <a:srgbClr val="000000">
                        <a:alpha val="43137"/>
                      </a:srgbClr>
                    </a:outerShdw>
                  </a:effectLst>
                </a:rPr>
                <a:t>орналастырылатын</a:t>
              </a:r>
              <a:r>
                <a:rPr lang="ru-RU" sz="1600" b="1" dirty="0" smtClean="0">
                  <a:effectLst>
                    <a:outerShdw blurRad="38100" dist="38100" dir="2700000" algn="tl">
                      <a:srgbClr val="000000">
                        <a:alpha val="43137"/>
                      </a:srgbClr>
                    </a:outerShdw>
                  </a:effectLst>
                </a:rPr>
                <a:t> ЮБКАСЫ</a:t>
              </a:r>
              <a:endParaRPr lang="ru-RU" sz="1600" b="1" dirty="0">
                <a:effectLst>
                  <a:outerShdw blurRad="38100" dist="38100" dir="2700000" algn="tl">
                    <a:srgbClr val="000000">
                      <a:alpha val="43137"/>
                    </a:srgbClr>
                  </a:outerShdw>
                </a:effectLst>
              </a:endParaRPr>
            </a:p>
          </p:txBody>
        </p:sp>
        <p:sp>
          <p:nvSpPr>
            <p:cNvPr id="13" name="Прямоугольник 12"/>
            <p:cNvSpPr/>
            <p:nvPr/>
          </p:nvSpPr>
          <p:spPr>
            <a:xfrm>
              <a:off x="1214414" y="4786322"/>
              <a:ext cx="2357454" cy="584775"/>
            </a:xfrm>
            <a:prstGeom prst="rect">
              <a:avLst/>
            </a:prstGeom>
          </p:spPr>
          <p:txBody>
            <a:bodyPr wrap="square">
              <a:spAutoFit/>
            </a:bodyPr>
            <a:lstStyle/>
            <a:p>
              <a:r>
                <a:rPr lang="ru-RU" sz="1600" b="1" dirty="0" err="1" smtClean="0">
                  <a:effectLst>
                    <a:outerShdw blurRad="38100" dist="38100" dir="2700000" algn="tl">
                      <a:srgbClr val="000000">
                        <a:alpha val="43137"/>
                      </a:srgbClr>
                    </a:outerShdw>
                  </a:effectLst>
                </a:rPr>
                <a:t>Мемлекеттік</a:t>
              </a:r>
              <a:r>
                <a:rPr lang="ru-RU" sz="1600" b="1" dirty="0" smtClean="0">
                  <a:effectLst>
                    <a:outerShdw blurRad="38100" dist="38100" dir="2700000" algn="tl">
                      <a:srgbClr val="000000">
                        <a:alpha val="43137"/>
                      </a:srgbClr>
                    </a:outerShdw>
                  </a:effectLst>
                </a:rPr>
                <a:t> </a:t>
              </a:r>
              <a:r>
                <a:rPr lang="ru-RU" sz="1600" b="1" dirty="0" err="1" smtClean="0">
                  <a:effectLst>
                    <a:outerShdw blurRad="38100" dist="38100" dir="2700000" algn="tl">
                      <a:srgbClr val="000000">
                        <a:alpha val="43137"/>
                      </a:srgbClr>
                    </a:outerShdw>
                  </a:effectLst>
                </a:rPr>
                <a:t>тудың </a:t>
              </a:r>
              <a:r>
                <a:rPr lang="ru-RU" sz="1600" b="1" dirty="0" smtClean="0">
                  <a:effectLst>
                    <a:outerShdw blurRad="38100" dist="38100" dir="2700000" algn="tl">
                      <a:srgbClr val="000000">
                        <a:alpha val="43137"/>
                      </a:srgbClr>
                    </a:outerShdw>
                  </a:effectLst>
                </a:rPr>
                <a:t>САБЫ</a:t>
              </a:r>
              <a:endParaRPr lang="ru-RU" sz="1600" b="1" dirty="0">
                <a:effectLst>
                  <a:outerShdw blurRad="38100" dist="38100" dir="2700000" algn="tl">
                    <a:srgbClr val="000000">
                      <a:alpha val="43137"/>
                    </a:srgbClr>
                  </a:outerShdw>
                </a:effectLst>
              </a:endParaRPr>
            </a:p>
          </p:txBody>
        </p:sp>
        <p:sp>
          <p:nvSpPr>
            <p:cNvPr id="14" name="Прямоугольник 13"/>
            <p:cNvSpPr/>
            <p:nvPr/>
          </p:nvSpPr>
          <p:spPr>
            <a:xfrm>
              <a:off x="6715140" y="5000636"/>
              <a:ext cx="2214578" cy="1077218"/>
            </a:xfrm>
            <a:prstGeom prst="rect">
              <a:avLst/>
            </a:prstGeom>
          </p:spPr>
          <p:txBody>
            <a:bodyPr wrap="square">
              <a:spAutoFit/>
            </a:bodyPr>
            <a:lstStyle/>
            <a:p>
              <a:r>
                <a:rPr lang="ru-RU" sz="1600" b="1" dirty="0" err="1" smtClean="0">
                  <a:effectLst>
                    <a:outerShdw blurRad="38100" dist="38100" dir="2700000" algn="tl">
                      <a:srgbClr val="000000">
                        <a:alpha val="43137"/>
                      </a:srgbClr>
                    </a:outerShdw>
                  </a:effectLst>
                </a:rPr>
                <a:t>Жұмыс бөлмедегі үстелдің үстінде Мемлекеттік</a:t>
              </a:r>
              <a:r>
                <a:rPr lang="ru-RU" sz="1600" b="1" dirty="0" smtClean="0">
                  <a:effectLst>
                    <a:outerShdw blurRad="38100" dist="38100" dir="2700000" algn="tl">
                      <a:srgbClr val="000000">
                        <a:alpha val="43137"/>
                      </a:srgbClr>
                    </a:outerShdw>
                  </a:effectLst>
                </a:rPr>
                <a:t> </a:t>
              </a:r>
            </a:p>
            <a:p>
              <a:r>
                <a:rPr lang="ru-RU" sz="1600" b="1" dirty="0" smtClean="0">
                  <a:effectLst>
                    <a:outerShdw blurRad="38100" dist="38100" dir="2700000" algn="tl">
                      <a:srgbClr val="000000">
                        <a:alpha val="43137"/>
                      </a:srgbClr>
                    </a:outerShdw>
                  </a:effectLst>
                </a:rPr>
                <a:t>ТУТҰҒЫРЫ </a:t>
              </a:r>
              <a:endParaRPr lang="ru-RU" sz="1600" b="1" dirty="0">
                <a:effectLst>
                  <a:outerShdw blurRad="38100" dist="38100" dir="2700000" algn="tl">
                    <a:srgbClr val="000000">
                      <a:alpha val="43137"/>
                    </a:srgbClr>
                  </a:outerShdw>
                </a:effectLst>
              </a:endParaRPr>
            </a:p>
          </p:txBody>
        </p:sp>
        <p:pic>
          <p:nvPicPr>
            <p:cNvPr id="180229" name="Picture 5" descr="C:\Users\Администратор\Desktop\i.jpg"/>
            <p:cNvPicPr>
              <a:picLocks noChangeAspect="1" noChangeArrowheads="1"/>
            </p:cNvPicPr>
            <p:nvPr/>
          </p:nvPicPr>
          <p:blipFill>
            <a:blip r:embed="rId6">
              <a:duotone>
                <a:schemeClr val="accent5">
                  <a:shade val="45000"/>
                  <a:satMod val="135000"/>
                </a:schemeClr>
                <a:prstClr val="white"/>
              </a:duotone>
              <a:lum contrast="10000"/>
            </a:blip>
            <a:srcRect/>
            <a:stretch>
              <a:fillRect/>
            </a:stretch>
          </p:blipFill>
          <p:spPr bwMode="auto">
            <a:xfrm>
              <a:off x="1357290" y="1285860"/>
              <a:ext cx="3381375" cy="2047875"/>
            </a:xfrm>
            <a:prstGeom prst="rect">
              <a:avLst/>
            </a:prstGeom>
            <a:noFill/>
          </p:spPr>
        </p:pic>
      </p:grpSp>
      <p:sp>
        <p:nvSpPr>
          <p:cNvPr id="10" name="Прямоугольник 9"/>
          <p:cNvSpPr/>
          <p:nvPr/>
        </p:nvSpPr>
        <p:spPr>
          <a:xfrm>
            <a:off x="395536" y="571480"/>
            <a:ext cx="8352928" cy="461665"/>
          </a:xfrm>
          <a:prstGeom prst="rect">
            <a:avLst/>
          </a:prstGeom>
        </p:spPr>
        <p:txBody>
          <a:bodyPr wrap="square">
            <a:spAutoFit/>
          </a:bodyPr>
          <a:lstStyle/>
          <a:p>
            <a:pPr algn="ctr"/>
            <a:r>
              <a:rPr lang="kk-KZ" sz="2400" b="1" dirty="0" smtClean="0">
                <a:solidFill>
                  <a:srgbClr val="FF0000"/>
                </a:solidFill>
              </a:rPr>
              <a:t>Мемлекеттік ту тұғырдың қосымша заттардың атауы</a:t>
            </a:r>
            <a:endParaRPr lang="ru-RU" sz="2400"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571472" y="1110509"/>
            <a:ext cx="8001056" cy="4524315"/>
          </a:xfrm>
          <a:prstGeom prst="rect">
            <a:avLst/>
          </a:prstGeom>
          <a:noFill/>
        </p:spPr>
        <p:txBody>
          <a:bodyPr wrap="square" rtlCol="0">
            <a:spAutoFit/>
          </a:bodyPr>
          <a:lstStyle/>
          <a:p>
            <a:pPr algn="just"/>
            <a:r>
              <a:rPr lang="kk-KZ" b="1" dirty="0" smtClean="0">
                <a:solidFill>
                  <a:schemeClr val="tx2">
                    <a:lumMod val="75000"/>
                  </a:schemeClr>
                </a:solidFill>
                <a:effectLst>
                  <a:outerShdw blurRad="38100" dist="38100" dir="2700000" algn="tl">
                    <a:srgbClr val="000000">
                      <a:alpha val="43137"/>
                    </a:srgbClr>
                  </a:outerShdw>
                </a:effectLst>
              </a:rPr>
              <a:t>Мемлекеттік рәміздерді құрметтеуге мемлекеттік оқу орындарының педагог ұжымы мен әр сынып оқушының (топ студенттері) міндеті мен парызы.</a:t>
            </a:r>
          </a:p>
          <a:p>
            <a:pPr algn="just"/>
            <a:endParaRPr lang="kk-KZ" b="1" dirty="0" smtClean="0">
              <a:solidFill>
                <a:schemeClr val="tx2">
                  <a:lumMod val="75000"/>
                </a:schemeClr>
              </a:solidFill>
              <a:effectLst>
                <a:outerShdw blurRad="38100" dist="38100" dir="2700000" algn="tl">
                  <a:srgbClr val="000000">
                    <a:alpha val="43137"/>
                  </a:srgbClr>
                </a:outerShdw>
              </a:effectLst>
            </a:endParaRPr>
          </a:p>
          <a:p>
            <a:pPr algn="just"/>
            <a:r>
              <a:rPr lang="kk-KZ" b="1" dirty="0" smtClean="0">
                <a:solidFill>
                  <a:schemeClr val="tx2">
                    <a:lumMod val="75000"/>
                  </a:schemeClr>
                </a:solidFill>
                <a:effectLst>
                  <a:outerShdw blurRad="38100" dist="38100" dir="2700000" algn="tl">
                    <a:srgbClr val="000000">
                      <a:alpha val="43137"/>
                    </a:srgbClr>
                  </a:outerShdw>
                </a:effectLst>
              </a:rPr>
              <a:t>Республиканың рәміздері – олардың мекемелер мен оқу орындарында болуы, орналстырған жері, мемлекеттік рәміздердің дайындалуының сапасымен мен эстетикалық деңгейінің жоғары болуы ұжымдағы оқушылардың ынтымақтастығына әкеледі.</a:t>
            </a:r>
          </a:p>
          <a:p>
            <a:pPr algn="just"/>
            <a:endParaRPr lang="kk-KZ" b="1" dirty="0" smtClean="0">
              <a:solidFill>
                <a:schemeClr val="tx2">
                  <a:lumMod val="75000"/>
                </a:schemeClr>
              </a:solidFill>
              <a:effectLst>
                <a:outerShdw blurRad="38100" dist="38100" dir="2700000" algn="tl">
                  <a:srgbClr val="000000">
                    <a:alpha val="43137"/>
                  </a:srgbClr>
                </a:outerShdw>
              </a:effectLst>
            </a:endParaRPr>
          </a:p>
          <a:p>
            <a:pPr algn="just"/>
            <a:r>
              <a:rPr lang="kk-KZ" b="1" dirty="0" smtClean="0">
                <a:solidFill>
                  <a:schemeClr val="tx2">
                    <a:lumMod val="75000"/>
                  </a:schemeClr>
                </a:solidFill>
                <a:effectLst>
                  <a:outerShdw blurRad="38100" dist="38100" dir="2700000" algn="tl">
                    <a:srgbClr val="000000">
                      <a:alpha val="43137"/>
                    </a:srgbClr>
                  </a:outerShdw>
                </a:effectLst>
              </a:rPr>
              <a:t>Символикаларды педагогикалық бағытта пайдалу оқушылардың тек ғана сана-сезіміне емес, сонымен қатар олардың тәлім-тәрбиесіне әсерін тигізу қажет. Бұл мәселенің орындалу кезде құқықтық тәрбиеде үлкен роль атқаруы тиіс.</a:t>
            </a:r>
          </a:p>
          <a:p>
            <a:pPr algn="just"/>
            <a:endParaRPr lang="kk-KZ" b="1" dirty="0" smtClean="0">
              <a:solidFill>
                <a:schemeClr val="tx2">
                  <a:lumMod val="75000"/>
                </a:schemeClr>
              </a:solidFill>
              <a:effectLst>
                <a:outerShdw blurRad="38100" dist="38100" dir="2700000" algn="tl">
                  <a:srgbClr val="000000">
                    <a:alpha val="43137"/>
                  </a:srgbClr>
                </a:outerShdw>
              </a:effectLst>
            </a:endParaRPr>
          </a:p>
          <a:p>
            <a:pPr algn="just"/>
            <a:r>
              <a:rPr lang="kk-KZ" b="1" dirty="0" smtClean="0">
                <a:solidFill>
                  <a:schemeClr val="tx2">
                    <a:lumMod val="75000"/>
                  </a:schemeClr>
                </a:solidFill>
                <a:effectLst>
                  <a:outerShdw blurRad="38100" dist="38100" dir="2700000" algn="tl">
                    <a:srgbClr val="000000">
                      <a:alpha val="43137"/>
                    </a:srgbClr>
                  </a:outerShdw>
                </a:effectLst>
              </a:rPr>
              <a:t>Себебі, жас азаматтың қайраткерлік жағын аша отырып, өз мемлекетінің азаматы ретінде болашақтағы интелектуалдық әлеуетін, құқықтың тәрбие негізгі қалаушысы бола алады.</a:t>
            </a:r>
            <a:endParaRPr lang="ru-RU" b="1"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0" y="538443"/>
            <a:ext cx="9144000" cy="461665"/>
          </a:xfrm>
          <a:prstGeom prst="rect">
            <a:avLst/>
          </a:prstGeom>
          <a:noFill/>
        </p:spPr>
        <p:txBody>
          <a:bodyPr wrap="square" rtlCol="0">
            <a:spAutoFit/>
          </a:bodyPr>
          <a:lstStyle/>
          <a:p>
            <a:pPr algn="ctr"/>
            <a:r>
              <a:rPr lang="kk-KZ" sz="2400" b="1" dirty="0" smtClean="0">
                <a:solidFill>
                  <a:srgbClr val="FF0000"/>
                </a:solidFill>
                <a:effectLst>
                  <a:outerShdw blurRad="38100" dist="38100" dir="2700000" algn="tl">
                    <a:srgbClr val="000000">
                      <a:alpha val="43137"/>
                    </a:srgbClr>
                  </a:outerShdw>
                </a:effectLst>
              </a:rPr>
              <a:t>ӘДІСТЕМЕЛІК СЕМИНАР </a:t>
            </a:r>
            <a:endParaRPr lang="ru-RU" sz="2400"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0" y="2000264"/>
            <a:ext cx="9144000" cy="369332"/>
          </a:xfrm>
          <a:prstGeom prst="rect">
            <a:avLst/>
          </a:prstGeom>
          <a:noFill/>
        </p:spPr>
        <p:txBody>
          <a:bodyPr wrap="square" rtlCol="0">
            <a:spAutoFit/>
          </a:bodyPr>
          <a:lstStyle/>
          <a:p>
            <a:pPr algn="ctr"/>
            <a:r>
              <a:rPr lang="kk-KZ" b="1" dirty="0" smtClean="0">
                <a:solidFill>
                  <a:schemeClr val="accent1">
                    <a:lumMod val="75000"/>
                  </a:schemeClr>
                </a:solidFill>
                <a:effectLst>
                  <a:outerShdw blurRad="38100" dist="38100" dir="2700000" algn="tl">
                    <a:srgbClr val="000000">
                      <a:alpha val="43137"/>
                    </a:srgbClr>
                  </a:outerShdw>
                </a:effectLst>
              </a:rPr>
              <a:t>МЕМЛЕКЕТТІК РӘМІЗДЕРДІ НАСИХАТТАУ ЖӨНІНДЕГІ ҰЛТТЫҚ ОРТАЛЫҒЫ</a:t>
            </a:r>
            <a:endParaRPr lang="ru-RU" b="1" dirty="0">
              <a:solidFill>
                <a:schemeClr val="accent1">
                  <a:lumMod val="75000"/>
                </a:schemeClr>
              </a:solidFill>
              <a:effectLst>
                <a:outerShdw blurRad="38100" dist="38100" dir="2700000" algn="tl">
                  <a:srgbClr val="000000">
                    <a:alpha val="43137"/>
                  </a:srgbClr>
                </a:outerShdw>
              </a:effectLst>
            </a:endParaRPr>
          </a:p>
        </p:txBody>
      </p:sp>
      <p:sp>
        <p:nvSpPr>
          <p:cNvPr id="6" name="TextBox 5"/>
          <p:cNvSpPr txBox="1"/>
          <p:nvPr/>
        </p:nvSpPr>
        <p:spPr>
          <a:xfrm>
            <a:off x="-32" y="3071810"/>
            <a:ext cx="9144000" cy="369332"/>
          </a:xfrm>
          <a:prstGeom prst="rect">
            <a:avLst/>
          </a:prstGeom>
          <a:noFill/>
        </p:spPr>
        <p:txBody>
          <a:bodyPr wrap="square" rtlCol="0">
            <a:spAutoFit/>
          </a:bodyPr>
          <a:lstStyle/>
          <a:p>
            <a:pPr algn="ctr"/>
            <a:r>
              <a:rPr lang="kk-KZ" b="1" dirty="0" smtClean="0">
                <a:solidFill>
                  <a:schemeClr val="accent1">
                    <a:lumMod val="75000"/>
                  </a:schemeClr>
                </a:solidFill>
                <a:effectLst>
                  <a:outerShdw blurRad="38100" dist="38100" dir="2700000" algn="tl">
                    <a:srgbClr val="000000">
                      <a:alpha val="43137"/>
                    </a:srgbClr>
                  </a:outerShdw>
                </a:effectLst>
              </a:rPr>
              <a:t>“БАТЫС” МЕДИА АГЕНТТІГІ</a:t>
            </a:r>
            <a:endParaRPr lang="ru-RU" b="1" dirty="0">
              <a:solidFill>
                <a:schemeClr val="accent1">
                  <a:lumMod val="75000"/>
                </a:schemeClr>
              </a:solidFill>
              <a:effectLst>
                <a:outerShdw blurRad="38100" dist="38100" dir="2700000" algn="tl">
                  <a:srgbClr val="000000">
                    <a:alpha val="43137"/>
                  </a:srgbClr>
                </a:outerShdw>
              </a:effectLst>
            </a:endParaRPr>
          </a:p>
        </p:txBody>
      </p:sp>
      <p:sp>
        <p:nvSpPr>
          <p:cNvPr id="7" name="TextBox 6"/>
          <p:cNvSpPr txBox="1"/>
          <p:nvPr/>
        </p:nvSpPr>
        <p:spPr>
          <a:xfrm>
            <a:off x="0" y="1059404"/>
            <a:ext cx="9144000" cy="369332"/>
          </a:xfrm>
          <a:prstGeom prst="rect">
            <a:avLst/>
          </a:prstGeom>
          <a:noFill/>
        </p:spPr>
        <p:txBody>
          <a:bodyPr wrap="square" rtlCol="0">
            <a:spAutoFit/>
          </a:bodyPr>
          <a:lstStyle/>
          <a:p>
            <a:pPr algn="ctr"/>
            <a:r>
              <a:rPr lang="kk-KZ" b="1" dirty="0" smtClean="0">
                <a:solidFill>
                  <a:schemeClr val="accent1">
                    <a:lumMod val="75000"/>
                  </a:schemeClr>
                </a:solidFill>
                <a:effectLst>
                  <a:outerShdw blurRad="38100" dist="38100" dir="2700000" algn="tl">
                    <a:srgbClr val="000000">
                      <a:alpha val="43137"/>
                    </a:srgbClr>
                  </a:outerShdw>
                </a:effectLst>
              </a:rPr>
              <a:t>ҚАЗАҚСТАН РЕСПУБЛИКАСЫНЫҢ БІЛІМ ЖӘНЕ ҒЫЛЫМ МИНИСТРЛІГІ</a:t>
            </a:r>
            <a:endParaRPr lang="ru-RU" b="1" dirty="0">
              <a:solidFill>
                <a:schemeClr val="accent1">
                  <a:lumMod val="75000"/>
                </a:schemeClr>
              </a:solidFill>
              <a:effectLst>
                <a:outerShdw blurRad="38100" dist="38100" dir="2700000" algn="tl">
                  <a:srgbClr val="000000">
                    <a:alpha val="43137"/>
                  </a:srgbClr>
                </a:outerShdw>
              </a:effectLst>
            </a:endParaRPr>
          </a:p>
        </p:txBody>
      </p:sp>
      <p:sp>
        <p:nvSpPr>
          <p:cNvPr id="11" name="TextBox 10"/>
          <p:cNvSpPr txBox="1"/>
          <p:nvPr/>
        </p:nvSpPr>
        <p:spPr>
          <a:xfrm>
            <a:off x="-32" y="1467137"/>
            <a:ext cx="9144000" cy="461665"/>
          </a:xfrm>
          <a:prstGeom prst="rect">
            <a:avLst/>
          </a:prstGeom>
          <a:noFill/>
        </p:spPr>
        <p:txBody>
          <a:bodyPr wrap="square" rtlCol="0">
            <a:spAutoFit/>
          </a:bodyPr>
          <a:lstStyle/>
          <a:p>
            <a:pPr algn="ctr"/>
            <a:r>
              <a:rPr lang="kk-KZ" sz="2400" b="1" dirty="0" smtClean="0">
                <a:solidFill>
                  <a:srgbClr val="FF0000"/>
                </a:solidFill>
                <a:effectLst>
                  <a:outerShdw blurRad="38100" dist="38100" dir="2700000" algn="tl">
                    <a:srgbClr val="000000">
                      <a:alpha val="43137"/>
                    </a:srgbClr>
                  </a:outerShdw>
                </a:effectLst>
              </a:rPr>
              <a:t>ҚОЛДАУЫМЕН</a:t>
            </a:r>
            <a:endParaRPr lang="ru-RU" sz="2400" b="1"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32" y="2500306"/>
            <a:ext cx="9144000" cy="461665"/>
          </a:xfrm>
          <a:prstGeom prst="rect">
            <a:avLst/>
          </a:prstGeom>
          <a:noFill/>
        </p:spPr>
        <p:txBody>
          <a:bodyPr wrap="square" rtlCol="0">
            <a:spAutoFit/>
          </a:bodyPr>
          <a:lstStyle/>
          <a:p>
            <a:pPr algn="ctr"/>
            <a:r>
              <a:rPr lang="kk-KZ" sz="2400" b="1" dirty="0" smtClean="0">
                <a:solidFill>
                  <a:srgbClr val="FF0000"/>
                </a:solidFill>
                <a:effectLst>
                  <a:outerShdw blurRad="38100" dist="38100" dir="2700000" algn="tl">
                    <a:srgbClr val="000000">
                      <a:alpha val="43137"/>
                    </a:srgbClr>
                  </a:outerShdw>
                </a:effectLst>
              </a:rPr>
              <a:t>ҰЙЫМДАСТЫРУЫМЕН</a:t>
            </a:r>
            <a:endParaRPr lang="ru-RU" sz="2400" b="1" dirty="0">
              <a:solidFill>
                <a:srgbClr val="FF0000"/>
              </a:solidFill>
              <a:effectLst>
                <a:outerShdw blurRad="38100" dist="38100" dir="2700000" algn="tl">
                  <a:srgbClr val="000000">
                    <a:alpha val="43137"/>
                  </a:srgbClr>
                </a:outerShdw>
              </a:effectLst>
            </a:endParaRPr>
          </a:p>
        </p:txBody>
      </p:sp>
      <p:sp>
        <p:nvSpPr>
          <p:cNvPr id="13" name="TextBox 12"/>
          <p:cNvSpPr txBox="1"/>
          <p:nvPr/>
        </p:nvSpPr>
        <p:spPr>
          <a:xfrm>
            <a:off x="-32" y="3559734"/>
            <a:ext cx="9144000" cy="461665"/>
          </a:xfrm>
          <a:prstGeom prst="rect">
            <a:avLst/>
          </a:prstGeom>
          <a:noFill/>
        </p:spPr>
        <p:txBody>
          <a:bodyPr wrap="square" rtlCol="0">
            <a:spAutoFit/>
          </a:bodyPr>
          <a:lstStyle/>
          <a:p>
            <a:pPr algn="ctr"/>
            <a:r>
              <a:rPr lang="kk-KZ" sz="2400" b="1" dirty="0" smtClean="0">
                <a:solidFill>
                  <a:srgbClr val="FF0000"/>
                </a:solidFill>
                <a:effectLst>
                  <a:outerShdw blurRad="38100" dist="38100" dir="2700000" algn="tl">
                    <a:srgbClr val="000000">
                      <a:alpha val="43137"/>
                    </a:srgbClr>
                  </a:outerShdw>
                </a:effectLst>
              </a:rPr>
              <a:t>ҰСЫНАДЫ</a:t>
            </a:r>
            <a:endParaRPr lang="ru-RU" sz="2400" b="1" dirty="0">
              <a:solidFill>
                <a:srgbClr val="FF0000"/>
              </a:solidFill>
              <a:effectLst>
                <a:outerShdw blurRad="38100" dist="38100" dir="2700000" algn="tl">
                  <a:srgbClr val="000000">
                    <a:alpha val="43137"/>
                  </a:srgbClr>
                </a:outerShdw>
              </a:effectLst>
            </a:endParaRPr>
          </a:p>
        </p:txBody>
      </p:sp>
      <p:sp>
        <p:nvSpPr>
          <p:cNvPr id="14" name="Text Box 9"/>
          <p:cNvSpPr txBox="1">
            <a:spLocks noChangeArrowheads="1"/>
          </p:cNvSpPr>
          <p:nvPr/>
        </p:nvSpPr>
        <p:spPr bwMode="auto">
          <a:xfrm>
            <a:off x="428596" y="4857760"/>
            <a:ext cx="828680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pPr>
            <a:r>
              <a:rPr lang="kk-KZ" altLang="en-US" sz="1600" b="1" dirty="0" smtClean="0">
                <a:solidFill>
                  <a:schemeClr val="accent1">
                    <a:lumMod val="75000"/>
                  </a:schemeClr>
                </a:solidFill>
                <a:effectLst>
                  <a:outerShdw blurRad="38100" dist="38100" dir="2700000" algn="tl">
                    <a:srgbClr val="000000">
                      <a:alpha val="43137"/>
                    </a:srgbClr>
                  </a:outerShdw>
                </a:effectLst>
              </a:rPr>
              <a:t>ҚАЗАҚСТАН РЕСПУБЛИКАСЫНЫҢ МЕМЛЕКЕТТІК РӘМІЗДЕРДІ </a:t>
            </a:r>
          </a:p>
          <a:p>
            <a:pPr algn="ctr" eaLnBrk="1" hangingPunct="1">
              <a:buFont typeface="Arial" pitchFamily="34" charset="0"/>
              <a:buNone/>
            </a:pPr>
            <a:r>
              <a:rPr lang="kk-KZ" altLang="en-US" sz="1600" b="1" dirty="0" smtClean="0">
                <a:solidFill>
                  <a:schemeClr val="accent1">
                    <a:lumMod val="75000"/>
                  </a:schemeClr>
                </a:solidFill>
                <a:effectLst>
                  <a:outerShdw blurRad="38100" dist="38100" dir="2700000" algn="tl">
                    <a:srgbClr val="000000">
                      <a:alpha val="43137"/>
                    </a:srgbClr>
                  </a:outerShdw>
                </a:effectLst>
              </a:rPr>
              <a:t>НАСИХАТТАУ ЖӘНЕ ҚОЛДАНУ БОЙЫНША </a:t>
            </a:r>
          </a:p>
          <a:p>
            <a:pPr algn="ctr" eaLnBrk="1" hangingPunct="1">
              <a:buFont typeface="Arial" pitchFamily="34" charset="0"/>
              <a:buNone/>
            </a:pPr>
            <a:r>
              <a:rPr lang="kk-KZ" altLang="en-US" sz="1600" b="1" dirty="0" smtClean="0">
                <a:solidFill>
                  <a:schemeClr val="accent1">
                    <a:lumMod val="75000"/>
                  </a:schemeClr>
                </a:solidFill>
                <a:effectLst>
                  <a:outerShdw blurRad="38100" dist="38100" dir="2700000" algn="tl">
                    <a:srgbClr val="000000">
                      <a:alpha val="43137"/>
                    </a:srgbClr>
                  </a:outerShdw>
                </a:effectLst>
              </a:rPr>
              <a:t>РЕСПУБЛИКАЛЫҚ ӘДІСТЕМЕЛІК СЕМИНАР</a:t>
            </a:r>
            <a:endParaRPr lang="ru-RU" altLang="en-US" sz="1600" b="1" dirty="0">
              <a:solidFill>
                <a:schemeClr val="accent1">
                  <a:lumMod val="75000"/>
                </a:schemeClr>
              </a:solidFill>
              <a:effectLst>
                <a:outerShdw blurRad="38100" dist="38100" dir="2700000" algn="tl">
                  <a:srgbClr val="000000">
                    <a:alpha val="43137"/>
                  </a:srgbClr>
                </a:outerShdw>
              </a:effectLst>
            </a:endParaRPr>
          </a:p>
        </p:txBody>
      </p:sp>
      <p:sp>
        <p:nvSpPr>
          <p:cNvPr id="15" name="TextBox 14"/>
          <p:cNvSpPr txBox="1"/>
          <p:nvPr/>
        </p:nvSpPr>
        <p:spPr>
          <a:xfrm>
            <a:off x="0" y="4089448"/>
            <a:ext cx="9144000" cy="646331"/>
          </a:xfrm>
          <a:prstGeom prst="rect">
            <a:avLst/>
          </a:prstGeom>
          <a:noFill/>
        </p:spPr>
        <p:txBody>
          <a:bodyPr wrap="square" rtlCol="0">
            <a:spAutoFit/>
          </a:bodyPr>
          <a:lstStyle/>
          <a:p>
            <a:pPr algn="ctr"/>
            <a:r>
              <a:rPr lang="kk-KZ" sz="3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“ҰЛЫ ДАЛАНЫҢ РӘМІЗДЕРІ”</a:t>
            </a:r>
            <a:endParaRPr lang="ru-RU" sz="3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TextBox 15"/>
          <p:cNvSpPr txBox="1"/>
          <p:nvPr/>
        </p:nvSpPr>
        <p:spPr>
          <a:xfrm>
            <a:off x="-32" y="5763300"/>
            <a:ext cx="9144000" cy="523220"/>
          </a:xfrm>
          <a:prstGeom prst="rect">
            <a:avLst/>
          </a:prstGeom>
          <a:noFill/>
        </p:spPr>
        <p:txBody>
          <a:bodyPr wrap="square" rtlCol="0">
            <a:spAutoFit/>
          </a:bodyPr>
          <a:lstStyle/>
          <a:p>
            <a:pPr algn="ctr"/>
            <a:r>
              <a:rPr lang="kk-KZ" sz="2800" b="1" dirty="0" smtClean="0">
                <a:solidFill>
                  <a:schemeClr val="accent1">
                    <a:lumMod val="75000"/>
                  </a:schemeClr>
                </a:solidFill>
                <a:effectLst>
                  <a:outerShdw blurRad="38100" dist="38100" dir="2700000" algn="tl">
                    <a:srgbClr val="000000">
                      <a:alpha val="43137"/>
                    </a:srgbClr>
                  </a:outerShdw>
                </a:effectLst>
              </a:rPr>
              <a:t>ЖОБАНЫҢ АВТОРЫ РУСЛАН ХАМЗА</a:t>
            </a:r>
            <a:endParaRPr lang="ru-RU" sz="2800" b="1" dirty="0">
              <a:solidFill>
                <a:schemeClr val="accent1">
                  <a:lumMod val="75000"/>
                </a:schemeClr>
              </a:solidFill>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Прямоугольник 3"/>
          <p:cNvSpPr/>
          <p:nvPr/>
        </p:nvSpPr>
        <p:spPr>
          <a:xfrm>
            <a:off x="454365" y="500042"/>
            <a:ext cx="6332213" cy="646331"/>
          </a:xfrm>
          <a:prstGeom prst="rect">
            <a:avLst/>
          </a:prstGeom>
        </p:spPr>
        <p:txBody>
          <a:bodyPr wrap="square">
            <a:spAutoFit/>
          </a:bodyPr>
          <a:lstStyle/>
          <a:p>
            <a:r>
              <a:rPr lang="kk-KZ" b="1" dirty="0">
                <a:solidFill>
                  <a:srgbClr val="FF0000"/>
                </a:solidFill>
              </a:rPr>
              <a:t>Мемлекеттік рәміздерді  және олардың бейнелерін білім беру </a:t>
            </a:r>
            <a:r>
              <a:rPr lang="kk-KZ" b="1" dirty="0" smtClean="0">
                <a:solidFill>
                  <a:srgbClr val="FF0000"/>
                </a:solidFill>
              </a:rPr>
              <a:t>мекемелерінде </a:t>
            </a:r>
            <a:r>
              <a:rPr lang="kk-KZ" b="1" dirty="0">
                <a:solidFill>
                  <a:srgbClr val="FF0000"/>
                </a:solidFill>
              </a:rPr>
              <a:t>қолдану</a:t>
            </a:r>
            <a:endParaRPr lang="ru-RU" dirty="0">
              <a:solidFill>
                <a:srgbClr val="FF0000"/>
              </a:solidFill>
            </a:endParaRPr>
          </a:p>
        </p:txBody>
      </p:sp>
      <p:grpSp>
        <p:nvGrpSpPr>
          <p:cNvPr id="9" name="Группа 8"/>
          <p:cNvGrpSpPr/>
          <p:nvPr/>
        </p:nvGrpSpPr>
        <p:grpSpPr>
          <a:xfrm>
            <a:off x="500034" y="2285992"/>
            <a:ext cx="8089754" cy="2500330"/>
            <a:chOff x="571472" y="2500306"/>
            <a:chExt cx="8089754" cy="2500330"/>
          </a:xfrm>
        </p:grpSpPr>
        <p:pic>
          <p:nvPicPr>
            <p:cNvPr id="142339" name="Picture 3" descr="C:\Users\Администратор\Desktop\gossimvoly-.jpg"/>
            <p:cNvPicPr>
              <a:picLocks noChangeAspect="1" noChangeArrowheads="1"/>
            </p:cNvPicPr>
            <p:nvPr/>
          </p:nvPicPr>
          <p:blipFill>
            <a:blip r:embed="rId3"/>
            <a:srcRect/>
            <a:stretch>
              <a:fillRect/>
            </a:stretch>
          </p:blipFill>
          <p:spPr bwMode="auto">
            <a:xfrm>
              <a:off x="571472" y="2643182"/>
              <a:ext cx="2714644" cy="2071702"/>
            </a:xfrm>
            <a:prstGeom prst="rect">
              <a:avLst/>
            </a:prstGeom>
            <a:noFill/>
          </p:spPr>
        </p:pic>
        <p:pic>
          <p:nvPicPr>
            <p:cNvPr id="142340" name="Picture 4" descr="C:\Users\Администратор\Desktop\48891004_w640_h640_img_20150524_123643.jpg"/>
            <p:cNvPicPr>
              <a:picLocks noChangeAspect="1" noChangeArrowheads="1"/>
            </p:cNvPicPr>
            <p:nvPr/>
          </p:nvPicPr>
          <p:blipFill>
            <a:blip r:embed="rId4" cstate="print"/>
            <a:srcRect/>
            <a:stretch>
              <a:fillRect/>
            </a:stretch>
          </p:blipFill>
          <p:spPr bwMode="auto">
            <a:xfrm>
              <a:off x="3357554" y="2500306"/>
              <a:ext cx="2500330" cy="2500330"/>
            </a:xfrm>
            <a:prstGeom prst="rect">
              <a:avLst/>
            </a:prstGeom>
            <a:noFill/>
          </p:spPr>
        </p:pic>
        <p:pic>
          <p:nvPicPr>
            <p:cNvPr id="142341" name="Picture 5" descr="C:\Users\Администратор\Desktop\51449938_w200_h200_fullsizerender.jpg"/>
            <p:cNvPicPr>
              <a:picLocks noChangeAspect="1" noChangeArrowheads="1"/>
            </p:cNvPicPr>
            <p:nvPr/>
          </p:nvPicPr>
          <p:blipFill>
            <a:blip r:embed="rId5"/>
            <a:srcRect/>
            <a:stretch>
              <a:fillRect/>
            </a:stretch>
          </p:blipFill>
          <p:spPr bwMode="auto">
            <a:xfrm>
              <a:off x="5929322" y="2643181"/>
              <a:ext cx="2731904" cy="2035268"/>
            </a:xfrm>
            <a:prstGeom prst="rect">
              <a:avLst/>
            </a:prstGeom>
            <a:noFill/>
          </p:spPr>
        </p:pic>
      </p:grpSp>
      <p:sp>
        <p:nvSpPr>
          <p:cNvPr id="10" name="TextBox 9"/>
          <p:cNvSpPr txBox="1"/>
          <p:nvPr/>
        </p:nvSpPr>
        <p:spPr>
          <a:xfrm>
            <a:off x="357158" y="4812581"/>
            <a:ext cx="3071834" cy="830997"/>
          </a:xfrm>
          <a:prstGeom prst="rect">
            <a:avLst/>
          </a:prstGeom>
          <a:noFill/>
        </p:spPr>
        <p:txBody>
          <a:bodyPr wrap="square" rtlCol="0">
            <a:spAutoFit/>
          </a:bodyPr>
          <a:lstStyle/>
          <a:p>
            <a:pPr algn="ctr"/>
            <a:r>
              <a:rPr lang="kk-KZ" sz="1600" dirty="0" smtClean="0">
                <a:solidFill>
                  <a:srgbClr val="0070C0"/>
                </a:solidFill>
              </a:rPr>
              <a:t>Мемлекеттік ұйымдардың кіреберістегі эталондардың көріністері</a:t>
            </a:r>
            <a:endParaRPr lang="ru-RU" sz="1600" dirty="0">
              <a:solidFill>
                <a:srgbClr val="0070C0"/>
              </a:solidFill>
            </a:endParaRPr>
          </a:p>
        </p:txBody>
      </p:sp>
      <p:sp>
        <p:nvSpPr>
          <p:cNvPr id="11" name="TextBox 10"/>
          <p:cNvSpPr txBox="1"/>
          <p:nvPr/>
        </p:nvSpPr>
        <p:spPr>
          <a:xfrm>
            <a:off x="5786446" y="4857760"/>
            <a:ext cx="2928958" cy="830997"/>
          </a:xfrm>
          <a:prstGeom prst="rect">
            <a:avLst/>
          </a:prstGeom>
          <a:noFill/>
        </p:spPr>
        <p:txBody>
          <a:bodyPr wrap="square" rtlCol="0">
            <a:spAutoFit/>
          </a:bodyPr>
          <a:lstStyle/>
          <a:p>
            <a:pPr algn="ctr"/>
            <a:r>
              <a:rPr lang="kk-KZ" sz="1600" dirty="0" smtClean="0">
                <a:solidFill>
                  <a:srgbClr val="0070C0"/>
                </a:solidFill>
              </a:rPr>
              <a:t>Мемлекеттік ұйымдардың кіреберістегі эталондардың ішкі (терезесімен) көріністері</a:t>
            </a:r>
            <a:endParaRPr lang="ru-RU" sz="1600" dirty="0">
              <a:solidFill>
                <a:srgbClr val="0070C0"/>
              </a:solidFill>
            </a:endParaRPr>
          </a:p>
        </p:txBody>
      </p:sp>
      <p:sp>
        <p:nvSpPr>
          <p:cNvPr id="12" name="Прямоугольник 11"/>
          <p:cNvSpPr/>
          <p:nvPr/>
        </p:nvSpPr>
        <p:spPr>
          <a:xfrm>
            <a:off x="428596" y="1259317"/>
            <a:ext cx="8286808" cy="830997"/>
          </a:xfrm>
          <a:prstGeom prst="rect">
            <a:avLst/>
          </a:prstGeom>
        </p:spPr>
        <p:txBody>
          <a:bodyPr wrap="square">
            <a:spAutoFit/>
          </a:bodyPr>
          <a:lstStyle/>
          <a:p>
            <a:pPr lvl="0" algn="just"/>
            <a:r>
              <a:rPr lang="ru-RU" sz="1600" b="1" dirty="0" err="1" smtClean="0">
                <a:solidFill>
                  <a:srgbClr val="7030A0"/>
                </a:solidFill>
              </a:rPr>
              <a:t>Қазақстан Республикасы</a:t>
            </a:r>
            <a:r>
              <a:rPr lang="ru-RU" sz="1600" b="1" dirty="0" smtClean="0">
                <a:solidFill>
                  <a:srgbClr val="7030A0"/>
                </a:solidFill>
              </a:rPr>
              <a:t> </a:t>
            </a:r>
            <a:r>
              <a:rPr lang="ru-RU" sz="1600" b="1" dirty="0" err="1" smtClean="0">
                <a:solidFill>
                  <a:srgbClr val="7030A0"/>
                </a:solidFill>
              </a:rPr>
              <a:t>Мемлекеттік</a:t>
            </a:r>
            <a:r>
              <a:rPr lang="ru-RU" sz="1600" b="1" dirty="0" smtClean="0">
                <a:solidFill>
                  <a:srgbClr val="7030A0"/>
                </a:solidFill>
              </a:rPr>
              <a:t> </a:t>
            </a:r>
            <a:r>
              <a:rPr lang="ru-RU" sz="1600" b="1" dirty="0" err="1" smtClean="0">
                <a:solidFill>
                  <a:srgbClr val="7030A0"/>
                </a:solidFill>
              </a:rPr>
              <a:t>Туының, Мемлекеттік</a:t>
            </a:r>
            <a:r>
              <a:rPr lang="ru-RU" sz="1600" b="1" dirty="0" smtClean="0">
                <a:solidFill>
                  <a:srgbClr val="7030A0"/>
                </a:solidFill>
              </a:rPr>
              <a:t> </a:t>
            </a:r>
            <a:r>
              <a:rPr lang="ru-RU" sz="1600" b="1" dirty="0" err="1" smtClean="0">
                <a:solidFill>
                  <a:srgbClr val="7030A0"/>
                </a:solidFill>
              </a:rPr>
              <a:t>Елтаңбасы </a:t>
            </a:r>
            <a:r>
              <a:rPr lang="ru-RU" sz="1600" b="1" dirty="0" smtClean="0">
                <a:solidFill>
                  <a:srgbClr val="7030A0"/>
                </a:solidFill>
              </a:rPr>
              <a:t>мен </a:t>
            </a:r>
            <a:r>
              <a:rPr lang="ru-RU" sz="1600" b="1" dirty="0" err="1" smtClean="0">
                <a:solidFill>
                  <a:srgbClr val="7030A0"/>
                </a:solidFill>
              </a:rPr>
              <a:t>Қазақстан Республикасы</a:t>
            </a:r>
            <a:r>
              <a:rPr lang="ru-RU" sz="1600" b="1" dirty="0" smtClean="0">
                <a:solidFill>
                  <a:srgbClr val="7030A0"/>
                </a:solidFill>
              </a:rPr>
              <a:t> </a:t>
            </a:r>
            <a:r>
              <a:rPr lang="ru-RU" sz="1600" b="1" dirty="0" err="1" smtClean="0">
                <a:solidFill>
                  <a:srgbClr val="7030A0"/>
                </a:solidFill>
              </a:rPr>
              <a:t>Мемлекеттік</a:t>
            </a:r>
            <a:r>
              <a:rPr lang="ru-RU" sz="1600" b="1" dirty="0" smtClean="0">
                <a:solidFill>
                  <a:srgbClr val="7030A0"/>
                </a:solidFill>
              </a:rPr>
              <a:t> </a:t>
            </a:r>
            <a:r>
              <a:rPr lang="ru-RU" sz="1600" b="1" dirty="0" err="1" smtClean="0">
                <a:solidFill>
                  <a:srgbClr val="7030A0"/>
                </a:solidFill>
              </a:rPr>
              <a:t>Гимні</a:t>
            </a:r>
            <a:r>
              <a:rPr lang="ru-RU" sz="1600" b="1" dirty="0" smtClean="0">
                <a:solidFill>
                  <a:srgbClr val="7030A0"/>
                </a:solidFill>
              </a:rPr>
              <a:t> </a:t>
            </a:r>
            <a:r>
              <a:rPr lang="ru-RU" sz="1600" b="1" dirty="0" err="1" smtClean="0">
                <a:solidFill>
                  <a:srgbClr val="7030A0"/>
                </a:solidFill>
              </a:rPr>
              <a:t>мәтінінің бейнелерін</a:t>
            </a:r>
            <a:r>
              <a:rPr lang="ru-RU" sz="1600" b="1" dirty="0" smtClean="0">
                <a:solidFill>
                  <a:srgbClr val="7030A0"/>
                </a:solidFill>
              </a:rPr>
              <a:t> </a:t>
            </a:r>
            <a:r>
              <a:rPr lang="ru-RU" sz="1600" b="1" dirty="0" err="1" smtClean="0">
                <a:solidFill>
                  <a:srgbClr val="7030A0"/>
                </a:solidFill>
              </a:rPr>
              <a:t>стенділерге</a:t>
            </a:r>
            <a:r>
              <a:rPr lang="ru-RU" sz="1600" b="1" dirty="0" smtClean="0">
                <a:solidFill>
                  <a:srgbClr val="7030A0"/>
                </a:solidFill>
              </a:rPr>
              <a:t> (</a:t>
            </a:r>
            <a:r>
              <a:rPr lang="ru-RU" sz="1600" b="1" dirty="0" err="1" smtClean="0">
                <a:solidFill>
                  <a:srgbClr val="7030A0"/>
                </a:solidFill>
              </a:rPr>
              <a:t>плакаттарға</a:t>
            </a:r>
            <a:r>
              <a:rPr lang="ru-RU" sz="1600" b="1" dirty="0" smtClean="0">
                <a:solidFill>
                  <a:srgbClr val="7030A0"/>
                </a:solidFill>
              </a:rPr>
              <a:t>) </a:t>
            </a:r>
            <a:r>
              <a:rPr lang="ru-RU" sz="1600" b="1" dirty="0" err="1" smtClean="0">
                <a:solidFill>
                  <a:srgbClr val="7030A0"/>
                </a:solidFill>
              </a:rPr>
              <a:t>орналастырған кезде</a:t>
            </a:r>
            <a:r>
              <a:rPr lang="ru-RU" sz="1600" b="1" dirty="0" smtClean="0">
                <a:solidFill>
                  <a:srgbClr val="7030A0"/>
                </a:solidFill>
              </a:rPr>
              <a:t> </a:t>
            </a:r>
            <a:r>
              <a:rPr lang="ru-RU" sz="1600" b="1" dirty="0" err="1" smtClean="0">
                <a:solidFill>
                  <a:srgbClr val="7030A0"/>
                </a:solidFill>
              </a:rPr>
              <a:t>мемлекеттік</a:t>
            </a:r>
            <a:r>
              <a:rPr lang="ru-RU" sz="1600" b="1" dirty="0" smtClean="0">
                <a:solidFill>
                  <a:srgbClr val="7030A0"/>
                </a:solidFill>
              </a:rPr>
              <a:t> </a:t>
            </a:r>
            <a:r>
              <a:rPr lang="ru-RU" sz="1600" b="1" dirty="0" err="1" smtClean="0">
                <a:solidFill>
                  <a:srgbClr val="7030A0"/>
                </a:solidFill>
              </a:rPr>
              <a:t>рәміздер бейнелерінің бірдеңгейлі орналастырылады</a:t>
            </a:r>
            <a:r>
              <a:rPr lang="ru-RU" sz="1600" b="1" dirty="0" smtClean="0">
                <a:solidFill>
                  <a:srgbClr val="7030A0"/>
                </a:solidFill>
              </a:rPr>
              <a:t>:</a:t>
            </a:r>
            <a:endParaRPr lang="ru-RU" sz="1600" b="1" dirty="0">
              <a:solidFill>
                <a:srgbClr val="7030A0"/>
              </a:solidFill>
            </a:endParaRPr>
          </a:p>
        </p:txBody>
      </p:sp>
      <p:sp>
        <p:nvSpPr>
          <p:cNvPr id="14" name="TextBox 13"/>
          <p:cNvSpPr txBox="1"/>
          <p:nvPr/>
        </p:nvSpPr>
        <p:spPr>
          <a:xfrm>
            <a:off x="3357554" y="4857760"/>
            <a:ext cx="2428892" cy="1323439"/>
          </a:xfrm>
          <a:prstGeom prst="rect">
            <a:avLst/>
          </a:prstGeom>
          <a:noFill/>
        </p:spPr>
        <p:txBody>
          <a:bodyPr wrap="square" rtlCol="0">
            <a:spAutoFit/>
          </a:bodyPr>
          <a:lstStyle/>
          <a:p>
            <a:pPr algn="ctr"/>
            <a:r>
              <a:rPr lang="kk-KZ" sz="1600" dirty="0" smtClean="0">
                <a:solidFill>
                  <a:srgbClr val="0070C0"/>
                </a:solidFill>
              </a:rPr>
              <a:t>Мемлекеттік ұйымдардың кіреберістегі эталондардың плакат түріндегі көріністері</a:t>
            </a:r>
            <a:endParaRPr lang="ru-RU" sz="1600" dirty="0">
              <a:solidFill>
                <a:srgbClr val="0070C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Прямоугольник 1"/>
          <p:cNvSpPr/>
          <p:nvPr/>
        </p:nvSpPr>
        <p:spPr>
          <a:xfrm>
            <a:off x="571472" y="3571876"/>
            <a:ext cx="800105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kk-KZ" sz="1600" b="1" dirty="0" smtClean="0">
                <a:solidFill>
                  <a:srgbClr val="FF0000"/>
                </a:solidFill>
              </a:rPr>
              <a:t>Қазақ тілі және әдебиеті, Орыс тілі және әдебиеті, Шетел тілдері, Тарих, жәй сынып және бастауыш сынып сонымен қатар, мектеп алды дайындық кабинеттері</a:t>
            </a:r>
            <a:endParaRPr lang="ru-RU" sz="1600" dirty="0">
              <a:solidFill>
                <a:srgbClr val="FF0000"/>
              </a:solidFill>
            </a:endParaRPr>
          </a:p>
        </p:txBody>
      </p:sp>
      <p:sp>
        <p:nvSpPr>
          <p:cNvPr id="3" name="Прямоугольник 2"/>
          <p:cNvSpPr/>
          <p:nvPr/>
        </p:nvSpPr>
        <p:spPr>
          <a:xfrm>
            <a:off x="571472" y="4429132"/>
            <a:ext cx="8001056" cy="923330"/>
          </a:xfrm>
          <a:prstGeom prst="rect">
            <a:avLst/>
          </a:prstGeom>
        </p:spPr>
        <p:txBody>
          <a:bodyPr wrap="square">
            <a:spAutoFit/>
          </a:bodyPr>
          <a:lstStyle/>
          <a:p>
            <a:pPr algn="just"/>
            <a:r>
              <a:rPr lang="kk-KZ" dirty="0">
                <a:effectLst>
                  <a:outerShdw blurRad="38100" dist="38100" dir="2700000" algn="tl">
                    <a:srgbClr val="000000">
                      <a:alpha val="43137"/>
                    </a:srgbClr>
                  </a:outerShdw>
                </a:effectLst>
              </a:rPr>
              <a:t>Тақта ілінген қабырғаға немесе ішкі қабырғаның бірінші бөлігінде </a:t>
            </a:r>
            <a:r>
              <a:rPr lang="kk-KZ" dirty="0" smtClean="0">
                <a:effectLst>
                  <a:outerShdw blurRad="38100" dist="38100" dir="2700000" algn="tl">
                    <a:srgbClr val="000000">
                      <a:alpha val="43137"/>
                    </a:srgbClr>
                  </a:outerShdw>
                </a:effectLst>
              </a:rPr>
              <a:t>(егер </a:t>
            </a:r>
            <a:r>
              <a:rPr lang="kk-KZ" dirty="0">
                <a:effectLst>
                  <a:outerShdw blurRad="38100" dist="38100" dir="2700000" algn="tl">
                    <a:srgbClr val="000000">
                      <a:alpha val="43137"/>
                    </a:srgbClr>
                  </a:outerShdw>
                </a:effectLst>
              </a:rPr>
              <a:t>есік оқушылардың артында  сол жақта болса -  оң жағында, егер есік тақтаның жанында болса - сол жақта)  орналастырылады.</a:t>
            </a:r>
            <a:endParaRPr lang="ru-RU" dirty="0">
              <a:effectLst>
                <a:outerShdw blurRad="38100" dist="38100" dir="2700000" algn="tl">
                  <a:srgbClr val="000000">
                    <a:alpha val="43137"/>
                  </a:srgbClr>
                </a:outerShdw>
              </a:effectLst>
            </a:endParaRPr>
          </a:p>
        </p:txBody>
      </p:sp>
      <p:sp>
        <p:nvSpPr>
          <p:cNvPr id="5" name="Прямоугольник 4"/>
          <p:cNvSpPr/>
          <p:nvPr/>
        </p:nvSpPr>
        <p:spPr>
          <a:xfrm>
            <a:off x="519032" y="571480"/>
            <a:ext cx="6624736" cy="400110"/>
          </a:xfrm>
          <a:prstGeom prst="rect">
            <a:avLst/>
          </a:prstGeom>
        </p:spPr>
        <p:txBody>
          <a:bodyPr wrap="square">
            <a:spAutoFit/>
          </a:bodyPr>
          <a:lstStyle/>
          <a:p>
            <a:r>
              <a:rPr lang="kk-KZ" sz="2000" b="1" dirty="0">
                <a:solidFill>
                  <a:srgbClr val="FF0000"/>
                </a:solidFill>
              </a:rPr>
              <a:t>Мемлекеттік </a:t>
            </a:r>
            <a:r>
              <a:rPr lang="kk-KZ" sz="2000" b="1" dirty="0" smtClean="0">
                <a:solidFill>
                  <a:srgbClr val="FF0000"/>
                </a:solidFill>
              </a:rPr>
              <a:t>рәміздерге арналған насихаттау бұрышы</a:t>
            </a:r>
            <a:endParaRPr lang="ru-RU" sz="2000" dirty="0">
              <a:solidFill>
                <a:srgbClr val="FF0000"/>
              </a:solidFill>
            </a:endParaRPr>
          </a:p>
        </p:txBody>
      </p:sp>
      <p:sp>
        <p:nvSpPr>
          <p:cNvPr id="9" name="Прямоугольник 8"/>
          <p:cNvSpPr/>
          <p:nvPr/>
        </p:nvSpPr>
        <p:spPr>
          <a:xfrm>
            <a:off x="571472" y="5643578"/>
            <a:ext cx="800105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kk-KZ" b="1" i="1" dirty="0" smtClean="0">
                <a:solidFill>
                  <a:srgbClr val="002060"/>
                </a:solidFill>
              </a:rPr>
              <a:t>Алғашқы әскери дайындық пәні бөлмесінде Әскери жарғыларға сәйкес </a:t>
            </a:r>
          </a:p>
          <a:p>
            <a:pPr algn="ctr"/>
            <a:r>
              <a:rPr lang="kk-KZ" b="1" i="1" dirty="0" smtClean="0">
                <a:solidFill>
                  <a:srgbClr val="002060"/>
                </a:solidFill>
              </a:rPr>
              <a:t>а й қ ы н д а л а д ы.</a:t>
            </a:r>
            <a:endParaRPr lang="ru-RU" i="1" dirty="0">
              <a:solidFill>
                <a:srgbClr val="002060"/>
              </a:solidFill>
            </a:endParaRPr>
          </a:p>
        </p:txBody>
      </p:sp>
      <p:sp>
        <p:nvSpPr>
          <p:cNvPr id="13" name="Прямоугольник 12"/>
          <p:cNvSpPr/>
          <p:nvPr/>
        </p:nvSpPr>
        <p:spPr>
          <a:xfrm>
            <a:off x="4857752" y="1285860"/>
            <a:ext cx="3357586" cy="15716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857752" y="2919410"/>
            <a:ext cx="3357586" cy="152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1714480" y="1285860"/>
            <a:ext cx="2786082" cy="1428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8" name="Группа 7"/>
          <p:cNvGrpSpPr/>
          <p:nvPr/>
        </p:nvGrpSpPr>
        <p:grpSpPr>
          <a:xfrm>
            <a:off x="1785918" y="1428736"/>
            <a:ext cx="2643206" cy="1143008"/>
            <a:chOff x="428596" y="1310571"/>
            <a:chExt cx="8358246" cy="3541968"/>
          </a:xfrm>
        </p:grpSpPr>
        <p:pic>
          <p:nvPicPr>
            <p:cNvPr id="10" name="Picture 2" descr="C:\Users\User\Desktop\2017\Гимн.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2325" y="1310571"/>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3" descr="C:\Users\User\Desktop\2017\1351528823_gs-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8596" y="1310571"/>
              <a:ext cx="2544517" cy="354196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C:\Users\User\Desktop\2017\1351528938_gs-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47864" y="1310571"/>
              <a:ext cx="2537792" cy="3532608"/>
            </a:xfrm>
            <a:prstGeom prst="rect">
              <a:avLst/>
            </a:prstGeom>
            <a:noFill/>
            <a:extLst>
              <a:ext uri="{909E8E84-426E-40DD-AFC4-6F175D3DCCD1}">
                <a14:hiddenFill xmlns:a14="http://schemas.microsoft.com/office/drawing/2010/main" xmlns="">
                  <a:solidFill>
                    <a:srgbClr val="FFFFFF"/>
                  </a:solidFill>
                </a14:hiddenFill>
              </a:ext>
            </a:extLst>
          </p:spPr>
        </p:pic>
      </p:grpSp>
      <p:cxnSp>
        <p:nvCxnSpPr>
          <p:cNvPr id="18" name="Прямая соединительная линия 17"/>
          <p:cNvCxnSpPr/>
          <p:nvPr/>
        </p:nvCxnSpPr>
        <p:spPr>
          <a:xfrm rot="5400000">
            <a:off x="429787" y="2214951"/>
            <a:ext cx="1998676" cy="794"/>
          </a:xfrm>
          <a:prstGeom prst="line">
            <a:avLst/>
          </a:prstGeom>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rot="16200000">
            <a:off x="193830" y="1956877"/>
            <a:ext cx="1803699" cy="46166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2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Терезе </a:t>
            </a:r>
            <a:r>
              <a:rPr lang="ru-RU" sz="2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жақ</a:t>
            </a:r>
            <a:endParaRPr lang="ru-RU" sz="2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8" name="Прямоугольник 27"/>
          <p:cNvSpPr/>
          <p:nvPr/>
        </p:nvSpPr>
        <p:spPr>
          <a:xfrm>
            <a:off x="4857752" y="1287836"/>
            <a:ext cx="3357586" cy="1569660"/>
          </a:xfrm>
          <a:prstGeom prst="rect">
            <a:avLst/>
          </a:prstGeom>
          <a:noFill/>
        </p:spPr>
        <p:txBody>
          <a:bodyPr wrap="square" lIns="91440" tIns="45720" rIns="91440" bIns="45720">
            <a:spAutoFit/>
          </a:bodyPr>
          <a:lstStyle/>
          <a:p>
            <a:pPr algn="ctr"/>
            <a:r>
              <a:rPr lang="ru-RU" sz="96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тақта</a:t>
            </a:r>
            <a:endParaRPr lang="ru-RU" sz="9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428291395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428596" y="925281"/>
            <a:ext cx="8286808" cy="646331"/>
          </a:xfrm>
          <a:prstGeom prst="rect">
            <a:avLst/>
          </a:prstGeom>
          <a:noFill/>
        </p:spPr>
        <p:txBody>
          <a:bodyPr wrap="square" rtlCol="0">
            <a:spAutoFit/>
          </a:bodyPr>
          <a:lstStyle/>
          <a:p>
            <a:pPr algn="ctr"/>
            <a:r>
              <a:rPr lang="kk-KZ" b="1" dirty="0" smtClean="0">
                <a:solidFill>
                  <a:srgbClr val="FF0000"/>
                </a:solidFill>
              </a:rPr>
              <a:t>БІЛІМ БЕРУ ҰЙЫМДАРЫНЫҢ КІТАПХАНАСЫНДА МІНДЕТТІ ТҮРДЕ ҚАЗАҚСТАН РЕСПУБЛИКАСЫНЫҢ МЕМЛЕКЕТТІК РӘМІЗДЕРГЕ АРНАЛҒАН БҰРЫШЫ</a:t>
            </a:r>
            <a:endParaRPr lang="ru-RU" b="1" dirty="0">
              <a:solidFill>
                <a:srgbClr val="FF0000"/>
              </a:solidFill>
            </a:endParaRPr>
          </a:p>
        </p:txBody>
      </p:sp>
      <p:sp>
        <p:nvSpPr>
          <p:cNvPr id="1026" name="AutoShape 2" descr="https://im1-tub-kz.yandex.net/i?id=c45112fd6a5beb35ebfc6d778f9f68c0&amp;n=33&amp;h=215&amp;w=38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pSp>
        <p:nvGrpSpPr>
          <p:cNvPr id="9" name="Группа 8"/>
          <p:cNvGrpSpPr/>
          <p:nvPr/>
        </p:nvGrpSpPr>
        <p:grpSpPr>
          <a:xfrm>
            <a:off x="428596" y="2005604"/>
            <a:ext cx="8286808" cy="3637974"/>
            <a:chOff x="428596" y="1714488"/>
            <a:chExt cx="8286808" cy="3637974"/>
          </a:xfrm>
        </p:grpSpPr>
        <p:pic>
          <p:nvPicPr>
            <p:cNvPr id="1027" name="Picture 3" descr="C:\Users\Администратор\Desktop\i.jpg"/>
            <p:cNvPicPr>
              <a:picLocks noChangeAspect="1" noChangeArrowheads="1"/>
            </p:cNvPicPr>
            <p:nvPr/>
          </p:nvPicPr>
          <p:blipFill>
            <a:blip r:embed="rId3"/>
            <a:srcRect/>
            <a:stretch>
              <a:fillRect/>
            </a:stretch>
          </p:blipFill>
          <p:spPr bwMode="auto">
            <a:xfrm>
              <a:off x="2493654" y="1714488"/>
              <a:ext cx="4221486" cy="2500330"/>
            </a:xfrm>
            <a:prstGeom prst="rect">
              <a:avLst/>
            </a:prstGeom>
            <a:noFill/>
          </p:spPr>
        </p:pic>
        <p:sp>
          <p:nvSpPr>
            <p:cNvPr id="8" name="TextBox 7"/>
            <p:cNvSpPr txBox="1"/>
            <p:nvPr/>
          </p:nvSpPr>
          <p:spPr>
            <a:xfrm>
              <a:off x="428596" y="4429132"/>
              <a:ext cx="8286808" cy="923330"/>
            </a:xfrm>
            <a:prstGeom prst="rect">
              <a:avLst/>
            </a:prstGeom>
            <a:noFill/>
          </p:spPr>
          <p:txBody>
            <a:bodyPr wrap="square" rtlCol="0">
              <a:spAutoFit/>
            </a:bodyPr>
            <a:lstStyle/>
            <a:p>
              <a:pPr algn="just"/>
              <a:r>
                <a:rPr lang="kk-KZ" dirty="0" smtClean="0"/>
                <a:t>Кітапханашы оқу жылында педагог ұжымдар мен сынып оқушылар арасында                   ҚР мемлекеттік рәміздерге арналған бірнеше іс-шараларды жылдық жоспарына енгізеді.</a:t>
              </a:r>
              <a:endParaRPr lang="ru-RU" dirty="0"/>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428596" y="500042"/>
            <a:ext cx="8286808" cy="646331"/>
          </a:xfrm>
          <a:prstGeom prst="rect">
            <a:avLst/>
          </a:prstGeom>
          <a:noFill/>
        </p:spPr>
        <p:txBody>
          <a:bodyPr wrap="square" rtlCol="0">
            <a:spAutoFit/>
          </a:bodyPr>
          <a:lstStyle/>
          <a:p>
            <a:pPr algn="ctr"/>
            <a:r>
              <a:rPr lang="kk-KZ" b="1" dirty="0" smtClean="0">
                <a:solidFill>
                  <a:srgbClr val="FF0000"/>
                </a:solidFill>
              </a:rPr>
              <a:t>ОҚУ ОРЫНДАРЫНДАҒЫ КІТАПХАНАСЫНЫҢ МЕМЛЕКЕТТІК РӘМІЗДЕРГЕ АРНАЛҒАН НАСИХАТТАУ БҰРЫШЫ</a:t>
            </a:r>
            <a:endParaRPr lang="ru-RU" b="1" dirty="0">
              <a:solidFill>
                <a:srgbClr val="FF0000"/>
              </a:solidFill>
            </a:endParaRPr>
          </a:p>
        </p:txBody>
      </p:sp>
      <p:grpSp>
        <p:nvGrpSpPr>
          <p:cNvPr id="13" name="Группа 12"/>
          <p:cNvGrpSpPr/>
          <p:nvPr/>
        </p:nvGrpSpPr>
        <p:grpSpPr>
          <a:xfrm>
            <a:off x="571472" y="1302857"/>
            <a:ext cx="7965173" cy="1626077"/>
            <a:chOff x="821669" y="1102818"/>
            <a:chExt cx="7965173" cy="1626077"/>
          </a:xfrm>
        </p:grpSpPr>
        <p:pic>
          <p:nvPicPr>
            <p:cNvPr id="1026" name="Picture 2" descr="C:\Users\Администратор\Desktop\fbfc3555247e425ae188d53639caa057.jpg"/>
            <p:cNvPicPr>
              <a:picLocks noChangeAspect="1" noChangeArrowheads="1"/>
            </p:cNvPicPr>
            <p:nvPr/>
          </p:nvPicPr>
          <p:blipFill>
            <a:blip r:embed="rId3" cstate="print"/>
            <a:srcRect/>
            <a:stretch>
              <a:fillRect/>
            </a:stretch>
          </p:blipFill>
          <p:spPr bwMode="auto">
            <a:xfrm>
              <a:off x="7888986" y="1285860"/>
              <a:ext cx="897856" cy="1357322"/>
            </a:xfrm>
            <a:prstGeom prst="rect">
              <a:avLst/>
            </a:prstGeom>
            <a:noFill/>
          </p:spPr>
        </p:pic>
        <p:pic>
          <p:nvPicPr>
            <p:cNvPr id="1027" name="Picture 3" descr="C:\Users\Администратор\Desktop\i (194).jpg"/>
            <p:cNvPicPr>
              <a:picLocks noChangeAspect="1" noChangeArrowheads="1"/>
            </p:cNvPicPr>
            <p:nvPr/>
          </p:nvPicPr>
          <p:blipFill>
            <a:blip r:embed="rId4"/>
            <a:srcRect/>
            <a:stretch>
              <a:fillRect/>
            </a:stretch>
          </p:blipFill>
          <p:spPr bwMode="auto">
            <a:xfrm>
              <a:off x="3000364" y="1102818"/>
              <a:ext cx="1143373" cy="1611802"/>
            </a:xfrm>
            <a:prstGeom prst="rect">
              <a:avLst/>
            </a:prstGeom>
            <a:noFill/>
          </p:spPr>
        </p:pic>
        <p:pic>
          <p:nvPicPr>
            <p:cNvPr id="1028" name="Picture 4" descr="C:\Users\Администратор\Desktop\4.jpg"/>
            <p:cNvPicPr>
              <a:picLocks noChangeAspect="1" noChangeArrowheads="1"/>
            </p:cNvPicPr>
            <p:nvPr/>
          </p:nvPicPr>
          <p:blipFill>
            <a:blip r:embed="rId5"/>
            <a:srcRect/>
            <a:stretch>
              <a:fillRect/>
            </a:stretch>
          </p:blipFill>
          <p:spPr bwMode="auto">
            <a:xfrm>
              <a:off x="821669" y="1571612"/>
              <a:ext cx="795964" cy="1157283"/>
            </a:xfrm>
            <a:prstGeom prst="rect">
              <a:avLst/>
            </a:prstGeom>
            <a:noFill/>
          </p:spPr>
        </p:pic>
        <p:pic>
          <p:nvPicPr>
            <p:cNvPr id="1030" name="Picture 6" descr="C:\Users\Администратор\Desktop\2.jpg"/>
            <p:cNvPicPr>
              <a:picLocks noChangeAspect="1" noChangeArrowheads="1"/>
            </p:cNvPicPr>
            <p:nvPr/>
          </p:nvPicPr>
          <p:blipFill>
            <a:blip r:embed="rId6"/>
            <a:srcRect/>
            <a:stretch>
              <a:fillRect/>
            </a:stretch>
          </p:blipFill>
          <p:spPr bwMode="auto">
            <a:xfrm>
              <a:off x="5643570" y="1214422"/>
              <a:ext cx="1046161" cy="1456805"/>
            </a:xfrm>
            <a:prstGeom prst="rect">
              <a:avLst/>
            </a:prstGeom>
            <a:noFill/>
          </p:spPr>
        </p:pic>
        <p:pic>
          <p:nvPicPr>
            <p:cNvPr id="1031" name="Picture 7" descr="C:\Users\Администратор\Desktop\5c0d9923c2c000e2399dbd0d0cda733d.jpg"/>
            <p:cNvPicPr>
              <a:picLocks noChangeAspect="1" noChangeArrowheads="1"/>
            </p:cNvPicPr>
            <p:nvPr/>
          </p:nvPicPr>
          <p:blipFill>
            <a:blip r:embed="rId7" cstate="print"/>
            <a:srcRect/>
            <a:stretch>
              <a:fillRect/>
            </a:stretch>
          </p:blipFill>
          <p:spPr bwMode="auto">
            <a:xfrm>
              <a:off x="6786594" y="1230518"/>
              <a:ext cx="1000116" cy="1412664"/>
            </a:xfrm>
            <a:prstGeom prst="rect">
              <a:avLst/>
            </a:prstGeom>
            <a:noFill/>
          </p:spPr>
        </p:pic>
        <p:pic>
          <p:nvPicPr>
            <p:cNvPr id="1032" name="Picture 8" descr="C:\Users\Администратор\Desktop\9c23348bab31bbc8ec80e509483319ac.jpg"/>
            <p:cNvPicPr>
              <a:picLocks noChangeAspect="1" noChangeArrowheads="1"/>
            </p:cNvPicPr>
            <p:nvPr/>
          </p:nvPicPr>
          <p:blipFill>
            <a:blip r:embed="rId8" cstate="print"/>
            <a:srcRect/>
            <a:stretch>
              <a:fillRect/>
            </a:stretch>
          </p:blipFill>
          <p:spPr bwMode="auto">
            <a:xfrm>
              <a:off x="4286248" y="1223631"/>
              <a:ext cx="1285884" cy="1481445"/>
            </a:xfrm>
            <a:prstGeom prst="rect">
              <a:avLst/>
            </a:prstGeom>
            <a:noFill/>
          </p:spPr>
        </p:pic>
        <p:pic>
          <p:nvPicPr>
            <p:cNvPr id="1033" name="Picture 9" descr="C:\Users\Администратор\Desktop\21899_240.jpg"/>
            <p:cNvPicPr>
              <a:picLocks noChangeAspect="1" noChangeArrowheads="1"/>
            </p:cNvPicPr>
            <p:nvPr/>
          </p:nvPicPr>
          <p:blipFill>
            <a:blip r:embed="rId9"/>
            <a:srcRect/>
            <a:stretch>
              <a:fillRect/>
            </a:stretch>
          </p:blipFill>
          <p:spPr bwMode="auto">
            <a:xfrm>
              <a:off x="1714480" y="1357298"/>
              <a:ext cx="1143008" cy="1358029"/>
            </a:xfrm>
            <a:prstGeom prst="rect">
              <a:avLst/>
            </a:prstGeom>
            <a:noFill/>
          </p:spPr>
        </p:pic>
      </p:grpSp>
      <p:pic>
        <p:nvPicPr>
          <p:cNvPr id="1034" name="Picture 10" descr="C:\Users\Администратор\Desktop\cccdca487354b7735fe92c036033c3cf.jpg"/>
          <p:cNvPicPr>
            <a:picLocks noChangeAspect="1" noChangeArrowheads="1"/>
          </p:cNvPicPr>
          <p:nvPr/>
        </p:nvPicPr>
        <p:blipFill>
          <a:blip r:embed="rId10" cstate="print"/>
          <a:srcRect/>
          <a:stretch>
            <a:fillRect/>
          </a:stretch>
        </p:blipFill>
        <p:spPr bwMode="auto">
          <a:xfrm>
            <a:off x="500034" y="3714752"/>
            <a:ext cx="3571900" cy="1785950"/>
          </a:xfrm>
          <a:prstGeom prst="rect">
            <a:avLst/>
          </a:prstGeom>
          <a:noFill/>
        </p:spPr>
      </p:pic>
      <p:pic>
        <p:nvPicPr>
          <p:cNvPr id="1036" name="Picture 12" descr="https://egemen.kz/wp-content/uploads/2016/12/Bez-imeni-2-2.jpg"/>
          <p:cNvPicPr>
            <a:picLocks noChangeAspect="1" noChangeArrowheads="1"/>
          </p:cNvPicPr>
          <p:nvPr/>
        </p:nvPicPr>
        <p:blipFill>
          <a:blip r:embed="rId11"/>
          <a:srcRect/>
          <a:stretch>
            <a:fillRect/>
          </a:stretch>
        </p:blipFill>
        <p:spPr bwMode="auto">
          <a:xfrm>
            <a:off x="4429124" y="4214818"/>
            <a:ext cx="2651928" cy="1927864"/>
          </a:xfrm>
          <a:prstGeom prst="rect">
            <a:avLst/>
          </a:prstGeom>
          <a:noFill/>
        </p:spPr>
      </p:pic>
      <p:pic>
        <p:nvPicPr>
          <p:cNvPr id="1038" name="Picture 14" descr="http://archiv.kostanay.gov.kz/smi-ob-arkhivakh/kaz_pr8.jpg"/>
          <p:cNvPicPr>
            <a:picLocks noChangeAspect="1" noChangeArrowheads="1"/>
          </p:cNvPicPr>
          <p:nvPr/>
        </p:nvPicPr>
        <p:blipFill>
          <a:blip r:embed="rId12" cstate="print"/>
          <a:srcRect/>
          <a:stretch>
            <a:fillRect/>
          </a:stretch>
        </p:blipFill>
        <p:spPr bwMode="auto">
          <a:xfrm>
            <a:off x="5786446" y="4714884"/>
            <a:ext cx="2714644" cy="1643074"/>
          </a:xfrm>
          <a:prstGeom prst="rect">
            <a:avLst/>
          </a:prstGeom>
          <a:noFill/>
        </p:spPr>
      </p:pic>
      <p:sp>
        <p:nvSpPr>
          <p:cNvPr id="19" name="Прямоугольник 18"/>
          <p:cNvSpPr/>
          <p:nvPr/>
        </p:nvSpPr>
        <p:spPr>
          <a:xfrm>
            <a:off x="4643438" y="3527827"/>
            <a:ext cx="4000528" cy="615553"/>
          </a:xfrm>
          <a:prstGeom prst="rect">
            <a:avLst/>
          </a:prstGeom>
        </p:spPr>
        <p:txBody>
          <a:bodyPr wrap="square">
            <a:spAutoFit/>
          </a:bodyPr>
          <a:lstStyle/>
          <a:p>
            <a:pPr lvl="0" algn="r"/>
            <a:r>
              <a:rPr lang="kk-KZ" sz="1700" b="1" dirty="0" smtClean="0">
                <a:solidFill>
                  <a:schemeClr val="accent4">
                    <a:lumMod val="50000"/>
                  </a:schemeClr>
                </a:solidFill>
              </a:rPr>
              <a:t>Республикалық және жергілікті БАҚ беттеріндегі материалдар</a:t>
            </a:r>
          </a:p>
        </p:txBody>
      </p:sp>
      <p:sp>
        <p:nvSpPr>
          <p:cNvPr id="20" name="Прямоугольник 19"/>
          <p:cNvSpPr/>
          <p:nvPr/>
        </p:nvSpPr>
        <p:spPr>
          <a:xfrm>
            <a:off x="428596" y="2928934"/>
            <a:ext cx="8286808" cy="461665"/>
          </a:xfrm>
          <a:prstGeom prst="rect">
            <a:avLst/>
          </a:prstGeom>
        </p:spPr>
        <p:txBody>
          <a:bodyPr wrap="square">
            <a:spAutoFit/>
          </a:bodyPr>
          <a:lstStyle/>
          <a:p>
            <a:pPr algn="ctr"/>
            <a:r>
              <a:rPr lang="kk-KZ" sz="2400" b="1" dirty="0" smtClean="0">
                <a:solidFill>
                  <a:schemeClr val="accent4">
                    <a:lumMod val="50000"/>
                  </a:schemeClr>
                </a:solidFill>
              </a:rPr>
              <a:t>Әдеби-танымдық кітаптар</a:t>
            </a:r>
            <a:endParaRPr lang="ru-RU" sz="2400" b="1" dirty="0">
              <a:solidFill>
                <a:schemeClr val="accent4">
                  <a:lumMod val="50000"/>
                </a:schemeClr>
              </a:solidFill>
            </a:endParaRPr>
          </a:p>
        </p:txBody>
      </p:sp>
      <p:sp>
        <p:nvSpPr>
          <p:cNvPr id="21" name="Прямоугольник 20"/>
          <p:cNvSpPr/>
          <p:nvPr/>
        </p:nvSpPr>
        <p:spPr>
          <a:xfrm>
            <a:off x="428596" y="5599529"/>
            <a:ext cx="3714776" cy="615553"/>
          </a:xfrm>
          <a:prstGeom prst="rect">
            <a:avLst/>
          </a:prstGeom>
        </p:spPr>
        <p:txBody>
          <a:bodyPr wrap="square">
            <a:spAutoFit/>
          </a:bodyPr>
          <a:lstStyle/>
          <a:p>
            <a:r>
              <a:rPr lang="kk-KZ" sz="1700" b="1" dirty="0" smtClean="0">
                <a:solidFill>
                  <a:schemeClr val="accent4">
                    <a:lumMod val="50000"/>
                  </a:schemeClr>
                </a:solidFill>
              </a:rPr>
              <a:t>Мемлекеттік рәміздерге арналған насихаттық плакат </a:t>
            </a:r>
            <a:endParaRPr lang="ru-RU" b="1" dirty="0">
              <a:solidFill>
                <a:schemeClr val="accent4">
                  <a:lumMod val="50000"/>
                </a:schemeClr>
              </a:solidFill>
            </a:endParaRPr>
          </a:p>
        </p:txBody>
      </p:sp>
      <p:cxnSp>
        <p:nvCxnSpPr>
          <p:cNvPr id="23" name="Прямая соединительная линия 22"/>
          <p:cNvCxnSpPr/>
          <p:nvPr/>
        </p:nvCxnSpPr>
        <p:spPr>
          <a:xfrm>
            <a:off x="428596" y="3427412"/>
            <a:ext cx="8286808" cy="1588"/>
          </a:xfrm>
          <a:prstGeom prst="line">
            <a:avLst/>
          </a:prstGeom>
          <a:ln w="57150"/>
        </p:spPr>
        <p:style>
          <a:lnRef idx="2">
            <a:schemeClr val="accent1"/>
          </a:lnRef>
          <a:fillRef idx="0">
            <a:schemeClr val="accent1"/>
          </a:fillRef>
          <a:effectRef idx="1">
            <a:schemeClr val="accent1"/>
          </a:effectRef>
          <a:fontRef idx="minor">
            <a:schemeClr val="tx1"/>
          </a:fontRef>
        </p:style>
      </p:cxnSp>
      <p:cxnSp>
        <p:nvCxnSpPr>
          <p:cNvPr id="25" name="Прямая соединительная линия 24"/>
          <p:cNvCxnSpPr/>
          <p:nvPr/>
        </p:nvCxnSpPr>
        <p:spPr>
          <a:xfrm rot="5400000">
            <a:off x="2714215" y="4928801"/>
            <a:ext cx="3000396" cy="794"/>
          </a:xfrm>
          <a:prstGeom prst="line">
            <a:avLst/>
          </a:prstGeom>
          <a:ln w="57150"/>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Прямоугольник 3"/>
          <p:cNvSpPr/>
          <p:nvPr/>
        </p:nvSpPr>
        <p:spPr>
          <a:xfrm>
            <a:off x="432204" y="489222"/>
            <a:ext cx="8283200" cy="692497"/>
          </a:xfrm>
          <a:prstGeom prst="rect">
            <a:avLst/>
          </a:prstGeom>
        </p:spPr>
        <p:txBody>
          <a:bodyPr wrap="square">
            <a:spAutoFit/>
          </a:bodyPr>
          <a:lstStyle/>
          <a:p>
            <a:pPr algn="just"/>
            <a:r>
              <a:rPr lang="kk-KZ" sz="1300" dirty="0"/>
              <a:t>Оқу жылының басталуы мен аяқталуына арналған салтанатты іс-шараларда Қазақстан Республикасының Мемлекеттік Туы ту көтеруші топтың саптық жүрісімен </a:t>
            </a:r>
            <a:r>
              <a:rPr lang="kk-KZ" sz="1300" b="1" dirty="0">
                <a:solidFill>
                  <a:srgbClr val="FF0000"/>
                </a:solidFill>
              </a:rPr>
              <a:t>«Дайындалыңыздар! Қазақстан Республикасының Мемлекеттік Туы кіргізілсін!» </a:t>
            </a:r>
            <a:r>
              <a:rPr lang="kk-KZ" sz="1300" dirty="0"/>
              <a:t>бұйрығынан кейін енгізіледі.</a:t>
            </a:r>
            <a:endParaRPr lang="ru-RU" sz="1300" dirty="0"/>
          </a:p>
        </p:txBody>
      </p:sp>
      <p:sp>
        <p:nvSpPr>
          <p:cNvPr id="5" name="Прямоугольник 4"/>
          <p:cNvSpPr/>
          <p:nvPr/>
        </p:nvSpPr>
        <p:spPr>
          <a:xfrm>
            <a:off x="3000364" y="1179126"/>
            <a:ext cx="5715040" cy="692497"/>
          </a:xfrm>
          <a:prstGeom prst="rect">
            <a:avLst/>
          </a:prstGeom>
        </p:spPr>
        <p:txBody>
          <a:bodyPr wrap="square">
            <a:spAutoFit/>
          </a:bodyPr>
          <a:lstStyle/>
          <a:p>
            <a:pPr algn="just"/>
            <a:r>
              <a:rPr lang="kk-KZ" sz="1300" dirty="0"/>
              <a:t>Ту көтеруші топ Қазақстан Республикасының Мемлекеттік Туымен өту рәсімінен кейін мектептік жиынның басты бөлігінде саптың алдына келіп тұрады.</a:t>
            </a:r>
            <a:endParaRPr lang="ru-RU" sz="1300" dirty="0"/>
          </a:p>
        </p:txBody>
      </p:sp>
      <p:sp>
        <p:nvSpPr>
          <p:cNvPr id="6" name="Прямоугольник 5"/>
          <p:cNvSpPr/>
          <p:nvPr/>
        </p:nvSpPr>
        <p:spPr>
          <a:xfrm>
            <a:off x="3000364" y="1822068"/>
            <a:ext cx="5715040" cy="892552"/>
          </a:xfrm>
          <a:prstGeom prst="rect">
            <a:avLst/>
          </a:prstGeom>
        </p:spPr>
        <p:txBody>
          <a:bodyPr wrap="square">
            <a:spAutoFit/>
          </a:bodyPr>
          <a:lstStyle/>
          <a:p>
            <a:pPr lvl="0" algn="just"/>
            <a:r>
              <a:rPr lang="kk-KZ" sz="1300" dirty="0"/>
              <a:t>Қазақстан Республикасының Мемлекеттік Туы енгізілгеннен кейін барлық қатысушылар тік тұрып Қазақстан Республикасының Мемлекеттік Гимнін орындайды (тыңдайды), бұл ретте Қазақстан Республикасының азаматтары оң қолын жүрек тұсына қояды.</a:t>
            </a:r>
            <a:endParaRPr lang="ru-RU" sz="1300" dirty="0"/>
          </a:p>
        </p:txBody>
      </p:sp>
      <p:sp>
        <p:nvSpPr>
          <p:cNvPr id="7" name="Прямоугольник 6"/>
          <p:cNvSpPr/>
          <p:nvPr/>
        </p:nvSpPr>
        <p:spPr>
          <a:xfrm>
            <a:off x="470012" y="2714620"/>
            <a:ext cx="5659082" cy="692497"/>
          </a:xfrm>
          <a:prstGeom prst="rect">
            <a:avLst/>
          </a:prstGeom>
        </p:spPr>
        <p:txBody>
          <a:bodyPr wrap="square">
            <a:spAutoFit/>
          </a:bodyPr>
          <a:lstStyle/>
          <a:p>
            <a:pPr algn="just"/>
            <a:r>
              <a:rPr lang="kk-KZ" sz="1300" dirty="0"/>
              <a:t>Іс-шара ақталған кезде </a:t>
            </a:r>
            <a:r>
              <a:rPr lang="kk-KZ" sz="1300" b="1" dirty="0">
                <a:solidFill>
                  <a:srgbClr val="FF0000"/>
                </a:solidFill>
              </a:rPr>
              <a:t>«Дайындалыңыздар! Қазақстан Республикасының Мемлекеттік Туы шығарылсын!» </a:t>
            </a:r>
            <a:r>
              <a:rPr lang="kk-KZ" sz="1300" dirty="0"/>
              <a:t>деген бұйрық бойынша Қазақстан Республикасының мемлекеттік Туын алып шығу рәсімі орындалады.</a:t>
            </a:r>
            <a:endParaRPr lang="ru-RU" sz="1300" dirty="0"/>
          </a:p>
        </p:txBody>
      </p:sp>
      <p:sp>
        <p:nvSpPr>
          <p:cNvPr id="8" name="Прямоугольник 7"/>
          <p:cNvSpPr/>
          <p:nvPr/>
        </p:nvSpPr>
        <p:spPr>
          <a:xfrm>
            <a:off x="466405" y="3379445"/>
            <a:ext cx="5662570" cy="692497"/>
          </a:xfrm>
          <a:prstGeom prst="rect">
            <a:avLst/>
          </a:prstGeom>
        </p:spPr>
        <p:txBody>
          <a:bodyPr wrap="square">
            <a:spAutoFit/>
          </a:bodyPr>
          <a:lstStyle/>
          <a:p>
            <a:pPr lvl="0" algn="just"/>
            <a:r>
              <a:rPr lang="kk-KZ" sz="1300" dirty="0"/>
              <a:t>Оқу жылының басталуы мен аяқталуына арналған іс-шараларда Мемлекеттік Гимн Қазақстан Республикасының Мемлекеттік Туын флагштокқа көтеру кезінде қолданылады.</a:t>
            </a:r>
            <a:endParaRPr lang="ru-RU" sz="1300" dirty="0"/>
          </a:p>
        </p:txBody>
      </p:sp>
      <p:sp>
        <p:nvSpPr>
          <p:cNvPr id="9" name="Прямоугольник 8"/>
          <p:cNvSpPr/>
          <p:nvPr/>
        </p:nvSpPr>
        <p:spPr>
          <a:xfrm>
            <a:off x="3286116" y="4214818"/>
            <a:ext cx="5429287" cy="692497"/>
          </a:xfrm>
          <a:prstGeom prst="rect">
            <a:avLst/>
          </a:prstGeom>
        </p:spPr>
        <p:txBody>
          <a:bodyPr wrap="square">
            <a:spAutoFit/>
          </a:bodyPr>
          <a:lstStyle/>
          <a:p>
            <a:pPr algn="just"/>
            <a:r>
              <a:rPr lang="kk-KZ" sz="1300" dirty="0"/>
              <a:t>Флагштокқа бекітілген Қазақстан Республикасының Мемлекеттік Туы </a:t>
            </a:r>
            <a:r>
              <a:rPr lang="kk-KZ" sz="1300" b="1" dirty="0">
                <a:solidFill>
                  <a:srgbClr val="FF0000"/>
                </a:solidFill>
              </a:rPr>
              <a:t>«Қазақстан Республикасының Мемлекеттік Туы көтерілсін!» </a:t>
            </a:r>
            <a:r>
              <a:rPr lang="kk-KZ" sz="1300" dirty="0"/>
              <a:t>деген бұйрықтан кейін көтеріледі. Оны көтеру құқығы оқу үздігіне беріледі.</a:t>
            </a:r>
            <a:endParaRPr lang="ru-RU" sz="1300" dirty="0"/>
          </a:p>
        </p:txBody>
      </p:sp>
      <p:sp>
        <p:nvSpPr>
          <p:cNvPr id="10" name="Прямоугольник 9"/>
          <p:cNvSpPr/>
          <p:nvPr/>
        </p:nvSpPr>
        <p:spPr>
          <a:xfrm>
            <a:off x="3286116" y="5072074"/>
            <a:ext cx="5429288" cy="1292662"/>
          </a:xfrm>
          <a:prstGeom prst="rect">
            <a:avLst/>
          </a:prstGeom>
        </p:spPr>
        <p:txBody>
          <a:bodyPr wrap="square">
            <a:spAutoFit/>
          </a:bodyPr>
          <a:lstStyle/>
          <a:p>
            <a:pPr algn="just"/>
            <a:r>
              <a:rPr lang="kk-KZ" sz="1300" dirty="0"/>
              <a:t>Іс-шараның соңында </a:t>
            </a:r>
            <a:r>
              <a:rPr lang="kk-KZ" sz="1300" b="1" dirty="0">
                <a:solidFill>
                  <a:srgbClr val="FF0000"/>
                </a:solidFill>
              </a:rPr>
              <a:t>«Қазақстан Республикасының Мемлекеттік Туы түсірілсін!» </a:t>
            </a:r>
            <a:r>
              <a:rPr lang="kk-KZ" sz="1300" b="1" dirty="0"/>
              <a:t> </a:t>
            </a:r>
            <a:r>
              <a:rPr lang="kk-KZ" sz="1300" dirty="0"/>
              <a:t>деген бұйрықтан кейін ту көтеруші топ Қазақстан Республикасының Мемлекеттік Туын түсіреді және </a:t>
            </a:r>
            <a:r>
              <a:rPr lang="kk-KZ" sz="1300" b="1" dirty="0">
                <a:solidFill>
                  <a:srgbClr val="FF0000"/>
                </a:solidFill>
              </a:rPr>
              <a:t>«Қазақстан Республикасының Мемлекеттік Туы шығарылсын!»</a:t>
            </a:r>
            <a:r>
              <a:rPr lang="kk-KZ" sz="1300" dirty="0">
                <a:solidFill>
                  <a:srgbClr val="FF0000"/>
                </a:solidFill>
              </a:rPr>
              <a:t> </a:t>
            </a:r>
            <a:r>
              <a:rPr lang="kk-KZ" sz="1300" dirty="0" smtClean="0"/>
              <a:t>деген бұйрықтан кейін ту көтеруші топ оқушылардың алдыңғы қатарынан өтіп, Мемлекеттік Туды алып шығады. </a:t>
            </a:r>
            <a:endParaRPr lang="ru-RU" sz="1300" dirty="0"/>
          </a:p>
        </p:txBody>
      </p:sp>
      <p:pic>
        <p:nvPicPr>
          <p:cNvPr id="1026" name="Picture 2" descr="C:\Users\Администратор\Desktop\9483-6-v_chest_dnya_gossimvolo_ru.jpg"/>
          <p:cNvPicPr>
            <a:picLocks noChangeAspect="1" noChangeArrowheads="1"/>
          </p:cNvPicPr>
          <p:nvPr/>
        </p:nvPicPr>
        <p:blipFill>
          <a:blip r:embed="rId3" cstate="print"/>
          <a:srcRect/>
          <a:stretch>
            <a:fillRect/>
          </a:stretch>
        </p:blipFill>
        <p:spPr bwMode="auto">
          <a:xfrm>
            <a:off x="6143636" y="2571745"/>
            <a:ext cx="2472344" cy="1571076"/>
          </a:xfrm>
          <a:prstGeom prst="rect">
            <a:avLst/>
          </a:prstGeom>
          <a:noFill/>
        </p:spPr>
      </p:pic>
      <p:pic>
        <p:nvPicPr>
          <p:cNvPr id="1028" name="Picture 4" descr="C:\Users\Администратор\Desktop\35033375.jpg"/>
          <p:cNvPicPr>
            <a:picLocks noChangeAspect="1" noChangeArrowheads="1"/>
          </p:cNvPicPr>
          <p:nvPr/>
        </p:nvPicPr>
        <p:blipFill>
          <a:blip r:embed="rId4"/>
          <a:srcRect/>
          <a:stretch>
            <a:fillRect/>
          </a:stretch>
        </p:blipFill>
        <p:spPr bwMode="auto">
          <a:xfrm>
            <a:off x="571473" y="4143380"/>
            <a:ext cx="2714644" cy="2143140"/>
          </a:xfrm>
          <a:prstGeom prst="rect">
            <a:avLst/>
          </a:prstGeom>
          <a:noFill/>
        </p:spPr>
      </p:pic>
      <p:pic>
        <p:nvPicPr>
          <p:cNvPr id="1030" name="Picture 6" descr="C:\Users\Администратор\Desktop\i (3).jpg"/>
          <p:cNvPicPr>
            <a:picLocks noChangeAspect="1" noChangeArrowheads="1"/>
          </p:cNvPicPr>
          <p:nvPr/>
        </p:nvPicPr>
        <p:blipFill>
          <a:blip r:embed="rId5"/>
          <a:srcRect/>
          <a:stretch>
            <a:fillRect/>
          </a:stretch>
        </p:blipFill>
        <p:spPr bwMode="auto">
          <a:xfrm>
            <a:off x="500034" y="1214422"/>
            <a:ext cx="2500330" cy="1428760"/>
          </a:xfrm>
          <a:prstGeom prst="rect">
            <a:avLst/>
          </a:prstGeom>
          <a:noFill/>
        </p:spPr>
      </p:pic>
    </p:spTree>
    <p:extLst>
      <p:ext uri="{BB962C8B-B14F-4D97-AF65-F5344CB8AC3E}">
        <p14:creationId xmlns:p14="http://schemas.microsoft.com/office/powerpoint/2010/main" xmlns="" val="232290808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6" name="Прямоугольник 5"/>
          <p:cNvSpPr/>
          <p:nvPr/>
        </p:nvSpPr>
        <p:spPr>
          <a:xfrm>
            <a:off x="428596" y="609597"/>
            <a:ext cx="2643206" cy="2462213"/>
          </a:xfrm>
          <a:prstGeom prst="rect">
            <a:avLst/>
          </a:prstGeom>
        </p:spPr>
        <p:txBody>
          <a:bodyPr wrap="square">
            <a:spAutoFit/>
          </a:bodyPr>
          <a:lstStyle/>
          <a:p>
            <a:pPr lvl="0" algn="just"/>
            <a:r>
              <a:rPr lang="kk-KZ" sz="1400" dirty="0"/>
              <a:t>Қазақстан Республикасы Мемлекеттік Туының, Мемлекеттік Елтаңбасының мен Қазақстан Республикасы Мемлекеттік Гимні мәтінінің бейнелері бар стенділер (плакаттар) әсем безендірілуі және шаруашылық-тұрмыстық бөлмелерден, кіре берістен және киім ілетін бөлмелерден алыс орналасуы тиіс.</a:t>
            </a:r>
            <a:endParaRPr lang="ru-RU" sz="1400" dirty="0"/>
          </a:p>
        </p:txBody>
      </p:sp>
      <p:sp>
        <p:nvSpPr>
          <p:cNvPr id="11" name="Прямоугольник 10"/>
          <p:cNvSpPr/>
          <p:nvPr/>
        </p:nvSpPr>
        <p:spPr>
          <a:xfrm>
            <a:off x="428596" y="5406110"/>
            <a:ext cx="8286808" cy="307777"/>
          </a:xfrm>
          <a:prstGeom prst="rect">
            <a:avLst/>
          </a:prstGeom>
        </p:spPr>
        <p:txBody>
          <a:bodyPr wrap="square">
            <a:spAutoFit/>
          </a:bodyPr>
          <a:lstStyle/>
          <a:p>
            <a:pPr algn="just"/>
            <a:r>
              <a:rPr lang="kk-KZ" sz="1400" dirty="0"/>
              <a:t>Қазақстан Республикасының Мемлекеттік Гимнін ықшамдап орындауға жол беріледі.</a:t>
            </a:r>
            <a:endParaRPr lang="ru-RU" sz="1400" dirty="0"/>
          </a:p>
        </p:txBody>
      </p:sp>
      <p:sp>
        <p:nvSpPr>
          <p:cNvPr id="13" name="Прямоугольник 12"/>
          <p:cNvSpPr/>
          <p:nvPr/>
        </p:nvSpPr>
        <p:spPr>
          <a:xfrm>
            <a:off x="437002" y="5691862"/>
            <a:ext cx="8278402" cy="523220"/>
          </a:xfrm>
          <a:prstGeom prst="rect">
            <a:avLst/>
          </a:prstGeom>
        </p:spPr>
        <p:txBody>
          <a:bodyPr wrap="square">
            <a:spAutoFit/>
          </a:bodyPr>
          <a:lstStyle/>
          <a:p>
            <a:pPr algn="just"/>
            <a:r>
              <a:rPr lang="kk-KZ" sz="1400" dirty="0"/>
              <a:t>Қазақстан Республикасының Мемлекеттік Туын салтанатты жағдайда көтеру және тігу кезінде Мемлекеттік Гимн орындалады, бұл ретте қатысушылар жүздерін Туға қарай бұрады. </a:t>
            </a:r>
            <a:endParaRPr lang="ru-RU" sz="1400" dirty="0"/>
          </a:p>
        </p:txBody>
      </p:sp>
      <p:pic>
        <p:nvPicPr>
          <p:cNvPr id="1026" name="Picture 2" descr="C:\Users\Администратор\Desktop\рисунки\20160525112248.jpg"/>
          <p:cNvPicPr>
            <a:picLocks noChangeAspect="1" noChangeArrowheads="1"/>
          </p:cNvPicPr>
          <p:nvPr/>
        </p:nvPicPr>
        <p:blipFill>
          <a:blip r:embed="rId3"/>
          <a:srcRect/>
          <a:stretch>
            <a:fillRect/>
          </a:stretch>
        </p:blipFill>
        <p:spPr bwMode="auto">
          <a:xfrm>
            <a:off x="571472" y="3262970"/>
            <a:ext cx="3857652" cy="2000264"/>
          </a:xfrm>
          <a:prstGeom prst="rect">
            <a:avLst/>
          </a:prstGeom>
          <a:noFill/>
        </p:spPr>
      </p:pic>
      <p:pic>
        <p:nvPicPr>
          <p:cNvPr id="2050" name="Picture 2" descr="C:\Users\Администратор\Desktop\i (2).jpg"/>
          <p:cNvPicPr>
            <a:picLocks noChangeAspect="1" noChangeArrowheads="1"/>
          </p:cNvPicPr>
          <p:nvPr/>
        </p:nvPicPr>
        <p:blipFill>
          <a:blip r:embed="rId4"/>
          <a:srcRect/>
          <a:stretch>
            <a:fillRect/>
          </a:stretch>
        </p:blipFill>
        <p:spPr bwMode="auto">
          <a:xfrm>
            <a:off x="4572000" y="3262970"/>
            <a:ext cx="4000528" cy="2000264"/>
          </a:xfrm>
          <a:prstGeom prst="rect">
            <a:avLst/>
          </a:prstGeom>
          <a:noFill/>
        </p:spPr>
      </p:pic>
      <p:pic>
        <p:nvPicPr>
          <p:cNvPr id="7" name="Рисунок 6" descr="http://kzgov.docdat.com/tw_files2/urls_4/331/d-330798/330798_html_565e07c1.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71802" y="681035"/>
            <a:ext cx="5500726" cy="2357454"/>
          </a:xfrm>
          <a:prstGeom prst="rect">
            <a:avLst/>
          </a:prstGeom>
          <a:noFill/>
          <a:ln>
            <a:noFill/>
          </a:ln>
        </p:spPr>
      </p:pic>
    </p:spTree>
    <p:extLst>
      <p:ext uri="{BB962C8B-B14F-4D97-AF65-F5344CB8AC3E}">
        <p14:creationId xmlns:p14="http://schemas.microsoft.com/office/powerpoint/2010/main" xmlns="" val="336164656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428596" y="2428868"/>
            <a:ext cx="8286808" cy="1200329"/>
          </a:xfrm>
          <a:prstGeom prst="rect">
            <a:avLst/>
          </a:prstGeom>
          <a:noFill/>
        </p:spPr>
        <p:txBody>
          <a:bodyPr wrap="square" rtlCol="0">
            <a:spAutoFit/>
          </a:bodyPr>
          <a:lstStyle/>
          <a:p>
            <a:pPr algn="ctr"/>
            <a:r>
              <a:rPr lang="kk-KZ" sz="2400" b="1" dirty="0" smtClean="0">
                <a:solidFill>
                  <a:srgbClr val="FF0000"/>
                </a:solidFill>
              </a:rPr>
              <a:t>ҚАЗАҚСТАН РЕСПУБЛИКАСЫНЫҢ </a:t>
            </a:r>
            <a:endParaRPr lang="kk-KZ" sz="2400" b="1" dirty="0" smtClean="0">
              <a:solidFill>
                <a:srgbClr val="FF0000"/>
              </a:solidFill>
            </a:endParaRPr>
          </a:p>
          <a:p>
            <a:pPr algn="ctr"/>
            <a:r>
              <a:rPr lang="kk-KZ" sz="2400" b="1" dirty="0" smtClean="0">
                <a:solidFill>
                  <a:srgbClr val="FF0000"/>
                </a:solidFill>
              </a:rPr>
              <a:t>МЕМЛЕКЕТТІК РӘМІЗДЕРГЕ АРНАЛҒАН БҰРЫШТАРДЫ </a:t>
            </a:r>
            <a:r>
              <a:rPr lang="kk-KZ" sz="2400" b="1" dirty="0" smtClean="0">
                <a:solidFill>
                  <a:srgbClr val="FF0000"/>
                </a:solidFill>
              </a:rPr>
              <a:t>ҚОЛДАНУДЫҢ ҚАТЕЛІК ТҮРЛЕРІ </a:t>
            </a:r>
            <a:endParaRPr lang="ru-RU" sz="2400" b="1"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10" name="TextBox 9"/>
          <p:cNvSpPr txBox="1"/>
          <p:nvPr/>
        </p:nvSpPr>
        <p:spPr>
          <a:xfrm>
            <a:off x="3000364" y="1071546"/>
            <a:ext cx="3143272" cy="1631216"/>
          </a:xfrm>
          <a:prstGeom prst="rect">
            <a:avLst/>
          </a:prstGeom>
          <a:noFill/>
        </p:spPr>
        <p:txBody>
          <a:bodyPr wrap="square" rtlCol="0">
            <a:spAutoFit/>
          </a:bodyPr>
          <a:lstStyle/>
          <a:p>
            <a:pPr algn="ctr"/>
            <a:r>
              <a:rPr lang="kk-KZ" sz="2000" b="1" dirty="0" smtClean="0">
                <a:solidFill>
                  <a:schemeClr val="tx2">
                    <a:lumMod val="75000"/>
                  </a:schemeClr>
                </a:solidFill>
              </a:rPr>
              <a:t>ҚР Мемлекеттік Тудың шетін шегеленбейді, скотчпен  немесе клеймен жапсырылмайды, тігілмейді.</a:t>
            </a:r>
            <a:endParaRPr lang="ru-RU" sz="2000" b="1" dirty="0">
              <a:solidFill>
                <a:schemeClr val="tx2">
                  <a:lumMod val="75000"/>
                </a:schemeClr>
              </a:solidFill>
            </a:endParaRPr>
          </a:p>
        </p:txBody>
      </p:sp>
      <p:grpSp>
        <p:nvGrpSpPr>
          <p:cNvPr id="28" name="Группа 27"/>
          <p:cNvGrpSpPr/>
          <p:nvPr/>
        </p:nvGrpSpPr>
        <p:grpSpPr>
          <a:xfrm>
            <a:off x="642910" y="1000108"/>
            <a:ext cx="8001056" cy="4993101"/>
            <a:chOff x="642910" y="1285861"/>
            <a:chExt cx="8001056" cy="4993101"/>
          </a:xfrm>
        </p:grpSpPr>
        <p:pic>
          <p:nvPicPr>
            <p:cNvPr id="1026" name="Picture 2" descr="C:\Users\Администратор\Desktop\732736_gosudarstvo-kazahstan.jpg"/>
            <p:cNvPicPr>
              <a:picLocks noChangeAspect="1" noChangeArrowheads="1"/>
            </p:cNvPicPr>
            <p:nvPr/>
          </p:nvPicPr>
          <p:blipFill>
            <a:blip r:embed="rId3"/>
            <a:srcRect/>
            <a:stretch>
              <a:fillRect/>
            </a:stretch>
          </p:blipFill>
          <p:spPr bwMode="auto">
            <a:xfrm>
              <a:off x="6215074" y="1285861"/>
              <a:ext cx="2262203" cy="2714643"/>
            </a:xfrm>
            <a:prstGeom prst="rect">
              <a:avLst/>
            </a:prstGeom>
            <a:noFill/>
          </p:spPr>
        </p:pic>
        <p:pic>
          <p:nvPicPr>
            <p:cNvPr id="1028" name="Picture 4" descr="C:\Users\Администратор\Desktop\0405_10.jpg"/>
            <p:cNvPicPr>
              <a:picLocks noChangeAspect="1" noChangeArrowheads="1"/>
            </p:cNvPicPr>
            <p:nvPr/>
          </p:nvPicPr>
          <p:blipFill>
            <a:blip r:embed="rId4"/>
            <a:srcRect/>
            <a:stretch>
              <a:fillRect/>
            </a:stretch>
          </p:blipFill>
          <p:spPr bwMode="auto">
            <a:xfrm>
              <a:off x="642910" y="1285861"/>
              <a:ext cx="2357454" cy="2714644"/>
            </a:xfrm>
            <a:prstGeom prst="rect">
              <a:avLst/>
            </a:prstGeom>
            <a:noFill/>
          </p:spPr>
        </p:pic>
        <p:pic>
          <p:nvPicPr>
            <p:cNvPr id="1029" name="Picture 5" descr="C:\Users\Администратор\Desktop\img2.jpg"/>
            <p:cNvPicPr>
              <a:picLocks noChangeAspect="1" noChangeArrowheads="1"/>
            </p:cNvPicPr>
            <p:nvPr/>
          </p:nvPicPr>
          <p:blipFill>
            <a:blip r:embed="rId5" cstate="print"/>
            <a:srcRect/>
            <a:stretch>
              <a:fillRect/>
            </a:stretch>
          </p:blipFill>
          <p:spPr bwMode="auto">
            <a:xfrm>
              <a:off x="2928927" y="3143248"/>
              <a:ext cx="3357586" cy="2417945"/>
            </a:xfrm>
            <a:prstGeom prst="rect">
              <a:avLst/>
            </a:prstGeom>
            <a:noFill/>
          </p:spPr>
        </p:pic>
        <p:sp>
          <p:nvSpPr>
            <p:cNvPr id="11" name="TextBox 10"/>
            <p:cNvSpPr txBox="1"/>
            <p:nvPr/>
          </p:nvSpPr>
          <p:spPr>
            <a:xfrm>
              <a:off x="2928926" y="5632631"/>
              <a:ext cx="3357586" cy="646331"/>
            </a:xfrm>
            <a:prstGeom prst="rect">
              <a:avLst/>
            </a:prstGeom>
            <a:noFill/>
          </p:spPr>
          <p:txBody>
            <a:bodyPr wrap="square" rtlCol="0">
              <a:spAutoFit/>
            </a:bodyPr>
            <a:lstStyle/>
            <a:p>
              <a:pPr algn="ctr"/>
              <a:r>
                <a:rPr lang="kk-KZ" b="1" dirty="0" smtClean="0">
                  <a:solidFill>
                    <a:srgbClr val="002060"/>
                  </a:solidFill>
                  <a:effectLst>
                    <a:outerShdw blurRad="38100" dist="38100" dir="2700000" algn="tl">
                      <a:srgbClr val="000000">
                        <a:alpha val="43137"/>
                      </a:srgbClr>
                    </a:outerShdw>
                  </a:effectLst>
                </a:rPr>
                <a:t>Скотчпен немесе клеймен жапсырылған</a:t>
              </a:r>
              <a:endParaRPr lang="ru-RU" b="1" dirty="0">
                <a:solidFill>
                  <a:srgbClr val="002060"/>
                </a:solidFill>
                <a:effectLst>
                  <a:outerShdw blurRad="38100" dist="38100" dir="2700000" algn="tl">
                    <a:srgbClr val="000000">
                      <a:alpha val="43137"/>
                    </a:srgbClr>
                  </a:outerShdw>
                </a:effectLst>
              </a:endParaRPr>
            </a:p>
          </p:txBody>
        </p:sp>
        <p:sp>
          <p:nvSpPr>
            <p:cNvPr id="12" name="TextBox 11"/>
            <p:cNvSpPr txBox="1"/>
            <p:nvPr/>
          </p:nvSpPr>
          <p:spPr>
            <a:xfrm>
              <a:off x="642910" y="4059800"/>
              <a:ext cx="2357454" cy="369332"/>
            </a:xfrm>
            <a:prstGeom prst="rect">
              <a:avLst/>
            </a:prstGeom>
            <a:noFill/>
          </p:spPr>
          <p:txBody>
            <a:bodyPr wrap="square" rtlCol="0">
              <a:spAutoFit/>
            </a:bodyPr>
            <a:lstStyle/>
            <a:p>
              <a:pPr algn="ctr"/>
              <a:r>
                <a:rPr lang="kk-KZ" b="1" dirty="0" smtClean="0">
                  <a:solidFill>
                    <a:srgbClr val="002060"/>
                  </a:solidFill>
                  <a:effectLst>
                    <a:outerShdw blurRad="38100" dist="38100" dir="2700000" algn="tl">
                      <a:srgbClr val="000000">
                        <a:alpha val="43137"/>
                      </a:srgbClr>
                    </a:outerShdw>
                  </a:effectLst>
                </a:rPr>
                <a:t>Шегеленген</a:t>
              </a:r>
              <a:endParaRPr lang="ru-RU" b="1" dirty="0">
                <a:solidFill>
                  <a:srgbClr val="002060"/>
                </a:solidFill>
                <a:effectLst>
                  <a:outerShdw blurRad="38100" dist="38100" dir="2700000" algn="tl">
                    <a:srgbClr val="000000">
                      <a:alpha val="43137"/>
                    </a:srgbClr>
                  </a:outerShdw>
                </a:effectLst>
              </a:endParaRPr>
            </a:p>
          </p:txBody>
        </p:sp>
        <p:sp>
          <p:nvSpPr>
            <p:cNvPr id="13" name="TextBox 12"/>
            <p:cNvSpPr txBox="1"/>
            <p:nvPr/>
          </p:nvSpPr>
          <p:spPr>
            <a:xfrm>
              <a:off x="6215074" y="4059800"/>
              <a:ext cx="2286016" cy="369332"/>
            </a:xfrm>
            <a:prstGeom prst="rect">
              <a:avLst/>
            </a:prstGeom>
            <a:noFill/>
          </p:spPr>
          <p:txBody>
            <a:bodyPr wrap="square" rtlCol="0">
              <a:spAutoFit/>
            </a:bodyPr>
            <a:lstStyle/>
            <a:p>
              <a:pPr algn="ctr"/>
              <a:r>
                <a:rPr lang="kk-KZ" b="1" dirty="0" smtClean="0">
                  <a:solidFill>
                    <a:srgbClr val="002060"/>
                  </a:solidFill>
                  <a:effectLst>
                    <a:outerShdw blurRad="38100" dist="38100" dir="2700000" algn="tl">
                      <a:srgbClr val="000000">
                        <a:alpha val="43137"/>
                      </a:srgbClr>
                    </a:outerShdw>
                  </a:effectLst>
                </a:rPr>
                <a:t>Тігілген</a:t>
              </a:r>
              <a:endParaRPr lang="ru-RU" b="1" dirty="0">
                <a:solidFill>
                  <a:srgbClr val="002060"/>
                </a:solidFill>
                <a:effectLst>
                  <a:outerShdw blurRad="38100" dist="38100" dir="2700000" algn="tl">
                    <a:srgbClr val="000000">
                      <a:alpha val="43137"/>
                    </a:srgbClr>
                  </a:outerShdw>
                </a:effectLst>
              </a:endParaRPr>
            </a:p>
          </p:txBody>
        </p:sp>
        <p:sp>
          <p:nvSpPr>
            <p:cNvPr id="15" name="Прямоугольник 14"/>
            <p:cNvSpPr/>
            <p:nvPr/>
          </p:nvSpPr>
          <p:spPr>
            <a:xfrm>
              <a:off x="8215338" y="2928934"/>
              <a:ext cx="42862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х</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Прямоугольник 15"/>
            <p:cNvSpPr/>
            <p:nvPr/>
          </p:nvSpPr>
          <p:spPr>
            <a:xfrm>
              <a:off x="5643570" y="3857628"/>
              <a:ext cx="42862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х</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Прямоугольник 16"/>
            <p:cNvSpPr/>
            <p:nvPr/>
          </p:nvSpPr>
          <p:spPr>
            <a:xfrm>
              <a:off x="4214810" y="3005736"/>
              <a:ext cx="42862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х</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Прямоугольник 17"/>
            <p:cNvSpPr/>
            <p:nvPr/>
          </p:nvSpPr>
          <p:spPr>
            <a:xfrm>
              <a:off x="2500298" y="1785926"/>
              <a:ext cx="42862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х</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26" name="Picture 2" descr="C:\Users\Администратор\Desktop\Camera2\IMG-20170426-WA0008.jpg"/>
          <p:cNvPicPr>
            <a:picLocks noChangeAspect="1" noChangeArrowheads="1"/>
          </p:cNvPicPr>
          <p:nvPr/>
        </p:nvPicPr>
        <p:blipFill>
          <a:blip r:embed="rId3"/>
          <a:srcRect/>
          <a:stretch>
            <a:fillRect/>
          </a:stretch>
        </p:blipFill>
        <p:spPr bwMode="auto">
          <a:xfrm>
            <a:off x="1785918" y="1785926"/>
            <a:ext cx="5524496" cy="4143372"/>
          </a:xfrm>
          <a:prstGeom prst="rect">
            <a:avLst/>
          </a:prstGeom>
          <a:noFill/>
        </p:spPr>
      </p:pic>
      <p:sp>
        <p:nvSpPr>
          <p:cNvPr id="6" name="TextBox 5"/>
          <p:cNvSpPr txBox="1"/>
          <p:nvPr/>
        </p:nvSpPr>
        <p:spPr>
          <a:xfrm>
            <a:off x="428596" y="928670"/>
            <a:ext cx="8286808" cy="707886"/>
          </a:xfrm>
          <a:prstGeom prst="rect">
            <a:avLst/>
          </a:prstGeom>
          <a:noFill/>
        </p:spPr>
        <p:txBody>
          <a:bodyPr wrap="square" rtlCol="0">
            <a:spAutoFit/>
          </a:bodyPr>
          <a:lstStyle/>
          <a:p>
            <a:pPr algn="ctr"/>
            <a:r>
              <a:rPr lang="kk-KZ" sz="2000" b="1" dirty="0" smtClean="0">
                <a:solidFill>
                  <a:schemeClr val="tx2">
                    <a:lumMod val="75000"/>
                  </a:schemeClr>
                </a:solidFill>
              </a:rPr>
              <a:t>ҚР Мемлекеттік </a:t>
            </a:r>
            <a:r>
              <a:rPr lang="kk-KZ" sz="2000" b="1" dirty="0" smtClean="0">
                <a:solidFill>
                  <a:schemeClr val="tx2">
                    <a:lumMod val="75000"/>
                  </a:schemeClr>
                </a:solidFill>
              </a:rPr>
              <a:t>рәміздерге арналған насихаттау бұрышында </a:t>
            </a:r>
          </a:p>
          <a:p>
            <a:pPr algn="ctr"/>
            <a:r>
              <a:rPr lang="kk-KZ" sz="2000" b="1" dirty="0" smtClean="0">
                <a:solidFill>
                  <a:schemeClr val="tx2">
                    <a:lumMod val="75000"/>
                  </a:schemeClr>
                </a:solidFill>
              </a:rPr>
              <a:t>ҚР Мемлекеттік Гимннің орнына “Әнұраны” қателікпен жазылған</a:t>
            </a:r>
            <a:endParaRPr lang="ru-RU" sz="2000" b="1" dirty="0">
              <a:solidFill>
                <a:schemeClr val="tx2">
                  <a:lumMod val="75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10" name="TextBox 9"/>
          <p:cNvSpPr txBox="1"/>
          <p:nvPr/>
        </p:nvSpPr>
        <p:spPr>
          <a:xfrm>
            <a:off x="428596" y="957188"/>
            <a:ext cx="8286808" cy="400110"/>
          </a:xfrm>
          <a:prstGeom prst="rect">
            <a:avLst/>
          </a:prstGeom>
          <a:noFill/>
        </p:spPr>
        <p:txBody>
          <a:bodyPr wrap="square" rtlCol="0">
            <a:spAutoFit/>
          </a:bodyPr>
          <a:lstStyle/>
          <a:p>
            <a:pPr algn="ctr"/>
            <a:r>
              <a:rPr lang="kk-KZ" sz="2000" b="1" dirty="0" smtClean="0">
                <a:solidFill>
                  <a:schemeClr val="tx2">
                    <a:lumMod val="75000"/>
                  </a:schemeClr>
                </a:solidFill>
              </a:rPr>
              <a:t>ҚР Мемлекеттік </a:t>
            </a:r>
            <a:r>
              <a:rPr lang="kk-KZ" sz="2000" b="1" dirty="0" smtClean="0">
                <a:solidFill>
                  <a:schemeClr val="tx2">
                    <a:lumMod val="75000"/>
                  </a:schemeClr>
                </a:solidFill>
              </a:rPr>
              <a:t>рәміздерді қолдану жұмыстары</a:t>
            </a:r>
            <a:endParaRPr lang="ru-RU" sz="2000" b="1" dirty="0">
              <a:solidFill>
                <a:schemeClr val="tx2">
                  <a:lumMod val="75000"/>
                </a:schemeClr>
              </a:solidFill>
            </a:endParaRPr>
          </a:p>
        </p:txBody>
      </p:sp>
      <p:grpSp>
        <p:nvGrpSpPr>
          <p:cNvPr id="15" name="Группа 14"/>
          <p:cNvGrpSpPr/>
          <p:nvPr/>
        </p:nvGrpSpPr>
        <p:grpSpPr>
          <a:xfrm>
            <a:off x="500034" y="1620742"/>
            <a:ext cx="8001056" cy="4237150"/>
            <a:chOff x="500034" y="1285860"/>
            <a:chExt cx="8001056" cy="4237150"/>
          </a:xfrm>
        </p:grpSpPr>
        <p:pic>
          <p:nvPicPr>
            <p:cNvPr id="6" name="Picture 2"/>
            <p:cNvPicPr>
              <a:picLocks noChangeAspect="1" noChangeArrowheads="1"/>
            </p:cNvPicPr>
            <p:nvPr/>
          </p:nvPicPr>
          <p:blipFill>
            <a:blip r:embed="rId3" cstate="print"/>
            <a:srcRect/>
            <a:stretch>
              <a:fillRect/>
            </a:stretch>
          </p:blipFill>
          <p:spPr bwMode="auto">
            <a:xfrm>
              <a:off x="5929321" y="1285860"/>
              <a:ext cx="2571767" cy="1928826"/>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500034" y="1285860"/>
              <a:ext cx="2571768" cy="1928826"/>
            </a:xfrm>
            <a:prstGeom prst="rect">
              <a:avLst/>
            </a:prstGeom>
            <a:noFill/>
            <a:ln w="9525">
              <a:noFill/>
              <a:miter lim="800000"/>
              <a:headEnd/>
              <a:tailEnd/>
            </a:ln>
            <a:effectLst/>
          </p:spPr>
        </p:pic>
        <p:pic>
          <p:nvPicPr>
            <p:cNvPr id="8" name="Picture 7"/>
            <p:cNvPicPr>
              <a:picLocks noChangeAspect="1" noChangeArrowheads="1"/>
            </p:cNvPicPr>
            <p:nvPr/>
          </p:nvPicPr>
          <p:blipFill>
            <a:blip r:embed="rId5" cstate="print"/>
            <a:srcRect/>
            <a:stretch>
              <a:fillRect/>
            </a:stretch>
          </p:blipFill>
          <p:spPr bwMode="auto">
            <a:xfrm>
              <a:off x="3214678" y="1285860"/>
              <a:ext cx="2571768" cy="1928826"/>
            </a:xfrm>
            <a:prstGeom prst="rect">
              <a:avLst/>
            </a:prstGeom>
            <a:noFill/>
            <a:ln w="9525">
              <a:noFill/>
              <a:miter lim="800000"/>
              <a:headEnd/>
              <a:tailEnd/>
            </a:ln>
            <a:effectLst/>
          </p:spPr>
        </p:pic>
        <p:sp>
          <p:nvSpPr>
            <p:cNvPr id="11" name="TextBox 10"/>
            <p:cNvSpPr txBox="1"/>
            <p:nvPr/>
          </p:nvSpPr>
          <p:spPr>
            <a:xfrm>
              <a:off x="500035" y="3214686"/>
              <a:ext cx="2571768" cy="2308324"/>
            </a:xfrm>
            <a:prstGeom prst="rect">
              <a:avLst/>
            </a:prstGeom>
            <a:noFill/>
          </p:spPr>
          <p:txBody>
            <a:bodyPr wrap="square" rtlCol="0">
              <a:spAutoFit/>
            </a:bodyPr>
            <a:lstStyle/>
            <a:p>
              <a:pPr algn="ctr"/>
              <a:r>
                <a:rPr lang="kk-KZ" dirty="0" smtClean="0"/>
                <a:t>Мемлекеттік ғимарттында ҚР Мемлекеттік эталондары жаңартылған. Бірақ, түңгі мезгілінде ешқандай жарық орнатылмаған</a:t>
              </a:r>
              <a:endParaRPr lang="ru-RU" dirty="0"/>
            </a:p>
          </p:txBody>
        </p:sp>
        <p:sp>
          <p:nvSpPr>
            <p:cNvPr id="13" name="TextBox 12"/>
            <p:cNvSpPr txBox="1"/>
            <p:nvPr/>
          </p:nvSpPr>
          <p:spPr>
            <a:xfrm>
              <a:off x="3214678" y="3214686"/>
              <a:ext cx="2571768" cy="2031325"/>
            </a:xfrm>
            <a:prstGeom prst="rect">
              <a:avLst/>
            </a:prstGeom>
            <a:noFill/>
          </p:spPr>
          <p:txBody>
            <a:bodyPr wrap="square" rtlCol="0">
              <a:spAutoFit/>
            </a:bodyPr>
            <a:lstStyle/>
            <a:p>
              <a:pPr algn="ctr"/>
              <a:r>
                <a:rPr lang="kk-KZ" dirty="0" smtClean="0"/>
                <a:t>Мемлекеттік ғимараттың төбесінде орналасқан </a:t>
              </a:r>
            </a:p>
            <a:p>
              <a:pPr algn="ctr"/>
              <a:r>
                <a:rPr lang="kk-KZ" dirty="0" smtClean="0"/>
                <a:t>ҚР Мемлекеттік Тудың түсі кетіп қалған </a:t>
              </a:r>
              <a:r>
                <a:rPr lang="kk-KZ" dirty="0" smtClean="0"/>
                <a:t>және </a:t>
              </a:r>
              <a:endParaRPr lang="ru-RU" dirty="0" smtClean="0"/>
            </a:p>
            <a:p>
              <a:pPr algn="ctr"/>
              <a:r>
                <a:rPr lang="kk-KZ" dirty="0" smtClean="0"/>
                <a:t>түңгі мезгілінде </a:t>
              </a:r>
              <a:r>
                <a:rPr lang="kk-KZ" dirty="0" smtClean="0"/>
                <a:t>орнатылмаған</a:t>
              </a:r>
              <a:endParaRPr lang="ru-RU" dirty="0"/>
            </a:p>
          </p:txBody>
        </p:sp>
        <p:sp>
          <p:nvSpPr>
            <p:cNvPr id="14" name="TextBox 13"/>
            <p:cNvSpPr txBox="1"/>
            <p:nvPr/>
          </p:nvSpPr>
          <p:spPr>
            <a:xfrm>
              <a:off x="5929322" y="3214686"/>
              <a:ext cx="2571768" cy="2031325"/>
            </a:xfrm>
            <a:prstGeom prst="rect">
              <a:avLst/>
            </a:prstGeom>
            <a:noFill/>
          </p:spPr>
          <p:txBody>
            <a:bodyPr wrap="square" rtlCol="0">
              <a:spAutoFit/>
            </a:bodyPr>
            <a:lstStyle/>
            <a:p>
              <a:pPr algn="ctr"/>
              <a:r>
                <a:rPr lang="kk-KZ" dirty="0" smtClean="0"/>
                <a:t>Мемлекеттік ғимараттың төбесінде орналасқан </a:t>
              </a:r>
            </a:p>
            <a:p>
              <a:pPr algn="ctr"/>
              <a:r>
                <a:rPr lang="kk-KZ" dirty="0" smtClean="0"/>
                <a:t>ҚР Мемлекеттік </a:t>
              </a:r>
              <a:r>
                <a:rPr lang="kk-KZ" dirty="0" smtClean="0"/>
                <a:t>Тудың </a:t>
              </a:r>
              <a:r>
                <a:rPr lang="kk-KZ" dirty="0" smtClean="0"/>
                <a:t>түсі кетіп </a:t>
              </a:r>
              <a:r>
                <a:rPr lang="kk-KZ" dirty="0" smtClean="0"/>
                <a:t>қалған және </a:t>
              </a:r>
              <a:endParaRPr lang="ru-RU" dirty="0" smtClean="0"/>
            </a:p>
            <a:p>
              <a:pPr algn="ctr"/>
              <a:r>
                <a:rPr lang="kk-KZ" dirty="0" smtClean="0"/>
                <a:t>түңгі мезгілінде орнатылмаған</a:t>
              </a:r>
              <a:endParaRPr lang="ru-RU"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Прямоугольник 3"/>
          <p:cNvSpPr/>
          <p:nvPr/>
        </p:nvSpPr>
        <p:spPr>
          <a:xfrm>
            <a:off x="642910" y="2120808"/>
            <a:ext cx="7929618" cy="2308324"/>
          </a:xfrm>
          <a:prstGeom prst="rect">
            <a:avLst/>
          </a:prstGeom>
        </p:spPr>
        <p:txBody>
          <a:bodyPr wrap="square">
            <a:spAutoFit/>
          </a:bodyPr>
          <a:lstStyle/>
          <a:p>
            <a:pPr algn="just"/>
            <a:r>
              <a:rPr lang="ru-RU" sz="2400" b="1" dirty="0" smtClean="0">
                <a:solidFill>
                  <a:schemeClr val="accent1">
                    <a:lumMod val="75000"/>
                  </a:schemeClr>
                </a:solidFill>
                <a:latin typeface="Arial" pitchFamily="34" charset="0"/>
                <a:cs typeface="Arial" pitchFamily="34" charset="0"/>
              </a:rPr>
              <a:t>СЕМИНАРДЫҢ МАҚСАТЫ:</a:t>
            </a:r>
            <a:r>
              <a:rPr lang="ru-RU" sz="2400" dirty="0" smtClean="0">
                <a:solidFill>
                  <a:schemeClr val="accent1">
                    <a:lumMod val="75000"/>
                  </a:schemeClr>
                </a:solidFill>
                <a:latin typeface="Arial" pitchFamily="34" charset="0"/>
                <a:cs typeface="Arial" pitchFamily="34" charset="0"/>
              </a:rPr>
              <a:t> </a:t>
            </a:r>
            <a:r>
              <a:rPr lang="ru-RU" sz="2400" i="1" dirty="0" err="1" smtClean="0">
                <a:solidFill>
                  <a:srgbClr val="FF0000"/>
                </a:solidFill>
                <a:latin typeface="Arial" pitchFamily="34" charset="0"/>
                <a:cs typeface="Arial" pitchFamily="34" charset="0"/>
              </a:rPr>
              <a:t>Қатысушылардың бойындағы азаматтық-патриоттық сезімін</a:t>
            </a:r>
            <a:r>
              <a:rPr lang="ru-RU" sz="2400" i="1" dirty="0" smtClean="0">
                <a:solidFill>
                  <a:srgbClr val="FF0000"/>
                </a:solidFill>
                <a:latin typeface="Arial" pitchFamily="34" charset="0"/>
                <a:cs typeface="Arial" pitchFamily="34" charset="0"/>
              </a:rPr>
              <a:t> </a:t>
            </a:r>
            <a:r>
              <a:rPr lang="ru-RU" sz="2400" i="1" dirty="0" err="1" smtClean="0">
                <a:solidFill>
                  <a:srgbClr val="FF0000"/>
                </a:solidFill>
                <a:latin typeface="Arial" pitchFamily="34" charset="0"/>
                <a:cs typeface="Arial" pitchFamily="34" charset="0"/>
              </a:rPr>
              <a:t>ояту</a:t>
            </a:r>
            <a:r>
              <a:rPr lang="ru-RU" sz="2400" i="1" dirty="0" smtClean="0">
                <a:solidFill>
                  <a:srgbClr val="FF0000"/>
                </a:solidFill>
                <a:latin typeface="Arial" pitchFamily="34" charset="0"/>
                <a:cs typeface="Arial" pitchFamily="34" charset="0"/>
              </a:rPr>
              <a:t>, </a:t>
            </a:r>
            <a:r>
              <a:rPr lang="ru-RU" sz="2400" i="1" dirty="0" err="1" smtClean="0">
                <a:solidFill>
                  <a:srgbClr val="FF0000"/>
                </a:solidFill>
                <a:latin typeface="Arial" pitchFamily="34" charset="0"/>
                <a:cs typeface="Arial" pitchFamily="34" charset="0"/>
              </a:rPr>
              <a:t>туған жерін</a:t>
            </a:r>
            <a:r>
              <a:rPr lang="ru-RU" sz="2400" i="1" dirty="0" smtClean="0">
                <a:solidFill>
                  <a:srgbClr val="FF0000"/>
                </a:solidFill>
                <a:latin typeface="Arial" pitchFamily="34" charset="0"/>
                <a:cs typeface="Arial" pitchFamily="34" charset="0"/>
              </a:rPr>
              <a:t>, </a:t>
            </a:r>
            <a:r>
              <a:rPr lang="ru-RU" sz="2400" i="1" dirty="0" err="1" smtClean="0">
                <a:solidFill>
                  <a:srgbClr val="FF0000"/>
                </a:solidFill>
                <a:latin typeface="Arial" pitchFamily="34" charset="0"/>
                <a:cs typeface="Arial" pitchFamily="34" charset="0"/>
              </a:rPr>
              <a:t>елін</a:t>
            </a:r>
            <a:r>
              <a:rPr lang="ru-RU" sz="2400" i="1" dirty="0" smtClean="0">
                <a:solidFill>
                  <a:srgbClr val="FF0000"/>
                </a:solidFill>
                <a:latin typeface="Arial" pitchFamily="34" charset="0"/>
                <a:cs typeface="Arial" pitchFamily="34" charset="0"/>
              </a:rPr>
              <a:t> </a:t>
            </a:r>
            <a:r>
              <a:rPr lang="ru-RU" sz="2400" i="1" dirty="0" err="1" smtClean="0">
                <a:solidFill>
                  <a:srgbClr val="FF0000"/>
                </a:solidFill>
                <a:latin typeface="Arial" pitchFamily="34" charset="0"/>
                <a:cs typeface="Arial" pitchFamily="34" charset="0"/>
              </a:rPr>
              <a:t>сүюге, қадірлеуге тәрбиелеу және Қазақстан Республикасының Мемлекеттік</a:t>
            </a:r>
            <a:r>
              <a:rPr lang="ru-RU" sz="2400" i="1" dirty="0" smtClean="0">
                <a:solidFill>
                  <a:srgbClr val="FF0000"/>
                </a:solidFill>
                <a:latin typeface="Arial" pitchFamily="34" charset="0"/>
                <a:cs typeface="Arial" pitchFamily="34" charset="0"/>
              </a:rPr>
              <a:t> </a:t>
            </a:r>
            <a:r>
              <a:rPr lang="ru-RU" sz="2400" i="1" dirty="0" err="1" smtClean="0">
                <a:solidFill>
                  <a:srgbClr val="FF0000"/>
                </a:solidFill>
                <a:latin typeface="Arial" pitchFamily="34" charset="0"/>
                <a:cs typeface="Arial" pitchFamily="34" charset="0"/>
              </a:rPr>
              <a:t>Елтаңбаның жаңа ұлттық стандартымен</a:t>
            </a:r>
            <a:r>
              <a:rPr lang="ru-RU" sz="2400" i="1" dirty="0" smtClean="0">
                <a:solidFill>
                  <a:srgbClr val="FF0000"/>
                </a:solidFill>
                <a:latin typeface="Arial" pitchFamily="34" charset="0"/>
                <a:cs typeface="Arial" pitchFamily="34" charset="0"/>
              </a:rPr>
              <a:t> </a:t>
            </a:r>
            <a:r>
              <a:rPr lang="ru-RU" sz="2400" i="1" dirty="0" err="1" smtClean="0">
                <a:solidFill>
                  <a:srgbClr val="FF0000"/>
                </a:solidFill>
                <a:latin typeface="Arial" pitchFamily="34" charset="0"/>
                <a:cs typeface="Arial" pitchFamily="34" charset="0"/>
              </a:rPr>
              <a:t>таныстыру</a:t>
            </a:r>
            <a:r>
              <a:rPr lang="ru-RU" sz="2400" i="1" dirty="0" smtClean="0">
                <a:solidFill>
                  <a:srgbClr val="FF0000"/>
                </a:solidFill>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2" name="Picture 2"/>
          <p:cNvPicPr>
            <a:picLocks noChangeAspect="1" noChangeArrowheads="1"/>
          </p:cNvPicPr>
          <p:nvPr/>
        </p:nvPicPr>
        <p:blipFill>
          <a:blip r:embed="rId3"/>
          <a:srcRect/>
          <a:stretch>
            <a:fillRect/>
          </a:stretch>
        </p:blipFill>
        <p:spPr bwMode="auto">
          <a:xfrm>
            <a:off x="714348" y="1785925"/>
            <a:ext cx="3571900" cy="2678925"/>
          </a:xfrm>
          <a:prstGeom prst="rect">
            <a:avLst/>
          </a:prstGeom>
          <a:noFill/>
          <a:ln w="9525">
            <a:noFill/>
            <a:miter lim="800000"/>
            <a:headEnd/>
            <a:tailEnd/>
          </a:ln>
          <a:effectLst/>
        </p:spPr>
      </p:pic>
      <p:pic>
        <p:nvPicPr>
          <p:cNvPr id="13" name="Picture 8"/>
          <p:cNvPicPr>
            <a:picLocks noChangeAspect="1" noChangeArrowheads="1"/>
          </p:cNvPicPr>
          <p:nvPr/>
        </p:nvPicPr>
        <p:blipFill>
          <a:blip r:embed="rId4"/>
          <a:srcRect/>
          <a:stretch>
            <a:fillRect/>
          </a:stretch>
        </p:blipFill>
        <p:spPr bwMode="auto">
          <a:xfrm>
            <a:off x="4572000" y="1785926"/>
            <a:ext cx="3817964" cy="2643206"/>
          </a:xfrm>
          <a:prstGeom prst="rect">
            <a:avLst/>
          </a:prstGeom>
          <a:noFill/>
          <a:ln w="9525">
            <a:noFill/>
            <a:miter lim="800000"/>
            <a:headEnd/>
            <a:tailEnd/>
          </a:ln>
          <a:effectLst/>
        </p:spPr>
      </p:pic>
      <p:sp>
        <p:nvSpPr>
          <p:cNvPr id="14" name="TextBox 13"/>
          <p:cNvSpPr txBox="1"/>
          <p:nvPr/>
        </p:nvSpPr>
        <p:spPr>
          <a:xfrm>
            <a:off x="4572000" y="4514687"/>
            <a:ext cx="3857652" cy="1200329"/>
          </a:xfrm>
          <a:prstGeom prst="rect">
            <a:avLst/>
          </a:prstGeom>
          <a:noFill/>
        </p:spPr>
        <p:txBody>
          <a:bodyPr wrap="square" rtlCol="0">
            <a:spAutoFit/>
          </a:bodyPr>
          <a:lstStyle/>
          <a:p>
            <a:pPr algn="ctr"/>
            <a:r>
              <a:rPr lang="kk-KZ" dirty="0" smtClean="0"/>
              <a:t>Мемлекеттік ғимаратының төбесінде ҚР Мемлекеттік Туы және </a:t>
            </a:r>
          </a:p>
          <a:p>
            <a:pPr algn="ctr"/>
            <a:r>
              <a:rPr lang="kk-KZ" dirty="0" smtClean="0"/>
              <a:t>ҚР Мемлекеттік Елтаңбасының эталондары орнатылмаған</a:t>
            </a:r>
            <a:endParaRPr lang="ru-RU" dirty="0"/>
          </a:p>
        </p:txBody>
      </p:sp>
      <p:sp>
        <p:nvSpPr>
          <p:cNvPr id="15" name="TextBox 14"/>
          <p:cNvSpPr txBox="1"/>
          <p:nvPr/>
        </p:nvSpPr>
        <p:spPr>
          <a:xfrm>
            <a:off x="428596" y="957188"/>
            <a:ext cx="8286808" cy="400110"/>
          </a:xfrm>
          <a:prstGeom prst="rect">
            <a:avLst/>
          </a:prstGeom>
          <a:noFill/>
        </p:spPr>
        <p:txBody>
          <a:bodyPr wrap="square" rtlCol="0">
            <a:spAutoFit/>
          </a:bodyPr>
          <a:lstStyle/>
          <a:p>
            <a:pPr algn="ctr"/>
            <a:r>
              <a:rPr lang="kk-KZ" sz="2000" b="1" dirty="0" smtClean="0">
                <a:solidFill>
                  <a:schemeClr val="tx2">
                    <a:lumMod val="75000"/>
                  </a:schemeClr>
                </a:solidFill>
              </a:rPr>
              <a:t>ҚР Мемлекеттік </a:t>
            </a:r>
            <a:r>
              <a:rPr lang="kk-KZ" sz="2000" b="1" dirty="0" smtClean="0">
                <a:solidFill>
                  <a:schemeClr val="tx2">
                    <a:lumMod val="75000"/>
                  </a:schemeClr>
                </a:solidFill>
              </a:rPr>
              <a:t>рәміздерді қолдану жұмыстары</a:t>
            </a:r>
            <a:endParaRPr lang="ru-RU" sz="2000" b="1" dirty="0">
              <a:solidFill>
                <a:schemeClr val="tx2">
                  <a:lumMod val="75000"/>
                </a:schemeClr>
              </a:solidFill>
            </a:endParaRPr>
          </a:p>
        </p:txBody>
      </p:sp>
      <p:sp>
        <p:nvSpPr>
          <p:cNvPr id="16" name="TextBox 15"/>
          <p:cNvSpPr txBox="1"/>
          <p:nvPr/>
        </p:nvSpPr>
        <p:spPr>
          <a:xfrm>
            <a:off x="571472" y="4500570"/>
            <a:ext cx="3857652" cy="1200329"/>
          </a:xfrm>
          <a:prstGeom prst="rect">
            <a:avLst/>
          </a:prstGeom>
          <a:noFill/>
        </p:spPr>
        <p:txBody>
          <a:bodyPr wrap="square" rtlCol="0">
            <a:spAutoFit/>
          </a:bodyPr>
          <a:lstStyle/>
          <a:p>
            <a:pPr algn="ctr"/>
            <a:r>
              <a:rPr lang="kk-KZ" dirty="0" smtClean="0"/>
              <a:t>Мемлекеттік ғимаратының төбесінде ҚР Мемлекеттік Туы орнатылған. Бірақ, ҚР Мемлекеттік Елтаңбасының жаңа эталоны орнатылмаған</a:t>
            </a:r>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971600" y="2428868"/>
            <a:ext cx="7272808" cy="830997"/>
          </a:xfrm>
          <a:prstGeom prst="rect">
            <a:avLst/>
          </a:prstGeom>
        </p:spPr>
        <p:txBody>
          <a:bodyPr wrap="square">
            <a:spAutoFit/>
          </a:bodyPr>
          <a:lstStyle/>
          <a:p>
            <a:pPr algn="ctr"/>
            <a:r>
              <a:rPr lang="kk-KZ" sz="2400" b="1" dirty="0" smtClean="0">
                <a:solidFill>
                  <a:srgbClr val="00B0F0"/>
                </a:solidFill>
                <a:latin typeface="Times New Roman" pitchFamily="18" charset="0"/>
                <a:cs typeface="Times New Roman" pitchFamily="18" charset="0"/>
              </a:rPr>
              <a:t>ҚАЗАҚСТАН РЕСПУБЛИКАСЫНЫҢ </a:t>
            </a:r>
          </a:p>
          <a:p>
            <a:pPr algn="ctr"/>
            <a:r>
              <a:rPr lang="kk-KZ" sz="2400" b="1" dirty="0" smtClean="0">
                <a:solidFill>
                  <a:srgbClr val="00B0F0"/>
                </a:solidFill>
                <a:latin typeface="Times New Roman" pitchFamily="18" charset="0"/>
                <a:cs typeface="Times New Roman" pitchFamily="18" charset="0"/>
              </a:rPr>
              <a:t>ҰЛТТЫҚ СТАНДАРТТАР</a:t>
            </a:r>
            <a:endParaRPr lang="ru-RU" sz="2400" dirty="0">
              <a:solidFill>
                <a:srgbClr val="00B0F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6" name="Прямоугольник 5"/>
          <p:cNvSpPr/>
          <p:nvPr/>
        </p:nvSpPr>
        <p:spPr>
          <a:xfrm>
            <a:off x="971600" y="812053"/>
            <a:ext cx="7272808" cy="830997"/>
          </a:xfrm>
          <a:prstGeom prst="rect">
            <a:avLst/>
          </a:prstGeom>
        </p:spPr>
        <p:txBody>
          <a:bodyPr wrap="square">
            <a:spAutoFit/>
          </a:bodyPr>
          <a:lstStyle/>
          <a:p>
            <a:pPr algn="ctr"/>
            <a:r>
              <a:rPr lang="kk-KZ" sz="2400" b="1" dirty="0" smtClean="0">
                <a:solidFill>
                  <a:srgbClr val="00B0F0"/>
                </a:solidFill>
                <a:latin typeface="Times New Roman" pitchFamily="18" charset="0"/>
                <a:cs typeface="Times New Roman" pitchFamily="18" charset="0"/>
              </a:rPr>
              <a:t>ҚАЗАҚСТАН РЕСПУБЛИКАСЫНЫҢ </a:t>
            </a:r>
          </a:p>
          <a:p>
            <a:pPr algn="ctr"/>
            <a:r>
              <a:rPr lang="kk-KZ" sz="2400" b="1" dirty="0" smtClean="0">
                <a:solidFill>
                  <a:srgbClr val="00B0F0"/>
                </a:solidFill>
                <a:latin typeface="Times New Roman" pitchFamily="18" charset="0"/>
                <a:cs typeface="Times New Roman" pitchFamily="18" charset="0"/>
              </a:rPr>
              <a:t>ҰЛТТЫҚ СТАНДАРТТАР</a:t>
            </a:r>
            <a:endParaRPr lang="ru-RU" sz="2400" dirty="0">
              <a:solidFill>
                <a:srgbClr val="00B0F0"/>
              </a:solidFill>
              <a:latin typeface="Times New Roman" pitchFamily="18" charset="0"/>
              <a:cs typeface="Times New Roman" pitchFamily="18" charset="0"/>
            </a:endParaRPr>
          </a:p>
        </p:txBody>
      </p:sp>
      <p:grpSp>
        <p:nvGrpSpPr>
          <p:cNvPr id="16" name="Группа 15"/>
          <p:cNvGrpSpPr/>
          <p:nvPr/>
        </p:nvGrpSpPr>
        <p:grpSpPr>
          <a:xfrm>
            <a:off x="571472" y="2214554"/>
            <a:ext cx="8001056" cy="3143272"/>
            <a:chOff x="428596" y="2071678"/>
            <a:chExt cx="8001056" cy="3143272"/>
          </a:xfrm>
        </p:grpSpPr>
        <p:sp>
          <p:nvSpPr>
            <p:cNvPr id="7" name="TextBox 6"/>
            <p:cNvSpPr txBox="1"/>
            <p:nvPr/>
          </p:nvSpPr>
          <p:spPr>
            <a:xfrm>
              <a:off x="5715008" y="2285992"/>
              <a:ext cx="2500330" cy="461665"/>
            </a:xfrm>
            <a:prstGeom prst="rect">
              <a:avLst/>
            </a:prstGeom>
            <a:noFill/>
          </p:spPr>
          <p:txBody>
            <a:bodyPr wrap="square" rtlCol="0">
              <a:spAutoFit/>
            </a:bodyPr>
            <a:lstStyle/>
            <a:p>
              <a:pPr algn="ctr"/>
              <a:r>
                <a:rPr lang="kk-KZ" sz="2400" b="1" dirty="0" smtClean="0">
                  <a:solidFill>
                    <a:schemeClr val="bg2">
                      <a:lumMod val="25000"/>
                    </a:schemeClr>
                  </a:solidFill>
                  <a:latin typeface="Times New Roman" pitchFamily="18" charset="0"/>
                  <a:cs typeface="Times New Roman" pitchFamily="18" charset="0"/>
                </a:rPr>
                <a:t>ҚР СТ 988-96</a:t>
              </a:r>
              <a:endParaRPr lang="ru-RU" sz="2400" b="1" dirty="0">
                <a:solidFill>
                  <a:schemeClr val="bg2">
                    <a:lumMod val="25000"/>
                  </a:schemeClr>
                </a:solidFill>
                <a:latin typeface="Times New Roman" pitchFamily="18" charset="0"/>
                <a:cs typeface="Times New Roman" pitchFamily="18" charset="0"/>
              </a:endParaRPr>
            </a:p>
          </p:txBody>
        </p:sp>
        <p:sp>
          <p:nvSpPr>
            <p:cNvPr id="8" name="TextBox 7"/>
            <p:cNvSpPr txBox="1"/>
            <p:nvPr/>
          </p:nvSpPr>
          <p:spPr>
            <a:xfrm>
              <a:off x="428596" y="2071678"/>
              <a:ext cx="4643470" cy="1200329"/>
            </a:xfrm>
            <a:prstGeom prst="rect">
              <a:avLst/>
            </a:prstGeom>
            <a:noFill/>
          </p:spPr>
          <p:txBody>
            <a:bodyPr wrap="square" rtlCol="0">
              <a:spAutoFit/>
            </a:bodyPr>
            <a:lstStyle/>
            <a:p>
              <a:r>
                <a:rPr lang="kk-KZ" sz="2400" b="1" dirty="0" smtClean="0">
                  <a:latin typeface="Times New Roman" pitchFamily="18" charset="0"/>
                  <a:cs typeface="Times New Roman" pitchFamily="18" charset="0"/>
                </a:rPr>
                <a:t>ҚАЗАҚСТАН РЕСПУБЛИКАСЫНЫҢ МЕМЛЕКЕТТІК ТУЫ</a:t>
              </a:r>
              <a:endParaRPr lang="ru-RU" sz="2400" b="1" dirty="0">
                <a:latin typeface="Times New Roman" pitchFamily="18" charset="0"/>
                <a:cs typeface="Times New Roman" pitchFamily="18" charset="0"/>
              </a:endParaRPr>
            </a:p>
          </p:txBody>
        </p:sp>
        <p:sp>
          <p:nvSpPr>
            <p:cNvPr id="9" name="TextBox 8"/>
            <p:cNvSpPr txBox="1"/>
            <p:nvPr/>
          </p:nvSpPr>
          <p:spPr>
            <a:xfrm>
              <a:off x="428596" y="3643314"/>
              <a:ext cx="5000660" cy="1200329"/>
            </a:xfrm>
            <a:prstGeom prst="rect">
              <a:avLst/>
            </a:prstGeom>
            <a:noFill/>
          </p:spPr>
          <p:txBody>
            <a:bodyPr wrap="square" rtlCol="0">
              <a:spAutoFit/>
            </a:bodyPr>
            <a:lstStyle/>
            <a:p>
              <a:r>
                <a:rPr lang="kk-KZ" sz="2400" b="1" dirty="0" smtClean="0">
                  <a:latin typeface="Times New Roman" pitchFamily="18" charset="0"/>
                  <a:cs typeface="Times New Roman" pitchFamily="18" charset="0"/>
                </a:rPr>
                <a:t>ҚАЗАҚСТАН РЕСПУБЛИКАСЫНЫҢ МЕМЛЕКЕТТІК ЕЛТАҢБАСЫ</a:t>
              </a:r>
              <a:endParaRPr lang="ru-RU" sz="2400" b="1" dirty="0">
                <a:latin typeface="Times New Roman" pitchFamily="18" charset="0"/>
                <a:cs typeface="Times New Roman" pitchFamily="18" charset="0"/>
              </a:endParaRPr>
            </a:p>
          </p:txBody>
        </p:sp>
        <p:sp>
          <p:nvSpPr>
            <p:cNvPr id="10" name="TextBox 9"/>
            <p:cNvSpPr txBox="1"/>
            <p:nvPr/>
          </p:nvSpPr>
          <p:spPr>
            <a:xfrm>
              <a:off x="5786446" y="2702478"/>
              <a:ext cx="2643206" cy="461665"/>
            </a:xfrm>
            <a:prstGeom prst="rect">
              <a:avLst/>
            </a:prstGeom>
            <a:noFill/>
          </p:spPr>
          <p:txBody>
            <a:bodyPr wrap="square" rtlCol="0">
              <a:spAutoFit/>
            </a:bodyPr>
            <a:lstStyle/>
            <a:p>
              <a:pPr algn="ctr"/>
              <a:r>
                <a:rPr lang="kk-KZ" sz="2400" b="1" dirty="0" smtClean="0">
                  <a:solidFill>
                    <a:schemeClr val="bg2">
                      <a:lumMod val="25000"/>
                    </a:schemeClr>
                  </a:solidFill>
                  <a:latin typeface="Times New Roman" pitchFamily="18" charset="0"/>
                  <a:cs typeface="Times New Roman" pitchFamily="18" charset="0"/>
                </a:rPr>
                <a:t>ҚР СТ 988-2007</a:t>
              </a:r>
              <a:endParaRPr lang="ru-RU" sz="2400" b="1" dirty="0">
                <a:solidFill>
                  <a:schemeClr val="bg2">
                    <a:lumMod val="25000"/>
                  </a:schemeClr>
                </a:solidFill>
                <a:latin typeface="Times New Roman" pitchFamily="18" charset="0"/>
                <a:cs typeface="Times New Roman" pitchFamily="18" charset="0"/>
              </a:endParaRPr>
            </a:p>
          </p:txBody>
        </p:sp>
        <p:grpSp>
          <p:nvGrpSpPr>
            <p:cNvPr id="17" name="Группа 16"/>
            <p:cNvGrpSpPr/>
            <p:nvPr/>
          </p:nvGrpSpPr>
          <p:grpSpPr>
            <a:xfrm>
              <a:off x="5715008" y="3643314"/>
              <a:ext cx="2714644" cy="1306779"/>
              <a:chOff x="5857884" y="3643314"/>
              <a:chExt cx="2714644" cy="1306779"/>
            </a:xfrm>
          </p:grpSpPr>
          <p:sp>
            <p:nvSpPr>
              <p:cNvPr id="11" name="TextBox 10"/>
              <p:cNvSpPr txBox="1"/>
              <p:nvPr/>
            </p:nvSpPr>
            <p:spPr>
              <a:xfrm>
                <a:off x="5857884" y="3643314"/>
                <a:ext cx="2500330" cy="461665"/>
              </a:xfrm>
              <a:prstGeom prst="rect">
                <a:avLst/>
              </a:prstGeom>
              <a:noFill/>
            </p:spPr>
            <p:txBody>
              <a:bodyPr wrap="square" rtlCol="0">
                <a:spAutoFit/>
              </a:bodyPr>
              <a:lstStyle/>
              <a:p>
                <a:pPr algn="ctr"/>
                <a:r>
                  <a:rPr lang="kk-KZ" sz="2400" b="1" dirty="0" smtClean="0">
                    <a:solidFill>
                      <a:schemeClr val="bg2">
                        <a:lumMod val="25000"/>
                      </a:schemeClr>
                    </a:solidFill>
                    <a:latin typeface="Times New Roman" pitchFamily="18" charset="0"/>
                    <a:cs typeface="Times New Roman" pitchFamily="18" charset="0"/>
                  </a:rPr>
                  <a:t>ҚР СТ 989-96</a:t>
                </a:r>
                <a:endParaRPr lang="ru-RU" sz="2400" b="1" dirty="0">
                  <a:solidFill>
                    <a:schemeClr val="bg2">
                      <a:lumMod val="25000"/>
                    </a:schemeClr>
                  </a:solidFill>
                  <a:latin typeface="Times New Roman" pitchFamily="18" charset="0"/>
                  <a:cs typeface="Times New Roman" pitchFamily="18" charset="0"/>
                </a:endParaRPr>
              </a:p>
            </p:txBody>
          </p:sp>
          <p:sp>
            <p:nvSpPr>
              <p:cNvPr id="12" name="TextBox 11"/>
              <p:cNvSpPr txBox="1"/>
              <p:nvPr/>
            </p:nvSpPr>
            <p:spPr>
              <a:xfrm>
                <a:off x="6000760" y="4059800"/>
                <a:ext cx="2500330" cy="461665"/>
              </a:xfrm>
              <a:prstGeom prst="rect">
                <a:avLst/>
              </a:prstGeom>
              <a:noFill/>
            </p:spPr>
            <p:txBody>
              <a:bodyPr wrap="square" rtlCol="0">
                <a:spAutoFit/>
              </a:bodyPr>
              <a:lstStyle/>
              <a:p>
                <a:pPr algn="ctr"/>
                <a:r>
                  <a:rPr lang="kk-KZ" sz="2400" b="1" dirty="0" smtClean="0">
                    <a:solidFill>
                      <a:schemeClr val="bg2">
                        <a:lumMod val="25000"/>
                      </a:schemeClr>
                    </a:solidFill>
                    <a:latin typeface="Times New Roman" pitchFamily="18" charset="0"/>
                    <a:cs typeface="Times New Roman" pitchFamily="18" charset="0"/>
                  </a:rPr>
                  <a:t>ҚР СТ 989-2008</a:t>
                </a:r>
                <a:endParaRPr lang="ru-RU" sz="2400" b="1" dirty="0">
                  <a:solidFill>
                    <a:schemeClr val="bg2">
                      <a:lumMod val="25000"/>
                    </a:schemeClr>
                  </a:solidFill>
                  <a:latin typeface="Times New Roman" pitchFamily="18" charset="0"/>
                  <a:cs typeface="Times New Roman" pitchFamily="18" charset="0"/>
                </a:endParaRPr>
              </a:p>
            </p:txBody>
          </p:sp>
          <p:sp>
            <p:nvSpPr>
              <p:cNvPr id="13" name="TextBox 12"/>
              <p:cNvSpPr txBox="1"/>
              <p:nvPr/>
            </p:nvSpPr>
            <p:spPr>
              <a:xfrm>
                <a:off x="5929322" y="4488428"/>
                <a:ext cx="2643206" cy="461665"/>
              </a:xfrm>
              <a:prstGeom prst="rect">
                <a:avLst/>
              </a:prstGeom>
              <a:noFill/>
            </p:spPr>
            <p:txBody>
              <a:bodyPr wrap="square" rtlCol="0">
                <a:spAutoFit/>
              </a:bodyPr>
              <a:lstStyle/>
              <a:p>
                <a:pPr algn="ctr"/>
                <a:r>
                  <a:rPr lang="kk-KZ" sz="2400" b="1" dirty="0" smtClean="0">
                    <a:solidFill>
                      <a:schemeClr val="bg2">
                        <a:lumMod val="25000"/>
                      </a:schemeClr>
                    </a:solidFill>
                    <a:latin typeface="Times New Roman" pitchFamily="18" charset="0"/>
                    <a:cs typeface="Times New Roman" pitchFamily="18" charset="0"/>
                  </a:rPr>
                  <a:t>ҚР СТ 989-2014</a:t>
                </a:r>
                <a:endParaRPr lang="ru-RU" sz="2400" b="1" dirty="0">
                  <a:solidFill>
                    <a:schemeClr val="bg2">
                      <a:lumMod val="25000"/>
                    </a:schemeClr>
                  </a:solidFill>
                  <a:latin typeface="Times New Roman" pitchFamily="18" charset="0"/>
                  <a:cs typeface="Times New Roman" pitchFamily="18" charset="0"/>
                </a:endParaRPr>
              </a:p>
            </p:txBody>
          </p:sp>
        </p:grpSp>
        <p:cxnSp>
          <p:nvCxnSpPr>
            <p:cNvPr id="15" name="Прямая соединительная линия 14"/>
            <p:cNvCxnSpPr/>
            <p:nvPr/>
          </p:nvCxnSpPr>
          <p:spPr>
            <a:xfrm rot="5400000">
              <a:off x="4144166" y="3642520"/>
              <a:ext cx="3143272" cy="15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428596" y="3429000"/>
              <a:ext cx="7929618" cy="1588"/>
            </a:xfrm>
            <a:prstGeom prst="line">
              <a:avLst/>
            </a:prstGeom>
            <a:ln w="57150"/>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357158" y="853843"/>
            <a:ext cx="8358246" cy="646331"/>
          </a:xfrm>
          <a:prstGeom prst="rect">
            <a:avLst/>
          </a:prstGeom>
          <a:noFill/>
        </p:spPr>
        <p:txBody>
          <a:bodyPr wrap="square" rtlCol="0">
            <a:spAutoFit/>
          </a:bodyPr>
          <a:lstStyle/>
          <a:p>
            <a:pPr algn="ctr"/>
            <a:r>
              <a:rPr lang="kk-KZ" b="1" dirty="0" smtClean="0">
                <a:solidFill>
                  <a:srgbClr val="FF0000"/>
                </a:solidFill>
              </a:rPr>
              <a:t>ҚАЗАҚСТАН РЕСПУБЛИКАСЫНЫҢ МЕМЛЕКЕТТІК ЕЛТАҢБАНЫҢ ҰЛТТЫҚ СТАНДАРТТАРЫНЫҢ КЕЗЕҢДЕРІ</a:t>
            </a:r>
            <a:endParaRPr lang="ru-RU" b="1" dirty="0">
              <a:solidFill>
                <a:srgbClr val="FF0000"/>
              </a:solidFill>
            </a:endParaRPr>
          </a:p>
        </p:txBody>
      </p:sp>
      <p:grpSp>
        <p:nvGrpSpPr>
          <p:cNvPr id="15" name="Группа 14"/>
          <p:cNvGrpSpPr/>
          <p:nvPr/>
        </p:nvGrpSpPr>
        <p:grpSpPr>
          <a:xfrm>
            <a:off x="426846" y="1845221"/>
            <a:ext cx="8288558" cy="3941233"/>
            <a:chOff x="357158" y="1643049"/>
            <a:chExt cx="8288558" cy="3941233"/>
          </a:xfrm>
        </p:grpSpPr>
        <p:grpSp>
          <p:nvGrpSpPr>
            <p:cNvPr id="8" name="Группа 7"/>
            <p:cNvGrpSpPr/>
            <p:nvPr/>
          </p:nvGrpSpPr>
          <p:grpSpPr>
            <a:xfrm>
              <a:off x="357158" y="1643049"/>
              <a:ext cx="8288558" cy="2798226"/>
              <a:chOff x="357158" y="1643049"/>
              <a:chExt cx="8288558" cy="2798226"/>
            </a:xfrm>
          </p:grpSpPr>
          <p:pic>
            <p:nvPicPr>
              <p:cNvPr id="5" name="Picture 2" descr="D:\Desktop\Общий материал символ\Новая папка (2)\2233057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7158" y="1643049"/>
                <a:ext cx="2668606" cy="279272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57883" y="1726630"/>
                <a:ext cx="2787833" cy="27146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 name="TextBox 8"/>
            <p:cNvSpPr txBox="1"/>
            <p:nvPr/>
          </p:nvSpPr>
          <p:spPr>
            <a:xfrm>
              <a:off x="500034" y="4572008"/>
              <a:ext cx="2428892" cy="369332"/>
            </a:xfrm>
            <a:prstGeom prst="rect">
              <a:avLst/>
            </a:prstGeom>
            <a:noFill/>
          </p:spPr>
          <p:txBody>
            <a:bodyPr wrap="square" rtlCol="0">
              <a:spAutoFit/>
            </a:bodyPr>
            <a:lstStyle/>
            <a:p>
              <a:pPr algn="ctr"/>
              <a:r>
                <a:rPr lang="kk-KZ" b="1" dirty="0" smtClean="0">
                  <a:solidFill>
                    <a:srgbClr val="0070C0"/>
                  </a:solidFill>
                </a:rPr>
                <a:t>1996-2008</a:t>
              </a:r>
              <a:endParaRPr lang="ru-RU" b="1" dirty="0">
                <a:solidFill>
                  <a:srgbClr val="0070C0"/>
                </a:solidFill>
              </a:endParaRPr>
            </a:p>
          </p:txBody>
        </p:sp>
        <p:sp>
          <p:nvSpPr>
            <p:cNvPr id="10" name="TextBox 9"/>
            <p:cNvSpPr txBox="1"/>
            <p:nvPr/>
          </p:nvSpPr>
          <p:spPr>
            <a:xfrm>
              <a:off x="3286116" y="4572008"/>
              <a:ext cx="2428892" cy="369332"/>
            </a:xfrm>
            <a:prstGeom prst="rect">
              <a:avLst/>
            </a:prstGeom>
            <a:noFill/>
          </p:spPr>
          <p:txBody>
            <a:bodyPr wrap="square" rtlCol="0">
              <a:spAutoFit/>
            </a:bodyPr>
            <a:lstStyle/>
            <a:p>
              <a:pPr algn="ctr"/>
              <a:r>
                <a:rPr lang="kk-KZ" b="1" dirty="0" smtClean="0">
                  <a:solidFill>
                    <a:srgbClr val="0070C0"/>
                  </a:solidFill>
                </a:rPr>
                <a:t>2008-2016</a:t>
              </a:r>
              <a:endParaRPr lang="ru-RU" b="1" dirty="0">
                <a:solidFill>
                  <a:srgbClr val="0070C0"/>
                </a:solidFill>
              </a:endParaRPr>
            </a:p>
          </p:txBody>
        </p:sp>
        <p:sp>
          <p:nvSpPr>
            <p:cNvPr id="11" name="TextBox 10"/>
            <p:cNvSpPr txBox="1"/>
            <p:nvPr/>
          </p:nvSpPr>
          <p:spPr>
            <a:xfrm>
              <a:off x="6145386" y="4572008"/>
              <a:ext cx="2428892" cy="369332"/>
            </a:xfrm>
            <a:prstGeom prst="rect">
              <a:avLst/>
            </a:prstGeom>
            <a:noFill/>
          </p:spPr>
          <p:txBody>
            <a:bodyPr wrap="square" rtlCol="0">
              <a:spAutoFit/>
            </a:bodyPr>
            <a:lstStyle/>
            <a:p>
              <a:pPr algn="ctr"/>
              <a:r>
                <a:rPr lang="kk-KZ" b="1" dirty="0" smtClean="0">
                  <a:solidFill>
                    <a:srgbClr val="0070C0"/>
                  </a:solidFill>
                </a:rPr>
                <a:t>2016</a:t>
              </a:r>
              <a:endParaRPr lang="ru-RU" b="1" dirty="0">
                <a:solidFill>
                  <a:srgbClr val="0070C0"/>
                </a:solidFill>
              </a:endParaRPr>
            </a:p>
          </p:txBody>
        </p:sp>
        <p:sp>
          <p:nvSpPr>
            <p:cNvPr id="12" name="TextBox 11"/>
            <p:cNvSpPr txBox="1"/>
            <p:nvPr/>
          </p:nvSpPr>
          <p:spPr>
            <a:xfrm>
              <a:off x="785786" y="5214950"/>
              <a:ext cx="1928826" cy="369332"/>
            </a:xfrm>
            <a:prstGeom prst="rect">
              <a:avLst/>
            </a:prstGeom>
            <a:noFill/>
          </p:spPr>
          <p:txBody>
            <a:bodyPr wrap="square" rtlCol="0">
              <a:spAutoFit/>
            </a:bodyPr>
            <a:lstStyle/>
            <a:p>
              <a:pPr algn="ctr"/>
              <a:r>
                <a:rPr lang="kk-KZ" b="1" dirty="0" smtClean="0">
                  <a:latin typeface="Times New Roman" pitchFamily="18" charset="0"/>
                  <a:cs typeface="Times New Roman" pitchFamily="18" charset="0"/>
                </a:rPr>
                <a:t>ҚР СТ 989-96</a:t>
              </a:r>
              <a:endParaRPr lang="ru-RU" b="1" dirty="0">
                <a:latin typeface="Times New Roman" pitchFamily="18" charset="0"/>
                <a:cs typeface="Times New Roman" pitchFamily="18" charset="0"/>
              </a:endParaRPr>
            </a:p>
          </p:txBody>
        </p:sp>
        <p:sp>
          <p:nvSpPr>
            <p:cNvPr id="13" name="TextBox 12"/>
            <p:cNvSpPr txBox="1"/>
            <p:nvPr/>
          </p:nvSpPr>
          <p:spPr>
            <a:xfrm>
              <a:off x="3571868" y="5214950"/>
              <a:ext cx="1928826" cy="369332"/>
            </a:xfrm>
            <a:prstGeom prst="rect">
              <a:avLst/>
            </a:prstGeom>
            <a:noFill/>
          </p:spPr>
          <p:txBody>
            <a:bodyPr wrap="square" rtlCol="0">
              <a:spAutoFit/>
            </a:bodyPr>
            <a:lstStyle/>
            <a:p>
              <a:pPr algn="ctr"/>
              <a:r>
                <a:rPr lang="kk-KZ" b="1" dirty="0" smtClean="0">
                  <a:latin typeface="Times New Roman" pitchFamily="18" charset="0"/>
                  <a:cs typeface="Times New Roman" pitchFamily="18" charset="0"/>
                </a:rPr>
                <a:t>ҚР СТ 989-2008</a:t>
              </a:r>
              <a:endParaRPr lang="ru-RU" b="1" dirty="0">
                <a:latin typeface="Times New Roman" pitchFamily="18" charset="0"/>
                <a:cs typeface="Times New Roman" pitchFamily="18" charset="0"/>
              </a:endParaRPr>
            </a:p>
          </p:txBody>
        </p:sp>
        <p:sp>
          <p:nvSpPr>
            <p:cNvPr id="14" name="TextBox 13"/>
            <p:cNvSpPr txBox="1"/>
            <p:nvPr/>
          </p:nvSpPr>
          <p:spPr>
            <a:xfrm>
              <a:off x="6429388" y="5202808"/>
              <a:ext cx="1928826" cy="369332"/>
            </a:xfrm>
            <a:prstGeom prst="rect">
              <a:avLst/>
            </a:prstGeom>
            <a:noFill/>
          </p:spPr>
          <p:txBody>
            <a:bodyPr wrap="square" rtlCol="0">
              <a:spAutoFit/>
            </a:bodyPr>
            <a:lstStyle/>
            <a:p>
              <a:pPr algn="ctr"/>
              <a:r>
                <a:rPr lang="kk-KZ" b="1" dirty="0" smtClean="0">
                  <a:latin typeface="Times New Roman" pitchFamily="18" charset="0"/>
                  <a:cs typeface="Times New Roman" pitchFamily="18" charset="0"/>
                </a:rPr>
                <a:t>ҚР СТ 989-2014</a:t>
              </a:r>
              <a:endParaRPr lang="ru-RU" b="1" dirty="0">
                <a:latin typeface="Times New Roman" pitchFamily="18" charset="0"/>
                <a:cs typeface="Times New Roman" pitchFamily="18" charset="0"/>
              </a:endParaRPr>
            </a:p>
          </p:txBody>
        </p:sp>
        <p:pic>
          <p:nvPicPr>
            <p:cNvPr id="41986" name="Picture 2" descr="http://today.kz/static/uploads/media/pages/2014/05/0_66d14_ebb5048a_L.jpg"/>
            <p:cNvPicPr>
              <a:picLocks noChangeAspect="1" noChangeArrowheads="1"/>
            </p:cNvPicPr>
            <p:nvPr/>
          </p:nvPicPr>
          <p:blipFill>
            <a:blip r:embed="rId5"/>
            <a:srcRect/>
            <a:stretch>
              <a:fillRect/>
            </a:stretch>
          </p:blipFill>
          <p:spPr bwMode="auto">
            <a:xfrm>
              <a:off x="3116541" y="1714488"/>
              <a:ext cx="2669905" cy="2643206"/>
            </a:xfrm>
            <a:prstGeom prst="rect">
              <a:avLst/>
            </a:prstGeom>
            <a:noFill/>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Прямоугольник 4"/>
          <p:cNvSpPr/>
          <p:nvPr/>
        </p:nvSpPr>
        <p:spPr>
          <a:xfrm>
            <a:off x="971600" y="2428868"/>
            <a:ext cx="7272808" cy="1200329"/>
          </a:xfrm>
          <a:prstGeom prst="rect">
            <a:avLst/>
          </a:prstGeom>
        </p:spPr>
        <p:txBody>
          <a:bodyPr wrap="square">
            <a:spAutoFit/>
          </a:bodyPr>
          <a:lstStyle/>
          <a:p>
            <a:pPr algn="ctr"/>
            <a:r>
              <a:rPr lang="kk-KZ" sz="2400" b="1" dirty="0" smtClean="0">
                <a:solidFill>
                  <a:srgbClr val="00B0F0"/>
                </a:solidFill>
                <a:latin typeface="Times New Roman" pitchFamily="18" charset="0"/>
                <a:cs typeface="Times New Roman" pitchFamily="18" charset="0"/>
              </a:rPr>
              <a:t>ҚАЗАҚСТАН РЕСПУБЛИКАСЫНЫҢ </a:t>
            </a:r>
          </a:p>
          <a:p>
            <a:pPr algn="ctr"/>
            <a:r>
              <a:rPr lang="kk-KZ" sz="2400" b="1" dirty="0" smtClean="0">
                <a:solidFill>
                  <a:srgbClr val="00B0F0"/>
                </a:solidFill>
                <a:latin typeface="Times New Roman" pitchFamily="18" charset="0"/>
                <a:cs typeface="Times New Roman" pitchFamily="18" charset="0"/>
              </a:rPr>
              <a:t>ҰЛТТЫҚ СТАНДАРТТАРЫНЫҢ ЭЛЕМЕНТТЕРІ</a:t>
            </a:r>
            <a:endParaRPr lang="ru-RU" sz="24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70272340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2428860" y="571480"/>
            <a:ext cx="4643470" cy="400110"/>
          </a:xfrm>
          <a:prstGeom prst="rect">
            <a:avLst/>
          </a:prstGeom>
          <a:noFill/>
        </p:spPr>
        <p:txBody>
          <a:bodyPr wrap="square" rtlCol="0">
            <a:spAutoFit/>
          </a:bodyPr>
          <a:lstStyle/>
          <a:p>
            <a:pPr algn="ctr"/>
            <a:r>
              <a:rPr lang="kk-KZ" sz="2000" b="1" dirty="0" smtClean="0">
                <a:solidFill>
                  <a:srgbClr val="FF0000"/>
                </a:solidFill>
              </a:rPr>
              <a:t>РӘМІЗТАНУ ҰСТАНЫМДАРЫ</a:t>
            </a:r>
            <a:endParaRPr lang="ru-RU" sz="2000" b="1" dirty="0">
              <a:solidFill>
                <a:srgbClr val="FF0000"/>
              </a:solidFill>
            </a:endParaRPr>
          </a:p>
        </p:txBody>
      </p:sp>
      <p:sp>
        <p:nvSpPr>
          <p:cNvPr id="10" name="TextBox 9"/>
          <p:cNvSpPr txBox="1"/>
          <p:nvPr/>
        </p:nvSpPr>
        <p:spPr>
          <a:xfrm>
            <a:off x="500034" y="5763300"/>
            <a:ext cx="8072494" cy="523220"/>
          </a:xfrm>
          <a:prstGeom prst="rect">
            <a:avLst/>
          </a:prstGeom>
          <a:noFill/>
        </p:spPr>
        <p:txBody>
          <a:bodyPr wrap="square" rtlCol="0">
            <a:spAutoFit/>
          </a:bodyPr>
          <a:lstStyle/>
          <a:p>
            <a:pPr algn="just"/>
            <a:r>
              <a:rPr lang="kk-KZ" sz="1400" dirty="0" smtClean="0">
                <a:solidFill>
                  <a:srgbClr val="002060"/>
                </a:solidFill>
                <a:effectLst>
                  <a:outerShdw blurRad="38100" dist="38100" dir="2700000" algn="tl">
                    <a:srgbClr val="000000">
                      <a:alpha val="43137"/>
                    </a:srgbClr>
                  </a:outerShdw>
                </a:effectLst>
              </a:rPr>
              <a:t>МЕМЛЕКЕТТІК РӘМІЗДЕР – ХАЛЫҚТАРМЕН БІРГЕ ОРТАҚІШІЛІК ҮШІН ДЕМОКРАТИЯЛЫҚ ҚОҒАМ ЖӘНЕ ҚҰҚЫҚТЫҚ МЕМЛЕКЕТ ҚҰРУҒА БЕРІК БЕЛ ТУҒАН ҚАЗАҚ ҰЛТЫНЫҢ МЕМЛЕКЕТТІК ЕГЕМЕНДІК ИДЕЯСЫ</a:t>
            </a:r>
            <a:endParaRPr lang="ru-RU" sz="1400"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857224" y="1571612"/>
            <a:ext cx="1716100" cy="584775"/>
          </a:xfrm>
          <a:prstGeom prst="rect">
            <a:avLst/>
          </a:prstGeom>
          <a:noFill/>
        </p:spPr>
        <p:txBody>
          <a:bodyPr wrap="square" rtlCol="0">
            <a:spAutoFit/>
          </a:bodyPr>
          <a:lstStyle/>
          <a:p>
            <a:pPr algn="r"/>
            <a:r>
              <a:rPr lang="kk-KZ" sz="1600" b="1" dirty="0" smtClean="0"/>
              <a:t>ТАРИХИ</a:t>
            </a:r>
          </a:p>
          <a:p>
            <a:pPr algn="r"/>
            <a:r>
              <a:rPr lang="kk-KZ" sz="1600" b="1" dirty="0" smtClean="0"/>
              <a:t>ҰСТАНЫМЫ</a:t>
            </a:r>
            <a:endParaRPr lang="ru-RU" sz="1600" b="1" dirty="0"/>
          </a:p>
        </p:txBody>
      </p:sp>
      <p:sp>
        <p:nvSpPr>
          <p:cNvPr id="7" name="TextBox 6"/>
          <p:cNvSpPr txBox="1"/>
          <p:nvPr/>
        </p:nvSpPr>
        <p:spPr>
          <a:xfrm>
            <a:off x="857224" y="3415729"/>
            <a:ext cx="1716100" cy="584775"/>
          </a:xfrm>
          <a:prstGeom prst="rect">
            <a:avLst/>
          </a:prstGeom>
          <a:noFill/>
        </p:spPr>
        <p:txBody>
          <a:bodyPr wrap="square" rtlCol="0">
            <a:spAutoFit/>
          </a:bodyPr>
          <a:lstStyle/>
          <a:p>
            <a:pPr algn="r"/>
            <a:r>
              <a:rPr lang="kk-KZ" sz="1600" b="1" dirty="0" smtClean="0"/>
              <a:t>ЗАМАНУИЛІК ҰСТАНЫМЫ</a:t>
            </a:r>
            <a:endParaRPr lang="ru-RU" sz="1600" b="1" dirty="0"/>
          </a:p>
        </p:txBody>
      </p:sp>
      <p:sp>
        <p:nvSpPr>
          <p:cNvPr id="9" name="TextBox 8"/>
          <p:cNvSpPr txBox="1"/>
          <p:nvPr/>
        </p:nvSpPr>
        <p:spPr>
          <a:xfrm>
            <a:off x="857224" y="4812581"/>
            <a:ext cx="1716100" cy="830997"/>
          </a:xfrm>
          <a:prstGeom prst="rect">
            <a:avLst/>
          </a:prstGeom>
          <a:noFill/>
        </p:spPr>
        <p:txBody>
          <a:bodyPr wrap="square" rtlCol="0">
            <a:spAutoFit/>
          </a:bodyPr>
          <a:lstStyle/>
          <a:p>
            <a:pPr algn="r"/>
            <a:r>
              <a:rPr lang="kk-KZ" sz="1600" b="1" dirty="0" smtClean="0"/>
              <a:t>БОЛАШАҚҚА АШЫҚТЫҚ ҰСТАНЫМЫ</a:t>
            </a:r>
            <a:endParaRPr lang="ru-RU" sz="1600" b="1" dirty="0"/>
          </a:p>
        </p:txBody>
      </p:sp>
      <p:cxnSp>
        <p:nvCxnSpPr>
          <p:cNvPr id="15" name="Прямая соединительная линия 14"/>
          <p:cNvCxnSpPr/>
          <p:nvPr/>
        </p:nvCxnSpPr>
        <p:spPr>
          <a:xfrm rot="5400000">
            <a:off x="644498" y="3284536"/>
            <a:ext cx="4143404" cy="3176"/>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8" name="Группа 17"/>
          <p:cNvGrpSpPr/>
          <p:nvPr/>
        </p:nvGrpSpPr>
        <p:grpSpPr>
          <a:xfrm>
            <a:off x="2857488" y="1071546"/>
            <a:ext cx="5286412" cy="1571636"/>
            <a:chOff x="2857488" y="1214422"/>
            <a:chExt cx="5286412" cy="1571636"/>
          </a:xfrm>
        </p:grpSpPr>
        <p:sp>
          <p:nvSpPr>
            <p:cNvPr id="16" name="Стрелка вправо 15"/>
            <p:cNvSpPr/>
            <p:nvPr/>
          </p:nvSpPr>
          <p:spPr>
            <a:xfrm flipH="1">
              <a:off x="2857488" y="1214422"/>
              <a:ext cx="5286412" cy="157163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6" name="TextBox 5"/>
            <p:cNvSpPr txBox="1"/>
            <p:nvPr/>
          </p:nvSpPr>
          <p:spPr>
            <a:xfrm>
              <a:off x="3643306" y="1714488"/>
              <a:ext cx="4429156" cy="584775"/>
            </a:xfrm>
            <a:prstGeom prst="rect">
              <a:avLst/>
            </a:prstGeom>
            <a:noFill/>
          </p:spPr>
          <p:txBody>
            <a:bodyPr wrap="square" rtlCol="0">
              <a:spAutoFit/>
            </a:bodyPr>
            <a:lstStyle/>
            <a:p>
              <a:r>
                <a:rPr lang="kk-KZ" sz="1600" b="1" dirty="0" smtClean="0">
                  <a:solidFill>
                    <a:srgbClr val="0070C0"/>
                  </a:solidFill>
                </a:rPr>
                <a:t>УАҚЫТ ЖЕЛІСІН ҰЗБЕУ, </a:t>
              </a:r>
            </a:p>
            <a:p>
              <a:r>
                <a:rPr lang="kk-KZ" sz="1600" b="1" dirty="0" smtClean="0">
                  <a:solidFill>
                    <a:srgbClr val="0070C0"/>
                  </a:solidFill>
                </a:rPr>
                <a:t>САҚТАУ</a:t>
              </a:r>
              <a:endParaRPr lang="ru-RU" sz="1600" b="1" dirty="0">
                <a:solidFill>
                  <a:srgbClr val="0070C0"/>
                </a:solidFill>
              </a:endParaRPr>
            </a:p>
          </p:txBody>
        </p:sp>
      </p:grpSp>
      <p:grpSp>
        <p:nvGrpSpPr>
          <p:cNvPr id="19" name="Группа 18"/>
          <p:cNvGrpSpPr/>
          <p:nvPr/>
        </p:nvGrpSpPr>
        <p:grpSpPr>
          <a:xfrm>
            <a:off x="2857488" y="2928934"/>
            <a:ext cx="5286412" cy="1643074"/>
            <a:chOff x="2786050" y="2928934"/>
            <a:chExt cx="5286412" cy="1643074"/>
          </a:xfrm>
        </p:grpSpPr>
        <p:sp>
          <p:nvSpPr>
            <p:cNvPr id="17" name="Стрелка вправо 16"/>
            <p:cNvSpPr/>
            <p:nvPr/>
          </p:nvSpPr>
          <p:spPr>
            <a:xfrm flipH="1">
              <a:off x="2786050" y="2928934"/>
              <a:ext cx="5286412" cy="1643074"/>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8" name="TextBox 7"/>
            <p:cNvSpPr txBox="1"/>
            <p:nvPr/>
          </p:nvSpPr>
          <p:spPr>
            <a:xfrm>
              <a:off x="3571868" y="3312383"/>
              <a:ext cx="4500594" cy="830997"/>
            </a:xfrm>
            <a:prstGeom prst="rect">
              <a:avLst/>
            </a:prstGeom>
            <a:noFill/>
          </p:spPr>
          <p:txBody>
            <a:bodyPr wrap="square" rtlCol="0">
              <a:spAutoFit/>
            </a:bodyPr>
            <a:lstStyle/>
            <a:p>
              <a:r>
                <a:rPr lang="kk-KZ" sz="1600" b="1" dirty="0" smtClean="0">
                  <a:solidFill>
                    <a:srgbClr val="0070C0"/>
                  </a:solidFill>
                </a:rPr>
                <a:t>РӘМІЗДІК ОБРАЗДАРДЫҢ ҚАЗАҚСТАННЫҢ БҮГІНГІ ҚОҒАМДЫҚ АХУАЛЫНА, ТӨЛТУМА МЕНТАЛИТЕТІНЕ СӘЙКЕСТІГІ</a:t>
              </a:r>
              <a:endParaRPr lang="ru-RU" sz="1600" b="1" dirty="0">
                <a:solidFill>
                  <a:srgbClr val="0070C0"/>
                </a:solidFill>
              </a:endParaRPr>
            </a:p>
          </p:txBody>
        </p:sp>
      </p:grpSp>
      <p:cxnSp>
        <p:nvCxnSpPr>
          <p:cNvPr id="22" name="Прямая соединительная линия 21"/>
          <p:cNvCxnSpPr/>
          <p:nvPr/>
        </p:nvCxnSpPr>
        <p:spPr>
          <a:xfrm>
            <a:off x="571472" y="2786058"/>
            <a:ext cx="7858180" cy="1588"/>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Прямая соединительная линия 23"/>
          <p:cNvCxnSpPr/>
          <p:nvPr/>
        </p:nvCxnSpPr>
        <p:spPr>
          <a:xfrm>
            <a:off x="571472" y="4714884"/>
            <a:ext cx="7858180" cy="1588"/>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TextBox 1"/>
          <p:cNvSpPr txBox="1"/>
          <p:nvPr/>
        </p:nvSpPr>
        <p:spPr>
          <a:xfrm>
            <a:off x="1142976" y="2474893"/>
            <a:ext cx="6912768" cy="830997"/>
          </a:xfrm>
          <a:prstGeom prst="rect">
            <a:avLst/>
          </a:prstGeom>
          <a:noFill/>
        </p:spPr>
        <p:txBody>
          <a:bodyPr wrap="square" rtlCol="0">
            <a:spAutoFit/>
          </a:bodyPr>
          <a:lstStyle/>
          <a:p>
            <a:pPr algn="ctr"/>
            <a:r>
              <a:rPr lang="ru-RU" sz="2400" b="1" dirty="0" smtClean="0">
                <a:solidFill>
                  <a:schemeClr val="tx2">
                    <a:lumMod val="75000"/>
                  </a:schemeClr>
                </a:solidFill>
                <a:latin typeface="Times New Roman" pitchFamily="18" charset="0"/>
                <a:cs typeface="Times New Roman" pitchFamily="18" charset="0"/>
              </a:rPr>
              <a:t>ҚАЗАҚСТАН РЕСПУБЛИКАСЫНЫҢ МЕМЛЕКЕТТІК ТУЫ</a:t>
            </a:r>
            <a:endParaRPr lang="ru-RU" sz="2400" b="1"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85183897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4" name="Picture 2" descr="C:\Users\Администратор\Desktop\1978888\рисунки\photo_1.6-16.jpeg"/>
          <p:cNvPicPr>
            <a:picLocks noChangeAspect="1" noChangeArrowheads="1"/>
          </p:cNvPicPr>
          <p:nvPr/>
        </p:nvPicPr>
        <p:blipFill>
          <a:blip r:embed="rId3" cstate="print"/>
          <a:srcRect/>
          <a:stretch>
            <a:fillRect/>
          </a:stretch>
        </p:blipFill>
        <p:spPr bwMode="auto">
          <a:xfrm>
            <a:off x="3786182" y="4429132"/>
            <a:ext cx="4786346" cy="1857388"/>
          </a:xfrm>
          <a:prstGeom prst="rect">
            <a:avLst/>
          </a:prstGeom>
          <a:noFill/>
        </p:spPr>
      </p:pic>
      <p:pic>
        <p:nvPicPr>
          <p:cNvPr id="15" name="Picture 6" descr="Шакен Ниязбеков-1"/>
          <p:cNvPicPr>
            <a:picLocks noChangeAspect="1" noChangeArrowheads="1"/>
          </p:cNvPicPr>
          <p:nvPr/>
        </p:nvPicPr>
        <p:blipFill>
          <a:blip r:embed="rId4"/>
          <a:srcRect/>
          <a:stretch>
            <a:fillRect/>
          </a:stretch>
        </p:blipFill>
        <p:spPr bwMode="auto">
          <a:xfrm>
            <a:off x="500034" y="642918"/>
            <a:ext cx="3071834" cy="3429024"/>
          </a:xfrm>
          <a:prstGeom prst="rect">
            <a:avLst/>
          </a:prstGeom>
          <a:noFill/>
        </p:spPr>
      </p:pic>
      <p:pic>
        <p:nvPicPr>
          <p:cNvPr id="16" name="Picture 2" descr="Картинки по запросу шәкен ниязбеков туралы мәлімет"/>
          <p:cNvPicPr>
            <a:picLocks noChangeAspect="1" noChangeArrowheads="1"/>
          </p:cNvPicPr>
          <p:nvPr/>
        </p:nvPicPr>
        <p:blipFill>
          <a:blip r:embed="rId5"/>
          <a:srcRect/>
          <a:stretch>
            <a:fillRect/>
          </a:stretch>
        </p:blipFill>
        <p:spPr bwMode="auto">
          <a:xfrm>
            <a:off x="3786182" y="642919"/>
            <a:ext cx="4857784" cy="3214710"/>
          </a:xfrm>
          <a:prstGeom prst="rect">
            <a:avLst/>
          </a:prstGeom>
          <a:noFill/>
        </p:spPr>
      </p:pic>
      <p:sp>
        <p:nvSpPr>
          <p:cNvPr id="17" name="Прямоугольник 16"/>
          <p:cNvSpPr/>
          <p:nvPr/>
        </p:nvSpPr>
        <p:spPr>
          <a:xfrm>
            <a:off x="500034" y="4614644"/>
            <a:ext cx="3071834" cy="1600438"/>
          </a:xfrm>
          <a:prstGeom prst="rect">
            <a:avLst/>
          </a:prstGeom>
        </p:spPr>
        <p:txBody>
          <a:bodyPr wrap="square">
            <a:spAutoFit/>
          </a:bodyPr>
          <a:lstStyle/>
          <a:p>
            <a:pPr algn="ctr"/>
            <a:r>
              <a:rPr lang="ru-RU" sz="1400" dirty="0" err="1" smtClean="0"/>
              <a:t>Қазақстан Республикасының Мемлекеттік</a:t>
            </a:r>
            <a:r>
              <a:rPr lang="ru-RU" sz="1400" dirty="0" smtClean="0"/>
              <a:t> </a:t>
            </a:r>
            <a:r>
              <a:rPr lang="ru-RU" sz="1400" dirty="0" err="1" smtClean="0"/>
              <a:t>Туының </a:t>
            </a:r>
            <a:r>
              <a:rPr lang="ru-RU" sz="1400" dirty="0" smtClean="0"/>
              <a:t>авторы, </a:t>
            </a:r>
            <a:r>
              <a:rPr lang="ru-RU" sz="1400" dirty="0" err="1" smtClean="0"/>
              <a:t>республикаға еңбегі сіңген қайраткер, еліміздегі</a:t>
            </a:r>
            <a:r>
              <a:rPr lang="ru-RU" sz="1400" dirty="0" smtClean="0"/>
              <a:t> дизайн </a:t>
            </a:r>
            <a:r>
              <a:rPr lang="ru-RU" sz="1400" dirty="0" err="1" smtClean="0"/>
              <a:t>өнерінің негізін</a:t>
            </a:r>
            <a:r>
              <a:rPr lang="ru-RU" sz="1400" dirty="0" smtClean="0"/>
              <a:t> </a:t>
            </a:r>
            <a:r>
              <a:rPr lang="ru-RU" sz="1400" dirty="0" err="1" smtClean="0"/>
              <a:t>қалаушылардың бірі</a:t>
            </a:r>
            <a:r>
              <a:rPr lang="ru-RU" sz="1400" dirty="0" smtClean="0"/>
              <a:t>, </a:t>
            </a:r>
          </a:p>
          <a:p>
            <a:pPr algn="ctr"/>
            <a:r>
              <a:rPr lang="ru-RU" sz="1400" dirty="0" err="1" smtClean="0"/>
              <a:t>белгілі</a:t>
            </a:r>
            <a:r>
              <a:rPr lang="ru-RU" sz="1400" dirty="0" smtClean="0"/>
              <a:t> </a:t>
            </a:r>
            <a:r>
              <a:rPr lang="ru-RU" sz="1400" dirty="0" err="1" smtClean="0"/>
              <a:t>суретші</a:t>
            </a:r>
            <a:r>
              <a:rPr lang="ru-RU" sz="1400" dirty="0" smtClean="0"/>
              <a:t> </a:t>
            </a:r>
          </a:p>
          <a:p>
            <a:pPr algn="ctr"/>
            <a:r>
              <a:rPr lang="ru-RU" sz="1400" b="1" dirty="0" err="1" smtClean="0"/>
              <a:t>Шәкен Оңласынұлы </a:t>
            </a:r>
            <a:r>
              <a:rPr lang="ru-RU" sz="1400" b="1" dirty="0" smtClean="0"/>
              <a:t>Н</a:t>
            </a:r>
            <a:r>
              <a:rPr lang="kk-KZ" sz="1400" b="1" dirty="0" smtClean="0"/>
              <a:t>ИЯЗБЕКОВ</a:t>
            </a:r>
            <a:endParaRPr lang="ru-RU" sz="1400" b="1" dirty="0"/>
          </a:p>
        </p:txBody>
      </p:sp>
      <p:sp>
        <p:nvSpPr>
          <p:cNvPr id="18" name="TextBox 17"/>
          <p:cNvSpPr txBox="1"/>
          <p:nvPr/>
        </p:nvSpPr>
        <p:spPr>
          <a:xfrm>
            <a:off x="500034" y="4214818"/>
            <a:ext cx="307183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kk-KZ" b="1" dirty="0" smtClean="0">
                <a:effectLst>
                  <a:outerShdw blurRad="38100" dist="38100" dir="2700000" algn="tl">
                    <a:srgbClr val="000000">
                      <a:alpha val="43137"/>
                    </a:srgbClr>
                  </a:outerShdw>
                </a:effectLst>
                <a:latin typeface="Arial" pitchFamily="34" charset="0"/>
                <a:cs typeface="Arial" pitchFamily="34" charset="0"/>
              </a:rPr>
              <a:t>12/10/1938-15/08/2014</a:t>
            </a:r>
            <a:endParaRPr lang="ru-RU" b="1" dirty="0">
              <a:effectLst>
                <a:outerShdw blurRad="38100" dist="38100" dir="2700000" algn="tl">
                  <a:srgbClr val="000000">
                    <a:alpha val="43137"/>
                  </a:srgbClr>
                </a:outerShdw>
              </a:effectLst>
              <a:latin typeface="Arial" pitchFamily="34" charset="0"/>
              <a:cs typeface="Arial" pitchFamily="34" charset="0"/>
            </a:endParaRPr>
          </a:p>
        </p:txBody>
      </p:sp>
      <p:sp>
        <p:nvSpPr>
          <p:cNvPr id="21" name="Прямоугольник 20"/>
          <p:cNvSpPr/>
          <p:nvPr/>
        </p:nvSpPr>
        <p:spPr>
          <a:xfrm>
            <a:off x="3786150" y="3896029"/>
            <a:ext cx="4857816" cy="461665"/>
          </a:xfrm>
          <a:prstGeom prst="rect">
            <a:avLst/>
          </a:prstGeom>
        </p:spPr>
        <p:txBody>
          <a:bodyPr wrap="square">
            <a:spAutoFit/>
          </a:bodyPr>
          <a:lstStyle/>
          <a:p>
            <a:pPr algn="ctr"/>
            <a:r>
              <a:rPr lang="kk-KZ" sz="2400" b="1" dirty="0" smtClean="0">
                <a:solidFill>
                  <a:srgbClr val="FF0000"/>
                </a:solidFill>
              </a:rPr>
              <a:t>ТАРИХИ МҰРАҒАТ: 1992</a:t>
            </a:r>
            <a:endParaRPr lang="ru-RU" sz="2400" b="1" dirty="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7" name="Rectangle 1"/>
          <p:cNvSpPr>
            <a:spLocks noChangeArrowheads="1"/>
          </p:cNvSpPr>
          <p:nvPr/>
        </p:nvSpPr>
        <p:spPr bwMode="auto">
          <a:xfrm>
            <a:off x="428596" y="607622"/>
            <a:ext cx="828680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b="1" i="0" u="none" strike="noStrike" cap="none" normalizeH="0" baseline="0" dirty="0" smtClean="0">
                <a:ln>
                  <a:noFill/>
                </a:ln>
                <a:solidFill>
                  <a:schemeClr val="tx2">
                    <a:lumMod val="75000"/>
                  </a:schemeClr>
                </a:solidFill>
                <a:effectLst/>
                <a:latin typeface="Arial" pitchFamily="34" charset="0"/>
                <a:ea typeface="Calibri" pitchFamily="34" charset="0"/>
                <a:cs typeface="Arial" pitchFamily="34" charset="0"/>
              </a:rPr>
              <a:t>ҚАЗАҚСТАН РЕСПУБЛИКАСЫНЫҢ МЕМЛЕКЕТТІК ТУ </a:t>
            </a:r>
          </a:p>
        </p:txBody>
      </p:sp>
      <p:sp>
        <p:nvSpPr>
          <p:cNvPr id="8" name="Rectangle 2"/>
          <p:cNvSpPr>
            <a:spLocks noChangeArrowheads="1"/>
          </p:cNvSpPr>
          <p:nvPr/>
        </p:nvSpPr>
        <p:spPr bwMode="auto">
          <a:xfrm>
            <a:off x="428596" y="4151003"/>
            <a:ext cx="8286808"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300" b="0" i="1" u="none" strike="noStrike" cap="none" normalizeH="0" baseline="0" dirty="0" smtClean="0">
                <a:ln>
                  <a:noFill/>
                </a:ln>
                <a:solidFill>
                  <a:schemeClr val="tx2">
                    <a:lumMod val="75000"/>
                  </a:schemeClr>
                </a:solidFill>
                <a:latin typeface="Arial" pitchFamily="34" charset="0"/>
                <a:ea typeface="Calibri" pitchFamily="34" charset="0"/>
                <a:cs typeface="Arial" pitchFamily="34" charset="0"/>
              </a:rPr>
              <a:t>2007 жылғы 19 қазандағы №578 бұйрығымен «Қазақстан Республикасының Мемлекеттік Туы. </a:t>
            </a: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1300" b="0" i="1" u="none" strike="noStrike" cap="none" normalizeH="0" baseline="0" dirty="0" smtClean="0">
                <a:ln>
                  <a:noFill/>
                </a:ln>
                <a:solidFill>
                  <a:schemeClr val="tx2">
                    <a:lumMod val="75000"/>
                  </a:schemeClr>
                </a:solidFill>
                <a:latin typeface="Arial" pitchFamily="34" charset="0"/>
                <a:ea typeface="Calibri" pitchFamily="34" charset="0"/>
                <a:cs typeface="Arial" pitchFamily="34" charset="0"/>
              </a:rPr>
              <a:t>Жалпы техникалық шарттар. ҚР СТ 988-2007» бекітілді.</a:t>
            </a:r>
            <a:endParaRPr kumimoji="0" lang="kk-KZ" sz="1300" b="0" i="1" u="none" strike="noStrike" cap="none" normalizeH="0" baseline="0" dirty="0" smtClean="0">
              <a:ln>
                <a:noFill/>
              </a:ln>
              <a:solidFill>
                <a:schemeClr val="tx2">
                  <a:lumMod val="75000"/>
                </a:schemeClr>
              </a:solidFill>
              <a:latin typeface="Arial" pitchFamily="34" charset="0"/>
              <a:cs typeface="Arial" pitchFamily="34" charset="0"/>
            </a:endParaRPr>
          </a:p>
        </p:txBody>
      </p:sp>
      <p:sp>
        <p:nvSpPr>
          <p:cNvPr id="9" name="Rectangle 3"/>
          <p:cNvSpPr>
            <a:spLocks noChangeArrowheads="1"/>
          </p:cNvSpPr>
          <p:nvPr/>
        </p:nvSpPr>
        <p:spPr bwMode="auto">
          <a:xfrm>
            <a:off x="428596" y="4730130"/>
            <a:ext cx="8286808" cy="4924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300" b="0" i="1" u="none" strike="noStrike" cap="none" normalizeH="0" baseline="0" dirty="0" smtClean="0">
                <a:ln>
                  <a:noFill/>
                </a:ln>
                <a:solidFill>
                  <a:schemeClr val="tx2">
                    <a:lumMod val="75000"/>
                  </a:schemeClr>
                </a:solidFill>
                <a:latin typeface="Arial" pitchFamily="34" charset="0"/>
                <a:ea typeface="Calibri" pitchFamily="34" charset="0"/>
                <a:cs typeface="Arial" pitchFamily="34" charset="0"/>
              </a:rPr>
              <a:t>Бекітілген стандарт ҚР Мемлекеттік Туына таралады және оның дайындалуына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1300" b="0" i="1" u="none" strike="noStrike" cap="none" normalizeH="0" baseline="0" dirty="0" smtClean="0">
                <a:ln>
                  <a:noFill/>
                </a:ln>
                <a:solidFill>
                  <a:schemeClr val="tx2">
                    <a:lumMod val="75000"/>
                  </a:schemeClr>
                </a:solidFill>
                <a:latin typeface="Arial" pitchFamily="34" charset="0"/>
                <a:ea typeface="Calibri" pitchFamily="34" charset="0"/>
                <a:cs typeface="Arial" pitchFamily="34" charset="0"/>
              </a:rPr>
              <a:t>жалпы техникалық шарттарды белгілейді. </a:t>
            </a:r>
            <a:endParaRPr kumimoji="0" lang="kk-KZ" sz="1300" b="0" i="1" u="none" strike="noStrike" cap="none" normalizeH="0" baseline="0" dirty="0" smtClean="0">
              <a:ln>
                <a:noFill/>
              </a:ln>
              <a:solidFill>
                <a:schemeClr val="tx2">
                  <a:lumMod val="75000"/>
                </a:schemeClr>
              </a:solidFill>
              <a:latin typeface="Arial" pitchFamily="34" charset="0"/>
              <a:cs typeface="Arial" pitchFamily="34" charset="0"/>
            </a:endParaRPr>
          </a:p>
        </p:txBody>
      </p:sp>
      <p:pic>
        <p:nvPicPr>
          <p:cNvPr id="10" name="Picture 2" descr="C:\Users\Администратор\Desktop\Эскиз флаг РК\Screenshot_2016-04-21-20-50-26.png"/>
          <p:cNvPicPr>
            <a:picLocks noChangeAspect="1" noChangeArrowheads="1"/>
          </p:cNvPicPr>
          <p:nvPr/>
        </p:nvPicPr>
        <p:blipFill>
          <a:blip r:embed="rId3" cstate="print"/>
          <a:srcRect/>
          <a:stretch>
            <a:fillRect/>
          </a:stretch>
        </p:blipFill>
        <p:spPr bwMode="auto">
          <a:xfrm>
            <a:off x="3000364" y="1071546"/>
            <a:ext cx="3143272" cy="1611438"/>
          </a:xfrm>
          <a:prstGeom prst="rect">
            <a:avLst/>
          </a:prstGeom>
          <a:noFill/>
        </p:spPr>
      </p:pic>
      <p:sp>
        <p:nvSpPr>
          <p:cNvPr id="12" name="Прямоугольник 11"/>
          <p:cNvSpPr/>
          <p:nvPr/>
        </p:nvSpPr>
        <p:spPr>
          <a:xfrm>
            <a:off x="428596" y="2786058"/>
            <a:ext cx="8286808" cy="1292662"/>
          </a:xfrm>
          <a:prstGeom prst="rect">
            <a:avLst/>
          </a:prstGeom>
        </p:spPr>
        <p:txBody>
          <a:bodyPr wrap="square">
            <a:spAutoFit/>
          </a:bodyPr>
          <a:lstStyle/>
          <a:p>
            <a:pPr algn="ctr"/>
            <a:r>
              <a:rPr lang="kk-KZ" sz="1300" i="1" dirty="0" smtClean="0">
                <a:solidFill>
                  <a:schemeClr val="tx2">
                    <a:lumMod val="75000"/>
                  </a:schemeClr>
                </a:solidFill>
                <a:latin typeface="Arial" pitchFamily="34" charset="0"/>
                <a:ea typeface="Calibri" pitchFamily="34" charset="0"/>
                <a:cs typeface="Arial" pitchFamily="34" charset="0"/>
              </a:rPr>
              <a:t>Мемлекеттік Тудың ұлттық стандартты Қазақстан Республикасының Мемлекеттік Туының авторы Шәкен Ниязбеков, «Қазақстан стандарттау және сертификаттау институты» РМК,                  ҚР Жеңіл өнеркәсібі кәсіпорындарының Қоғамдастығы, «Сымбат» сән Академиясы» ЖАҚ,                      «Дәуір» Республикалық полиграфиялық баспа кешені, «Балалар әдебиеті» баспасы,                 «Алматықалабезендіру» АҚ, «Абузяров» ЖК мен ҚР Индустрия және сауда министрлігінің  Техникалық реттеу және метрология комитетімен жұмыс тобы әзірлеп, дайындады.</a:t>
            </a:r>
            <a:endParaRPr lang="ru-RU" sz="1300" i="1" dirty="0">
              <a:solidFill>
                <a:schemeClr val="tx2">
                  <a:lumMod val="75000"/>
                </a:schemeClr>
              </a:solidFill>
            </a:endParaRPr>
          </a:p>
        </p:txBody>
      </p:sp>
      <p:sp>
        <p:nvSpPr>
          <p:cNvPr id="13" name="Прямоугольник 12"/>
          <p:cNvSpPr/>
          <p:nvPr/>
        </p:nvSpPr>
        <p:spPr>
          <a:xfrm>
            <a:off x="428596" y="5301634"/>
            <a:ext cx="8286808" cy="492443"/>
          </a:xfrm>
          <a:prstGeom prst="rect">
            <a:avLst/>
          </a:prstGeom>
        </p:spPr>
        <p:txBody>
          <a:bodyPr wrap="square">
            <a:spAutoFit/>
          </a:bodyPr>
          <a:lstStyle/>
          <a:p>
            <a:pPr lvl="0" algn="ctr" fontAlgn="base">
              <a:spcBef>
                <a:spcPct val="0"/>
              </a:spcBef>
              <a:spcAft>
                <a:spcPct val="0"/>
              </a:spcAft>
            </a:pPr>
            <a:r>
              <a:rPr lang="kk-KZ" sz="1300" i="1" dirty="0" smtClean="0">
                <a:solidFill>
                  <a:schemeClr val="tx2">
                    <a:lumMod val="75000"/>
                  </a:schemeClr>
                </a:solidFill>
                <a:latin typeface="Arial" pitchFamily="34" charset="0"/>
                <a:ea typeface="Calibri" pitchFamily="34" charset="0"/>
                <a:cs typeface="Arial" pitchFamily="34" charset="0"/>
              </a:rPr>
              <a:t>Мемлекеттік туды қолдану, оның бейнесін немесе оның символикасының элементтерін материалдық объектілерде орналастыру стандартқа сәйкес жүзеге асырылады. </a:t>
            </a:r>
            <a:endParaRPr lang="kk-KZ" sz="1300" i="1" dirty="0" smtClean="0">
              <a:solidFill>
                <a:schemeClr val="tx2">
                  <a:lumMod val="75000"/>
                </a:schemeClr>
              </a:solidFill>
              <a:latin typeface="Arial" pitchFamily="34" charset="0"/>
              <a:cs typeface="Arial" pitchFamily="34" charset="0"/>
            </a:endParaRPr>
          </a:p>
        </p:txBody>
      </p:sp>
      <p:sp>
        <p:nvSpPr>
          <p:cNvPr id="14" name="Прямоугольник 13"/>
          <p:cNvSpPr/>
          <p:nvPr/>
        </p:nvSpPr>
        <p:spPr>
          <a:xfrm>
            <a:off x="428596" y="5865515"/>
            <a:ext cx="8286808" cy="492443"/>
          </a:xfrm>
          <a:prstGeom prst="rect">
            <a:avLst/>
          </a:prstGeom>
        </p:spPr>
        <p:txBody>
          <a:bodyPr wrap="square">
            <a:spAutoFit/>
          </a:bodyPr>
          <a:lstStyle/>
          <a:p>
            <a:pPr algn="ctr"/>
            <a:r>
              <a:rPr lang="kk-KZ" sz="1300" i="1" dirty="0" smtClean="0">
                <a:solidFill>
                  <a:schemeClr val="tx2">
                    <a:lumMod val="75000"/>
                  </a:schemeClr>
                </a:solidFill>
                <a:latin typeface="Arial" pitchFamily="34" charset="0"/>
                <a:ea typeface="Calibri" pitchFamily="34" charset="0"/>
                <a:cs typeface="Arial" pitchFamily="34" charset="0"/>
              </a:rPr>
              <a:t>Осы стандарттың талаптарын орындау Қазақстан Республикасының ұлттық қауіпсіздігінің мүддесін қорғауды қамтамасыз етеді.</a:t>
            </a:r>
            <a:endParaRPr lang="ru-RU" sz="1300" i="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Прямоугольник 3"/>
          <p:cNvSpPr/>
          <p:nvPr/>
        </p:nvSpPr>
        <p:spPr>
          <a:xfrm>
            <a:off x="428596" y="4594878"/>
            <a:ext cx="8286808" cy="1477328"/>
          </a:xfrm>
          <a:prstGeom prst="rect">
            <a:avLst/>
          </a:prstGeom>
        </p:spPr>
        <p:txBody>
          <a:bodyPr wrap="square">
            <a:spAutoFit/>
          </a:bodyPr>
          <a:lstStyle/>
          <a:p>
            <a:pPr algn="just"/>
            <a:r>
              <a:rPr lang="ru-RU" dirty="0" err="1" smtClean="0"/>
              <a:t>Қазақстан Республикасының Мемлекеттік</a:t>
            </a:r>
            <a:r>
              <a:rPr lang="ru-RU" dirty="0" smtClean="0"/>
              <a:t> </a:t>
            </a:r>
            <a:r>
              <a:rPr lang="ru-RU" dirty="0" err="1" smtClean="0"/>
              <a:t>туы</a:t>
            </a:r>
            <a:r>
              <a:rPr lang="ru-RU" dirty="0" smtClean="0"/>
              <a:t> – </a:t>
            </a:r>
            <a:r>
              <a:rPr lang="ru-RU" dirty="0" err="1" smtClean="0"/>
              <a:t>ортасында</a:t>
            </a:r>
            <a:r>
              <a:rPr lang="ru-RU" dirty="0" smtClean="0"/>
              <a:t> </a:t>
            </a:r>
            <a:r>
              <a:rPr lang="ru-RU" dirty="0" err="1" smtClean="0"/>
              <a:t>шұғылалы күн, оның астында</a:t>
            </a:r>
            <a:r>
              <a:rPr lang="ru-RU" dirty="0" smtClean="0"/>
              <a:t> </a:t>
            </a:r>
            <a:r>
              <a:rPr lang="ru-RU" dirty="0" err="1" smtClean="0"/>
              <a:t>қалықтап ұшқан қыран бейнеленген</a:t>
            </a:r>
            <a:r>
              <a:rPr lang="ru-RU" dirty="0" smtClean="0"/>
              <a:t> </a:t>
            </a:r>
            <a:r>
              <a:rPr lang="ru-RU" dirty="0" err="1" smtClean="0"/>
              <a:t>тік</a:t>
            </a:r>
            <a:r>
              <a:rPr lang="ru-RU" dirty="0" smtClean="0"/>
              <a:t> </a:t>
            </a:r>
            <a:r>
              <a:rPr lang="ru-RU" dirty="0" err="1" smtClean="0"/>
              <a:t>бұрышты көгілдір түсті </a:t>
            </a:r>
            <a:r>
              <a:rPr lang="ru-RU" dirty="0" smtClean="0"/>
              <a:t>мата. </a:t>
            </a:r>
            <a:r>
              <a:rPr lang="ru-RU" dirty="0" err="1" smtClean="0"/>
              <a:t>Тудың сабының тұсында тік</a:t>
            </a:r>
            <a:r>
              <a:rPr lang="ru-RU" dirty="0" smtClean="0"/>
              <a:t> </a:t>
            </a:r>
            <a:r>
              <a:rPr lang="ru-RU" dirty="0" err="1" smtClean="0"/>
              <a:t>жолақ түрінде ұлттық өрнек нақышталған.</a:t>
            </a:r>
            <a:r>
              <a:rPr lang="ru-RU" dirty="0" smtClean="0"/>
              <a:t> </a:t>
            </a:r>
            <a:r>
              <a:rPr lang="ru-RU" dirty="0" err="1" smtClean="0"/>
              <a:t>Күн, оның шұғыласы, қыран және ұлттық өрнек бейнесі</a:t>
            </a:r>
            <a:r>
              <a:rPr lang="ru-RU" dirty="0" smtClean="0"/>
              <a:t> алтын </a:t>
            </a:r>
            <a:r>
              <a:rPr lang="ru-RU" dirty="0" err="1" smtClean="0"/>
              <a:t>түстес</a:t>
            </a:r>
            <a:r>
              <a:rPr lang="ru-RU" dirty="0" smtClean="0"/>
              <a:t>. </a:t>
            </a:r>
            <a:r>
              <a:rPr lang="ru-RU" dirty="0" err="1" smtClean="0"/>
              <a:t>Тудың ені</a:t>
            </a:r>
            <a:r>
              <a:rPr lang="ru-RU" dirty="0" smtClean="0"/>
              <a:t> мен </a:t>
            </a:r>
            <a:r>
              <a:rPr lang="ru-RU" dirty="0" err="1" smtClean="0"/>
              <a:t>ұзындығының арақатынасы </a:t>
            </a:r>
            <a:r>
              <a:rPr lang="ru-RU" dirty="0" smtClean="0"/>
              <a:t>– 1:2</a:t>
            </a:r>
            <a:endParaRPr lang="ru-RU" dirty="0"/>
          </a:p>
        </p:txBody>
      </p:sp>
      <p:pic>
        <p:nvPicPr>
          <p:cNvPr id="5" name="Picture 2" descr="C:\Users\Администратор\Desktop\Эскиз флаг РК\Screenshot_2016-04-21-20-50-26.png"/>
          <p:cNvPicPr>
            <a:picLocks noChangeAspect="1" noChangeArrowheads="1"/>
          </p:cNvPicPr>
          <p:nvPr/>
        </p:nvPicPr>
        <p:blipFill>
          <a:blip r:embed="rId3" cstate="print"/>
          <a:srcRect/>
          <a:stretch>
            <a:fillRect/>
          </a:stretch>
        </p:blipFill>
        <p:spPr bwMode="auto">
          <a:xfrm>
            <a:off x="1142976" y="857232"/>
            <a:ext cx="6858048" cy="351586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1000100" y="2000240"/>
            <a:ext cx="6929486" cy="2308324"/>
          </a:xfrm>
          <a:prstGeom prst="rect">
            <a:avLst/>
          </a:prstGeom>
          <a:noFill/>
        </p:spPr>
        <p:txBody>
          <a:bodyPr wrap="square" rtlCol="0">
            <a:spAutoFit/>
          </a:bodyPr>
          <a:lstStyle/>
          <a:p>
            <a:pPr algn="ctr"/>
            <a:r>
              <a:rPr lang="kk-KZ" sz="4800" b="1" dirty="0" smtClean="0">
                <a:solidFill>
                  <a:srgbClr val="00B0F0"/>
                </a:solidFill>
                <a:latin typeface="Arial" pitchFamily="34" charset="0"/>
                <a:cs typeface="Arial" pitchFamily="34" charset="0"/>
              </a:rPr>
              <a:t>БҮГІНГІ СЕМИНАРДАН </a:t>
            </a:r>
          </a:p>
          <a:p>
            <a:pPr algn="ctr"/>
            <a:r>
              <a:rPr lang="kk-KZ" sz="4800" b="1" dirty="0" smtClean="0">
                <a:solidFill>
                  <a:srgbClr val="00B0F0"/>
                </a:solidFill>
                <a:latin typeface="Arial" pitchFamily="34" charset="0"/>
                <a:cs typeface="Arial" pitchFamily="34" charset="0"/>
              </a:rPr>
              <a:t>НЕ КҮТЕСІЗДЕР?</a:t>
            </a:r>
            <a:endParaRPr lang="ru-RU" sz="4800" b="1" dirty="0">
              <a:solidFill>
                <a:srgbClr val="00B0F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8" name="Picture 3" descr="C:\Users\Администратор\Desktop\Эскиз флаг РК\Screenshot_2016-04-21-20-50-26 - копия (2).png"/>
          <p:cNvPicPr>
            <a:picLocks noChangeAspect="1" noChangeArrowheads="1"/>
          </p:cNvPicPr>
          <p:nvPr/>
        </p:nvPicPr>
        <p:blipFill>
          <a:blip r:embed="rId3"/>
          <a:srcRect/>
          <a:stretch>
            <a:fillRect/>
          </a:stretch>
        </p:blipFill>
        <p:spPr bwMode="auto">
          <a:xfrm>
            <a:off x="4643438" y="2428868"/>
            <a:ext cx="714380" cy="2500330"/>
          </a:xfrm>
          <a:prstGeom prst="rect">
            <a:avLst/>
          </a:prstGeom>
          <a:noFill/>
        </p:spPr>
      </p:pic>
      <p:sp>
        <p:nvSpPr>
          <p:cNvPr id="5" name="Прямоугольник 4"/>
          <p:cNvSpPr/>
          <p:nvPr/>
        </p:nvSpPr>
        <p:spPr>
          <a:xfrm>
            <a:off x="3357554" y="571479"/>
            <a:ext cx="5286412" cy="1815882"/>
          </a:xfrm>
          <a:prstGeom prst="rect">
            <a:avLst/>
          </a:prstGeom>
        </p:spPr>
        <p:txBody>
          <a:bodyPr wrap="square">
            <a:spAutoFit/>
          </a:bodyPr>
          <a:lstStyle/>
          <a:p>
            <a:pPr algn="just"/>
            <a:r>
              <a:rPr lang="ru-RU" sz="1600" dirty="0" smtClean="0"/>
              <a:t>Геральдика </a:t>
            </a:r>
            <a:r>
              <a:rPr lang="ru-RU" sz="1600" dirty="0" err="1" smtClean="0"/>
              <a:t>қағидаттарына сәйкес</a:t>
            </a:r>
            <a:r>
              <a:rPr lang="ru-RU" sz="1600" dirty="0" smtClean="0"/>
              <a:t>, </a:t>
            </a:r>
            <a:r>
              <a:rPr lang="ru-RU" sz="1600" dirty="0" err="1" smtClean="0"/>
              <a:t>күн байлық </a:t>
            </a:r>
            <a:r>
              <a:rPr lang="ru-RU" sz="1600" dirty="0" smtClean="0"/>
              <a:t>пен </a:t>
            </a:r>
            <a:r>
              <a:rPr lang="ru-RU" sz="1600" dirty="0" err="1" smtClean="0"/>
              <a:t>молшылықты</a:t>
            </a:r>
            <a:r>
              <a:rPr lang="ru-RU" sz="1600" dirty="0" smtClean="0"/>
              <a:t>, </a:t>
            </a:r>
            <a:r>
              <a:rPr lang="ru-RU" sz="1600" dirty="0" err="1" smtClean="0"/>
              <a:t>өмірді және күш-қуатты бейнелейді</a:t>
            </a:r>
            <a:r>
              <a:rPr lang="ru-RU" sz="1600" dirty="0" smtClean="0"/>
              <a:t>. </a:t>
            </a:r>
            <a:r>
              <a:rPr lang="ru-RU" sz="1600" dirty="0" err="1" smtClean="0"/>
              <a:t>Қазақстанның мемлекеттік</a:t>
            </a:r>
            <a:r>
              <a:rPr lang="ru-RU" sz="1600" dirty="0" smtClean="0"/>
              <a:t> </a:t>
            </a:r>
            <a:r>
              <a:rPr lang="ru-RU" sz="1600" dirty="0" err="1" smtClean="0"/>
              <a:t>атрибутикасында</a:t>
            </a:r>
            <a:r>
              <a:rPr lang="ru-RU" sz="1600" dirty="0" smtClean="0"/>
              <a:t> </a:t>
            </a:r>
            <a:r>
              <a:rPr lang="ru-RU" sz="1600" dirty="0" err="1" smtClean="0"/>
              <a:t>күннің бейнеленуі</a:t>
            </a:r>
            <a:r>
              <a:rPr lang="ru-RU" sz="1600" dirty="0" smtClean="0"/>
              <a:t> </a:t>
            </a:r>
            <a:r>
              <a:rPr lang="ru-RU" sz="1600" dirty="0" err="1" smtClean="0"/>
              <a:t>еліміздің жалпыадамзаттық құндылықтарды қастерлейтінін дәлелдейді және жас</a:t>
            </a:r>
            <a:r>
              <a:rPr lang="ru-RU" sz="1600" dirty="0" smtClean="0"/>
              <a:t> </a:t>
            </a:r>
            <a:r>
              <a:rPr lang="ru-RU" sz="1600" dirty="0" err="1" smtClean="0"/>
              <a:t>мемлекеттің жасампаздық күш-қуатын, серіктестік</a:t>
            </a:r>
            <a:r>
              <a:rPr lang="ru-RU" sz="1600" dirty="0" smtClean="0"/>
              <a:t> пен </a:t>
            </a:r>
            <a:r>
              <a:rPr lang="ru-RU" sz="1600" dirty="0" err="1" smtClean="0"/>
              <a:t>ынтымақтастық үшін әлемнің барлық еліне</a:t>
            </a:r>
            <a:r>
              <a:rPr lang="ru-RU" sz="1600" dirty="0" smtClean="0"/>
              <a:t> </a:t>
            </a:r>
            <a:r>
              <a:rPr lang="ru-RU" sz="1600" dirty="0" err="1" smtClean="0"/>
              <a:t>ашық екенін</a:t>
            </a:r>
            <a:r>
              <a:rPr lang="ru-RU" sz="1600" dirty="0" smtClean="0"/>
              <a:t> </a:t>
            </a:r>
            <a:r>
              <a:rPr lang="ru-RU" sz="1600" dirty="0" err="1" smtClean="0"/>
              <a:t>айғақтайды</a:t>
            </a:r>
            <a:r>
              <a:rPr lang="ru-RU" sz="1600" dirty="0" smtClean="0"/>
              <a:t>.  </a:t>
            </a:r>
            <a:endParaRPr lang="ru-RU" sz="1600" dirty="0"/>
          </a:p>
        </p:txBody>
      </p:sp>
      <p:pic>
        <p:nvPicPr>
          <p:cNvPr id="6" name="Picture 4" descr="C:\Users\Администратор\Desktop\Эскиз флаг РК\Screenshot_2016-04-21-20-50-26 - копия.png"/>
          <p:cNvPicPr>
            <a:picLocks noChangeAspect="1" noChangeArrowheads="1"/>
          </p:cNvPicPr>
          <p:nvPr/>
        </p:nvPicPr>
        <p:blipFill>
          <a:blip r:embed="rId4"/>
          <a:srcRect/>
          <a:stretch>
            <a:fillRect/>
          </a:stretch>
        </p:blipFill>
        <p:spPr bwMode="auto">
          <a:xfrm>
            <a:off x="857224" y="571481"/>
            <a:ext cx="2163030" cy="2000263"/>
          </a:xfrm>
          <a:prstGeom prst="rect">
            <a:avLst/>
          </a:prstGeom>
          <a:noFill/>
        </p:spPr>
      </p:pic>
      <p:sp>
        <p:nvSpPr>
          <p:cNvPr id="4" name="Прямоугольник 3"/>
          <p:cNvSpPr/>
          <p:nvPr/>
        </p:nvSpPr>
        <p:spPr>
          <a:xfrm>
            <a:off x="500034" y="2615509"/>
            <a:ext cx="2928958" cy="2554545"/>
          </a:xfrm>
          <a:prstGeom prst="rect">
            <a:avLst/>
          </a:prstGeom>
        </p:spPr>
        <p:txBody>
          <a:bodyPr wrap="square">
            <a:spAutoFit/>
          </a:bodyPr>
          <a:lstStyle/>
          <a:p>
            <a:pPr algn="just"/>
            <a:r>
              <a:rPr lang="ru-RU" sz="1600" dirty="0" err="1" smtClean="0"/>
              <a:t>Қыран (бүркіт</a:t>
            </a:r>
            <a:r>
              <a:rPr lang="ru-RU" sz="1600" dirty="0" smtClean="0"/>
              <a:t>) </a:t>
            </a:r>
            <a:r>
              <a:rPr lang="ru-RU" sz="1600" dirty="0" err="1" smtClean="0"/>
              <a:t>бейнесі</a:t>
            </a:r>
            <a:r>
              <a:rPr lang="ru-RU" sz="1600" dirty="0" smtClean="0"/>
              <a:t> – </a:t>
            </a:r>
            <a:r>
              <a:rPr lang="ru-RU" sz="1600" dirty="0" err="1" smtClean="0"/>
              <a:t>көптеген халықтардың елтаңбалары </a:t>
            </a:r>
            <a:r>
              <a:rPr lang="ru-RU" sz="1600" dirty="0" smtClean="0"/>
              <a:t>мен </a:t>
            </a:r>
            <a:r>
              <a:rPr lang="ru-RU" sz="1600" dirty="0" err="1" smtClean="0"/>
              <a:t>туларында</a:t>
            </a:r>
            <a:r>
              <a:rPr lang="ru-RU" sz="1600" dirty="0" smtClean="0"/>
              <a:t> </a:t>
            </a:r>
            <a:r>
              <a:rPr lang="ru-RU" sz="1600" dirty="0" err="1" smtClean="0"/>
              <a:t>ерте</a:t>
            </a:r>
            <a:r>
              <a:rPr lang="ru-RU" sz="1600" dirty="0" smtClean="0"/>
              <a:t> </a:t>
            </a:r>
            <a:r>
              <a:rPr lang="ru-RU" sz="1600" dirty="0" err="1" smtClean="0"/>
              <a:t>кезден</a:t>
            </a:r>
            <a:r>
              <a:rPr lang="ru-RU" sz="1600" dirty="0" smtClean="0"/>
              <a:t> </a:t>
            </a:r>
            <a:r>
              <a:rPr lang="ru-RU" sz="1600" dirty="0" err="1" smtClean="0"/>
              <a:t>бері</a:t>
            </a:r>
            <a:r>
              <a:rPr lang="ru-RU" sz="1600" dirty="0" smtClean="0"/>
              <a:t> </a:t>
            </a:r>
            <a:r>
              <a:rPr lang="ru-RU" sz="1600" dirty="0" err="1" smtClean="0"/>
              <a:t>қолданылып келе</a:t>
            </a:r>
            <a:r>
              <a:rPr lang="ru-RU" sz="1600" dirty="0" smtClean="0"/>
              <a:t> </a:t>
            </a:r>
            <a:r>
              <a:rPr lang="ru-RU" sz="1600" dirty="0" err="1" smtClean="0"/>
              <a:t>жатқан басты</a:t>
            </a:r>
            <a:r>
              <a:rPr lang="ru-RU" sz="1600" dirty="0" smtClean="0"/>
              <a:t> </a:t>
            </a:r>
            <a:r>
              <a:rPr lang="ru-RU" sz="1600" dirty="0" err="1" smtClean="0"/>
              <a:t>геральдикалық атрибуттардың бірі</a:t>
            </a:r>
            <a:r>
              <a:rPr lang="ru-RU" sz="1600" dirty="0" smtClean="0"/>
              <a:t>. Алтын </a:t>
            </a:r>
            <a:r>
              <a:rPr lang="ru-RU" sz="1600" dirty="0" err="1" smtClean="0"/>
              <a:t>бүркіт кескіні</a:t>
            </a:r>
            <a:r>
              <a:rPr lang="ru-RU" sz="1600" dirty="0" smtClean="0"/>
              <a:t> </a:t>
            </a:r>
            <a:r>
              <a:rPr lang="ru-RU" sz="1600" dirty="0" err="1" smtClean="0"/>
              <a:t>жас</a:t>
            </a:r>
            <a:r>
              <a:rPr lang="ru-RU" sz="1600" dirty="0" smtClean="0"/>
              <a:t> </a:t>
            </a:r>
            <a:r>
              <a:rPr lang="ru-RU" sz="1600" dirty="0" err="1" smtClean="0"/>
              <a:t>егемен</a:t>
            </a:r>
            <a:r>
              <a:rPr lang="ru-RU" sz="1600" dirty="0" smtClean="0"/>
              <a:t> </a:t>
            </a:r>
            <a:r>
              <a:rPr lang="ru-RU" sz="1600" dirty="0" err="1" smtClean="0"/>
              <a:t>мемлекеттің әлемдік өркениет биігіне</a:t>
            </a:r>
            <a:r>
              <a:rPr lang="ru-RU" sz="1600" dirty="0" smtClean="0"/>
              <a:t> </a:t>
            </a:r>
            <a:r>
              <a:rPr lang="ru-RU" sz="1600" dirty="0" err="1" smtClean="0"/>
              <a:t>деген</a:t>
            </a:r>
            <a:r>
              <a:rPr lang="ru-RU" sz="1600" dirty="0" smtClean="0"/>
              <a:t> </a:t>
            </a:r>
            <a:r>
              <a:rPr lang="ru-RU" sz="1600" dirty="0" err="1" smtClean="0"/>
              <a:t>ұмылысын көрсетеді</a:t>
            </a:r>
            <a:r>
              <a:rPr lang="ru-RU" sz="1600" dirty="0" smtClean="0"/>
              <a:t>.</a:t>
            </a:r>
            <a:endParaRPr lang="ru-RU" sz="1600" dirty="0"/>
          </a:p>
        </p:txBody>
      </p:sp>
      <p:pic>
        <p:nvPicPr>
          <p:cNvPr id="7" name="Picture 5" descr="C:\Users\Администратор\Desktop\Эскиз флаг РК\Screenshot_2016-04-21-20-50-47.png"/>
          <p:cNvPicPr>
            <a:picLocks noChangeAspect="1" noChangeArrowheads="1"/>
          </p:cNvPicPr>
          <p:nvPr/>
        </p:nvPicPr>
        <p:blipFill>
          <a:blip r:embed="rId5" cstate="print">
            <a:lum contrast="-10000"/>
          </a:blip>
          <a:srcRect/>
          <a:stretch>
            <a:fillRect/>
          </a:stretch>
        </p:blipFill>
        <p:spPr bwMode="auto">
          <a:xfrm>
            <a:off x="642910" y="5214950"/>
            <a:ext cx="2643206" cy="1071570"/>
          </a:xfrm>
          <a:prstGeom prst="rect">
            <a:avLst/>
          </a:prstGeom>
          <a:noFill/>
        </p:spPr>
      </p:pic>
      <p:pic>
        <p:nvPicPr>
          <p:cNvPr id="9" name="Picture 6" descr="C:\Users\Администратор\Desktop\Эскиз флаг РК\Screenshot_2016-04-21-20-50-08 (2) - копия - копия.png"/>
          <p:cNvPicPr>
            <a:picLocks noChangeAspect="1" noChangeArrowheads="1"/>
          </p:cNvPicPr>
          <p:nvPr/>
        </p:nvPicPr>
        <p:blipFill>
          <a:blip r:embed="rId6" cstate="print"/>
          <a:srcRect/>
          <a:stretch>
            <a:fillRect/>
          </a:stretch>
        </p:blipFill>
        <p:spPr bwMode="auto">
          <a:xfrm>
            <a:off x="6286512" y="2500306"/>
            <a:ext cx="1571636" cy="2286016"/>
          </a:xfrm>
          <a:prstGeom prst="rect">
            <a:avLst/>
          </a:prstGeom>
          <a:noFill/>
        </p:spPr>
      </p:pic>
      <p:sp>
        <p:nvSpPr>
          <p:cNvPr id="10" name="Прямоугольник 9"/>
          <p:cNvSpPr/>
          <p:nvPr/>
        </p:nvSpPr>
        <p:spPr>
          <a:xfrm>
            <a:off x="3357554" y="4891643"/>
            <a:ext cx="5286412" cy="1323439"/>
          </a:xfrm>
          <a:prstGeom prst="rect">
            <a:avLst/>
          </a:prstGeom>
        </p:spPr>
        <p:txBody>
          <a:bodyPr wrap="square">
            <a:spAutoFit/>
          </a:bodyPr>
          <a:lstStyle/>
          <a:p>
            <a:pPr algn="just"/>
            <a:r>
              <a:rPr lang="ru-RU" sz="1600" dirty="0" err="1" smtClean="0"/>
              <a:t>Мемлекеттік</a:t>
            </a:r>
            <a:r>
              <a:rPr lang="ru-RU" sz="1600" dirty="0" smtClean="0"/>
              <a:t> </a:t>
            </a:r>
            <a:r>
              <a:rPr lang="ru-RU" sz="1600" dirty="0" err="1" smtClean="0"/>
              <a:t>тудың сабының тұсына тігінен</a:t>
            </a:r>
            <a:r>
              <a:rPr lang="ru-RU" sz="1600" dirty="0" smtClean="0"/>
              <a:t> </a:t>
            </a:r>
            <a:r>
              <a:rPr lang="ru-RU" sz="1600" dirty="0" err="1" smtClean="0"/>
              <a:t>ұзына бойына</a:t>
            </a:r>
            <a:r>
              <a:rPr lang="ru-RU" sz="1600" dirty="0" smtClean="0"/>
              <a:t> </a:t>
            </a:r>
            <a:r>
              <a:rPr lang="ru-RU" sz="1600" dirty="0" err="1" smtClean="0"/>
              <a:t>кескінделген</a:t>
            </a:r>
            <a:r>
              <a:rPr lang="ru-RU" sz="1600" dirty="0" smtClean="0"/>
              <a:t> </a:t>
            </a:r>
            <a:r>
              <a:rPr lang="ru-RU" sz="1600" dirty="0" err="1" smtClean="0"/>
              <a:t>ұлттық өрнектер </a:t>
            </a:r>
            <a:r>
              <a:rPr lang="ru-RU" sz="1600" dirty="0" smtClean="0"/>
              <a:t>– </a:t>
            </a:r>
            <a:r>
              <a:rPr lang="ru-RU" sz="1600" dirty="0" err="1" smtClean="0"/>
              <a:t>оның маңызды элементі</a:t>
            </a:r>
            <a:r>
              <a:rPr lang="ru-RU" sz="1600" dirty="0" smtClean="0"/>
              <a:t>. </a:t>
            </a:r>
            <a:r>
              <a:rPr lang="ru-RU" sz="1600" dirty="0" err="1" smtClean="0"/>
              <a:t>Тудың сабын</a:t>
            </a:r>
            <a:r>
              <a:rPr lang="ru-RU" sz="1600" dirty="0" smtClean="0"/>
              <a:t> </a:t>
            </a:r>
            <a:r>
              <a:rPr lang="ru-RU" sz="1600" dirty="0" err="1" smtClean="0"/>
              <a:t>жағалай салынған ұлттық өрнектер Қазақстан халқының мәдениеті </a:t>
            </a:r>
            <a:r>
              <a:rPr lang="ru-RU" sz="1600" dirty="0" smtClean="0"/>
              <a:t>мен </a:t>
            </a:r>
            <a:r>
              <a:rPr lang="ru-RU" sz="1600" dirty="0" err="1" smtClean="0"/>
              <a:t>дәстүрін символдық тұрғыда бейнелейді</a:t>
            </a:r>
            <a:r>
              <a:rPr lang="ru-RU" sz="1600" dirty="0" smtClean="0"/>
              <a:t>.</a:t>
            </a:r>
            <a:endParaRPr lang="ru-RU" sz="1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1285852" y="2300109"/>
            <a:ext cx="6858048" cy="1200329"/>
          </a:xfrm>
          <a:prstGeom prst="rect">
            <a:avLst/>
          </a:prstGeom>
          <a:noFill/>
        </p:spPr>
        <p:txBody>
          <a:bodyPr wrap="square" rtlCol="0">
            <a:spAutoFit/>
          </a:bodyPr>
          <a:lstStyle/>
          <a:p>
            <a:pPr algn="ctr"/>
            <a:r>
              <a:rPr lang="kk-KZ" sz="2400" b="1" dirty="0" smtClean="0">
                <a:solidFill>
                  <a:srgbClr val="FF0000"/>
                </a:solidFill>
                <a:latin typeface="Times New Roman" pitchFamily="18" charset="0"/>
                <a:cs typeface="Times New Roman" pitchFamily="18" charset="0"/>
              </a:rPr>
              <a:t>ҚАЗАҚСТАН РЕСПУБЛИКАСЫНЫҢ МЕМЛЕКЕТТІК ТУДАҒЫ КҮННІҢ </a:t>
            </a:r>
          </a:p>
          <a:p>
            <a:pPr algn="ctr"/>
            <a:r>
              <a:rPr lang="kk-KZ" sz="2400" b="1" dirty="0" smtClean="0">
                <a:solidFill>
                  <a:srgbClr val="FF0000"/>
                </a:solidFill>
                <a:latin typeface="Times New Roman" pitchFamily="18" charset="0"/>
                <a:cs typeface="Times New Roman" pitchFamily="18" charset="0"/>
              </a:rPr>
              <a:t>НЕШЕ ШАПАҒЫ БАР?</a:t>
            </a:r>
            <a:endParaRPr lang="ru-RU"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4" descr="C:\Users\Администратор\Desktop\Эскиз флаг РК\Screenshot_2016-04-21-20-50-26 - копия.png"/>
          <p:cNvPicPr>
            <a:picLocks noChangeAspect="1" noChangeArrowheads="1"/>
          </p:cNvPicPr>
          <p:nvPr/>
        </p:nvPicPr>
        <p:blipFill>
          <a:blip r:embed="rId3"/>
          <a:srcRect/>
          <a:stretch>
            <a:fillRect/>
          </a:stretch>
        </p:blipFill>
        <p:spPr bwMode="auto">
          <a:xfrm>
            <a:off x="642910" y="1136770"/>
            <a:ext cx="4500594" cy="4435370"/>
          </a:xfrm>
          <a:prstGeom prst="rect">
            <a:avLst/>
          </a:prstGeom>
          <a:noFill/>
        </p:spPr>
      </p:pic>
      <p:sp>
        <p:nvSpPr>
          <p:cNvPr id="5" name="Правая фигурная скобка 4"/>
          <p:cNvSpPr/>
          <p:nvPr/>
        </p:nvSpPr>
        <p:spPr>
          <a:xfrm>
            <a:off x="4500562" y="1285860"/>
            <a:ext cx="1214446" cy="4071966"/>
          </a:xfrm>
          <a:prstGeom prst="rightBrace">
            <a:avLst>
              <a:gd name="adj1" fmla="val 25190"/>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TextBox 5"/>
          <p:cNvSpPr txBox="1"/>
          <p:nvPr/>
        </p:nvSpPr>
        <p:spPr>
          <a:xfrm>
            <a:off x="5786446" y="2935428"/>
            <a:ext cx="2857520" cy="707886"/>
          </a:xfrm>
          <a:prstGeom prst="rect">
            <a:avLst/>
          </a:prstGeom>
          <a:noFill/>
        </p:spPr>
        <p:txBody>
          <a:bodyPr wrap="square" rtlCol="0">
            <a:spAutoFit/>
          </a:bodyPr>
          <a:lstStyle/>
          <a:p>
            <a:r>
              <a:rPr lang="kk-KZ" sz="2000" b="1" dirty="0" smtClean="0">
                <a:solidFill>
                  <a:schemeClr val="tx2">
                    <a:lumMod val="75000"/>
                  </a:schemeClr>
                </a:solidFill>
                <a:latin typeface="Times New Roman" pitchFamily="18" charset="0"/>
                <a:cs typeface="Times New Roman" pitchFamily="18" charset="0"/>
              </a:rPr>
              <a:t>КҮННІҢ </a:t>
            </a:r>
          </a:p>
          <a:p>
            <a:r>
              <a:rPr lang="kk-KZ" sz="2000" b="1" dirty="0" smtClean="0">
                <a:solidFill>
                  <a:srgbClr val="FF0000"/>
                </a:solidFill>
                <a:latin typeface="Times New Roman" pitchFamily="18" charset="0"/>
                <a:cs typeface="Times New Roman" pitchFamily="18" charset="0"/>
              </a:rPr>
              <a:t>32</a:t>
            </a:r>
            <a:r>
              <a:rPr lang="kk-KZ" sz="2000" b="1" dirty="0" smtClean="0">
                <a:solidFill>
                  <a:schemeClr val="tx2">
                    <a:lumMod val="75000"/>
                  </a:schemeClr>
                </a:solidFill>
                <a:latin typeface="Times New Roman" pitchFamily="18" charset="0"/>
                <a:cs typeface="Times New Roman" pitchFamily="18" charset="0"/>
              </a:rPr>
              <a:t> ШАПАҒЫ</a:t>
            </a:r>
            <a:endParaRPr lang="ru-RU" sz="2000" b="1" dirty="0">
              <a:solidFill>
                <a:schemeClr val="tx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7" name="TextBox 6"/>
          <p:cNvSpPr txBox="1"/>
          <p:nvPr/>
        </p:nvSpPr>
        <p:spPr>
          <a:xfrm>
            <a:off x="500034" y="710967"/>
            <a:ext cx="8143932" cy="646331"/>
          </a:xfrm>
          <a:prstGeom prst="rect">
            <a:avLst/>
          </a:prstGeom>
          <a:noFill/>
        </p:spPr>
        <p:txBody>
          <a:bodyPr wrap="square" rtlCol="0">
            <a:spAutoFit/>
          </a:bodyPr>
          <a:lstStyle/>
          <a:p>
            <a:pPr algn="ctr"/>
            <a:r>
              <a:rPr lang="kk-KZ" b="1" dirty="0" smtClean="0">
                <a:solidFill>
                  <a:srgbClr val="FF0000"/>
                </a:solidFill>
              </a:rPr>
              <a:t>ҚАЗАҚСТАН РЕСПУБЛИКАСЫНЫҢ МЕМЛЕКЕТТІК ТУЫНДАҒЫ ОЮ- ӨРНЕКТІҢ БІРНЕШЕ ӨЗГЕРІСТЕР МЕН ТОЛЫҚТЫРУЛАР ПРОЦЕССІ</a:t>
            </a:r>
            <a:endParaRPr lang="ru-RU" b="1" dirty="0">
              <a:solidFill>
                <a:srgbClr val="FF0000"/>
              </a:solidFill>
            </a:endParaRPr>
          </a:p>
        </p:txBody>
      </p:sp>
      <p:pic>
        <p:nvPicPr>
          <p:cNvPr id="2050" name="Picture 2" descr="C:\Users\Администратор\Desktop\20170104_122407.jpg"/>
          <p:cNvPicPr>
            <a:picLocks noChangeAspect="1" noChangeArrowheads="1"/>
          </p:cNvPicPr>
          <p:nvPr/>
        </p:nvPicPr>
        <p:blipFill>
          <a:blip r:embed="rId3" cstate="print"/>
          <a:srcRect/>
          <a:stretch>
            <a:fillRect/>
          </a:stretch>
        </p:blipFill>
        <p:spPr bwMode="auto">
          <a:xfrm>
            <a:off x="3786182" y="1714488"/>
            <a:ext cx="1714512" cy="3000396"/>
          </a:xfrm>
          <a:prstGeom prst="rect">
            <a:avLst/>
          </a:prstGeom>
          <a:ln>
            <a:noFill/>
          </a:ln>
          <a:effectLst>
            <a:outerShdw blurRad="292100" dist="139700" dir="2700000" algn="tl" rotWithShape="0">
              <a:srgbClr val="333333">
                <a:alpha val="65000"/>
              </a:srgbClr>
            </a:outerShdw>
          </a:effectLst>
        </p:spPr>
      </p:pic>
      <p:pic>
        <p:nvPicPr>
          <p:cNvPr id="2051" name="Picture 3" descr="C:\Users\Администратор\Desktop\20170104_115042.jpg"/>
          <p:cNvPicPr>
            <a:picLocks noChangeAspect="1" noChangeArrowheads="1"/>
          </p:cNvPicPr>
          <p:nvPr/>
        </p:nvPicPr>
        <p:blipFill>
          <a:blip r:embed="rId4" cstate="print"/>
          <a:srcRect/>
          <a:stretch>
            <a:fillRect/>
          </a:stretch>
        </p:blipFill>
        <p:spPr bwMode="auto">
          <a:xfrm>
            <a:off x="928662" y="1714488"/>
            <a:ext cx="1714512" cy="3036115"/>
          </a:xfrm>
          <a:prstGeom prst="rect">
            <a:avLst/>
          </a:prstGeom>
          <a:ln>
            <a:noFill/>
          </a:ln>
          <a:effectLst>
            <a:outerShdw blurRad="292100" dist="139700" dir="2700000" algn="tl" rotWithShape="0">
              <a:srgbClr val="333333">
                <a:alpha val="65000"/>
              </a:srgbClr>
            </a:outerShdw>
          </a:effectLst>
        </p:spPr>
      </p:pic>
      <p:pic>
        <p:nvPicPr>
          <p:cNvPr id="2052" name="Picture 4" descr="C:\Users\Администратор\Desktop\20170104_115023.jpg"/>
          <p:cNvPicPr>
            <a:picLocks noChangeAspect="1" noChangeArrowheads="1"/>
          </p:cNvPicPr>
          <p:nvPr/>
        </p:nvPicPr>
        <p:blipFill>
          <a:blip r:embed="rId5" cstate="print"/>
          <a:srcRect/>
          <a:stretch>
            <a:fillRect/>
          </a:stretch>
        </p:blipFill>
        <p:spPr bwMode="auto">
          <a:xfrm>
            <a:off x="6572264" y="1714488"/>
            <a:ext cx="1714512" cy="300039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00034" y="4929198"/>
            <a:ext cx="2500330" cy="1077218"/>
          </a:xfrm>
          <a:prstGeom prst="rect">
            <a:avLst/>
          </a:prstGeom>
          <a:noFill/>
        </p:spPr>
        <p:txBody>
          <a:bodyPr wrap="square" rtlCol="0">
            <a:spAutoFit/>
          </a:bodyPr>
          <a:lstStyle/>
          <a:p>
            <a:pPr algn="ctr"/>
            <a:r>
              <a:rPr lang="kk-KZ" sz="1600" dirty="0" smtClean="0"/>
              <a:t>Алғашқы қабылданған </a:t>
            </a:r>
          </a:p>
          <a:p>
            <a:pPr algn="ctr"/>
            <a:r>
              <a:rPr lang="kk-KZ" sz="1600" dirty="0" smtClean="0"/>
              <a:t>кезеңдегі </a:t>
            </a:r>
            <a:r>
              <a:rPr lang="kk-KZ" sz="1600" b="1" dirty="0" smtClean="0">
                <a:solidFill>
                  <a:srgbClr val="FF0000"/>
                </a:solidFill>
              </a:rPr>
              <a:t>жәй</a:t>
            </a:r>
            <a:r>
              <a:rPr lang="kk-KZ" sz="1600" dirty="0" smtClean="0"/>
              <a:t> ою-өрнектің түрі</a:t>
            </a:r>
          </a:p>
          <a:p>
            <a:pPr algn="ctr"/>
            <a:r>
              <a:rPr lang="kk-KZ" sz="1600" dirty="0" smtClean="0"/>
              <a:t>Сәуір-маусым, 1992 ж.</a:t>
            </a:r>
            <a:endParaRPr lang="ru-RU" sz="1600" dirty="0"/>
          </a:p>
        </p:txBody>
      </p:sp>
      <p:sp>
        <p:nvSpPr>
          <p:cNvPr id="9" name="TextBox 8"/>
          <p:cNvSpPr txBox="1"/>
          <p:nvPr/>
        </p:nvSpPr>
        <p:spPr>
          <a:xfrm>
            <a:off x="3214678" y="4929198"/>
            <a:ext cx="2786082" cy="1077218"/>
          </a:xfrm>
          <a:prstGeom prst="rect">
            <a:avLst/>
          </a:prstGeom>
          <a:noFill/>
        </p:spPr>
        <p:txBody>
          <a:bodyPr wrap="square" rtlCol="0">
            <a:spAutoFit/>
          </a:bodyPr>
          <a:lstStyle/>
          <a:p>
            <a:pPr algn="ctr"/>
            <a:r>
              <a:rPr lang="kk-KZ" sz="1600" dirty="0" smtClean="0"/>
              <a:t>Уақытша қабылданған </a:t>
            </a:r>
          </a:p>
          <a:p>
            <a:pPr algn="ctr"/>
            <a:r>
              <a:rPr lang="kk-KZ" sz="1600" b="1" dirty="0" smtClean="0">
                <a:solidFill>
                  <a:srgbClr val="FF0000"/>
                </a:solidFill>
              </a:rPr>
              <a:t>Раушан гүлдің </a:t>
            </a:r>
          </a:p>
          <a:p>
            <a:pPr algn="ctr"/>
            <a:r>
              <a:rPr lang="kk-KZ" sz="1600" dirty="0" smtClean="0"/>
              <a:t>ою-өрнек түрі</a:t>
            </a:r>
          </a:p>
          <a:p>
            <a:pPr algn="ctr"/>
            <a:r>
              <a:rPr lang="kk-KZ" sz="1600" dirty="0" smtClean="0"/>
              <a:t>Маусым-желтоқсан, 1992 ж.</a:t>
            </a:r>
            <a:endParaRPr lang="ru-RU" sz="1600" dirty="0"/>
          </a:p>
        </p:txBody>
      </p:sp>
      <p:sp>
        <p:nvSpPr>
          <p:cNvPr id="10" name="TextBox 9"/>
          <p:cNvSpPr txBox="1"/>
          <p:nvPr/>
        </p:nvSpPr>
        <p:spPr>
          <a:xfrm>
            <a:off x="6215074" y="4929198"/>
            <a:ext cx="2500330" cy="1077218"/>
          </a:xfrm>
          <a:prstGeom prst="rect">
            <a:avLst/>
          </a:prstGeom>
          <a:noFill/>
        </p:spPr>
        <p:txBody>
          <a:bodyPr wrap="square" rtlCol="0">
            <a:spAutoFit/>
          </a:bodyPr>
          <a:lstStyle/>
          <a:p>
            <a:pPr algn="ctr"/>
            <a:r>
              <a:rPr lang="kk-KZ" sz="1600" dirty="0" smtClean="0"/>
              <a:t>Ресми қабылданған</a:t>
            </a:r>
          </a:p>
          <a:p>
            <a:pPr algn="ctr"/>
            <a:r>
              <a:rPr lang="kk-KZ" sz="1600" b="1" dirty="0" smtClean="0">
                <a:solidFill>
                  <a:srgbClr val="FF0000"/>
                </a:solidFill>
              </a:rPr>
              <a:t>Қошқар мүйіздің </a:t>
            </a:r>
          </a:p>
          <a:p>
            <a:pPr algn="ctr"/>
            <a:r>
              <a:rPr lang="kk-KZ" sz="1600" dirty="0" smtClean="0"/>
              <a:t>ою-өрнек түрі</a:t>
            </a:r>
          </a:p>
          <a:p>
            <a:pPr algn="ctr"/>
            <a:r>
              <a:rPr lang="kk-KZ" sz="1600" dirty="0" smtClean="0"/>
              <a:t>Желтоқсан, 1992 ж.</a:t>
            </a:r>
            <a:endParaRPr lang="ru-RU" sz="16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0" name="Прямоугольник 49"/>
          <p:cNvSpPr>
            <a:spLocks noChangeArrowheads="1"/>
          </p:cNvSpPr>
          <p:nvPr/>
        </p:nvSpPr>
        <p:spPr bwMode="auto">
          <a:xfrm>
            <a:off x="7572396" y="1285860"/>
            <a:ext cx="108234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БЕС ШАЛҒЫ</a:t>
            </a:r>
            <a:endParaRPr lang="ru-RU" sz="1100" b="1" dirty="0">
              <a:effectLst>
                <a:outerShdw blurRad="38100" dist="38100" dir="2700000" algn="tl">
                  <a:srgbClr val="000000">
                    <a:alpha val="43137"/>
                  </a:srgbClr>
                </a:outerShdw>
              </a:effectLst>
              <a:latin typeface="Arial" pitchFamily="34" charset="0"/>
              <a:cs typeface="+mn-cs"/>
            </a:endParaRPr>
          </a:p>
        </p:txBody>
      </p:sp>
      <p:sp>
        <p:nvSpPr>
          <p:cNvPr id="110" name="TextBox 1"/>
          <p:cNvSpPr txBox="1">
            <a:spLocks noChangeArrowheads="1"/>
          </p:cNvSpPr>
          <p:nvPr/>
        </p:nvSpPr>
        <p:spPr bwMode="auto">
          <a:xfrm>
            <a:off x="428596" y="639529"/>
            <a:ext cx="82868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b="1" dirty="0">
                <a:solidFill>
                  <a:srgbClr val="FF0000"/>
                </a:solidFill>
              </a:rPr>
              <a:t>ҚАЗАҚСТАН РЕСПУБЛИКАСЫНЫҢ МЕМЛЕКЕТТІК </a:t>
            </a:r>
            <a:r>
              <a:rPr lang="kk-KZ" b="1" dirty="0" smtClean="0">
                <a:solidFill>
                  <a:srgbClr val="FF0000"/>
                </a:solidFill>
              </a:rPr>
              <a:t>ТУДАҒЫ </a:t>
            </a:r>
          </a:p>
          <a:p>
            <a:pPr algn="ctr" eaLnBrk="1" hangingPunct="1"/>
            <a:r>
              <a:rPr lang="kk-KZ" b="1" dirty="0" smtClean="0">
                <a:solidFill>
                  <a:srgbClr val="FF0000"/>
                </a:solidFill>
              </a:rPr>
              <a:t>ҚЫРАННЫҢ ДЕНЕ МҮШЕЛЕРІ</a:t>
            </a:r>
            <a:endParaRPr lang="ru-RU" b="1" dirty="0">
              <a:solidFill>
                <a:srgbClr val="FF0000"/>
              </a:solidFill>
            </a:endParaRPr>
          </a:p>
        </p:txBody>
      </p:sp>
      <p:grpSp>
        <p:nvGrpSpPr>
          <p:cNvPr id="68" name="Группа 67"/>
          <p:cNvGrpSpPr/>
          <p:nvPr/>
        </p:nvGrpSpPr>
        <p:grpSpPr>
          <a:xfrm>
            <a:off x="428596" y="1071546"/>
            <a:ext cx="8286808" cy="5145290"/>
            <a:chOff x="258227" y="1076482"/>
            <a:chExt cx="8490237" cy="5145290"/>
          </a:xfrm>
        </p:grpSpPr>
        <p:pic>
          <p:nvPicPr>
            <p:cNvPr id="1026" name="Picture 2" descr="D:\Desktop\Общий материал символ\Новая папка (2)\Screenshot_2016-04-21-20-50-47.png"/>
            <p:cNvPicPr>
              <a:picLocks noChangeAspect="1" noChangeArrowheads="1"/>
            </p:cNvPicPr>
            <p:nvPr/>
          </p:nvPicPr>
          <p:blipFill>
            <a:blip r:embed="rId3">
              <a:lum bright="-20000" contrast="30000"/>
              <a:extLst>
                <a:ext uri="{28A0092B-C50C-407E-A947-70E740481C1C}">
                  <a14:useLocalDpi xmlns:a14="http://schemas.microsoft.com/office/drawing/2010/main" xmlns="" val="0"/>
                </a:ext>
              </a:extLst>
            </a:blip>
            <a:srcRect/>
            <a:stretch>
              <a:fillRect/>
            </a:stretch>
          </p:blipFill>
          <p:spPr bwMode="auto">
            <a:xfrm>
              <a:off x="1181053" y="1778747"/>
              <a:ext cx="6980237" cy="37528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Прямоугольник 4"/>
            <p:cNvSpPr>
              <a:spLocks noChangeArrowheads="1"/>
            </p:cNvSpPr>
            <p:nvPr/>
          </p:nvSpPr>
          <p:spPr bwMode="auto">
            <a:xfrm>
              <a:off x="1823510" y="4877206"/>
              <a:ext cx="79380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ТҰМСЫҚ</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7" name="Прямая соединительная линия 6"/>
            <p:cNvCxnSpPr/>
            <p:nvPr/>
          </p:nvCxnSpPr>
          <p:spPr>
            <a:xfrm>
              <a:off x="1875690" y="5144008"/>
              <a:ext cx="687513"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Прямоугольник 9"/>
            <p:cNvSpPr>
              <a:spLocks noChangeArrowheads="1"/>
            </p:cNvSpPr>
            <p:nvPr/>
          </p:nvSpPr>
          <p:spPr bwMode="auto">
            <a:xfrm>
              <a:off x="823881" y="4247510"/>
              <a:ext cx="101181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ІРГЕ ҚАНАТ</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11" name="Прямая соединительная линия 10"/>
            <p:cNvCxnSpPr/>
            <p:nvPr/>
          </p:nvCxnSpPr>
          <p:spPr>
            <a:xfrm>
              <a:off x="339602" y="3840077"/>
              <a:ext cx="877472" cy="0"/>
            </a:xfrm>
            <a:prstGeom prst="line">
              <a:avLst/>
            </a:prstGeom>
          </p:spPr>
          <p:style>
            <a:lnRef idx="3">
              <a:schemeClr val="accent1"/>
            </a:lnRef>
            <a:fillRef idx="0">
              <a:schemeClr val="accent1"/>
            </a:fillRef>
            <a:effectRef idx="2">
              <a:schemeClr val="accent1"/>
            </a:effectRef>
            <a:fontRef idx="minor">
              <a:schemeClr val="tx1"/>
            </a:fontRef>
          </p:style>
        </p:cxnSp>
        <p:sp>
          <p:nvSpPr>
            <p:cNvPr id="12" name="Прямоугольник 11"/>
            <p:cNvSpPr>
              <a:spLocks noChangeArrowheads="1"/>
            </p:cNvSpPr>
            <p:nvPr/>
          </p:nvSpPr>
          <p:spPr bwMode="auto">
            <a:xfrm>
              <a:off x="5609145" y="1543581"/>
              <a:ext cx="128272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ҚЫЛЫШ ҚЫРЫ</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13" name="Прямая соединительная линия 12"/>
            <p:cNvCxnSpPr/>
            <p:nvPr/>
          </p:nvCxnSpPr>
          <p:spPr>
            <a:xfrm>
              <a:off x="5681037" y="1806429"/>
              <a:ext cx="1186621"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Прямоугольник 13"/>
            <p:cNvSpPr>
              <a:spLocks noChangeArrowheads="1"/>
            </p:cNvSpPr>
            <p:nvPr/>
          </p:nvSpPr>
          <p:spPr bwMode="auto">
            <a:xfrm>
              <a:off x="5796136" y="5517232"/>
              <a:ext cx="7697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ҚҰЙРЫҚ</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15" name="Прямая соединительная линия 14"/>
            <p:cNvCxnSpPr/>
            <p:nvPr/>
          </p:nvCxnSpPr>
          <p:spPr>
            <a:xfrm>
              <a:off x="5878775" y="5778842"/>
              <a:ext cx="614766"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Прямоугольник 15"/>
            <p:cNvSpPr>
              <a:spLocks noChangeArrowheads="1"/>
            </p:cNvSpPr>
            <p:nvPr/>
          </p:nvSpPr>
          <p:spPr bwMode="auto">
            <a:xfrm>
              <a:off x="2771800" y="2591326"/>
              <a:ext cx="75212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МОЙЫН</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17" name="Прямая соединительная линия 16"/>
            <p:cNvCxnSpPr/>
            <p:nvPr/>
          </p:nvCxnSpPr>
          <p:spPr>
            <a:xfrm>
              <a:off x="2863617" y="2852936"/>
              <a:ext cx="58468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Прямая со стрелкой 17"/>
            <p:cNvCxnSpPr/>
            <p:nvPr/>
          </p:nvCxnSpPr>
          <p:spPr>
            <a:xfrm>
              <a:off x="3208227" y="2916662"/>
              <a:ext cx="957181" cy="1692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V="1">
              <a:off x="2674418" y="5092918"/>
              <a:ext cx="943570" cy="2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Прямоугольник 22"/>
            <p:cNvSpPr>
              <a:spLocks noChangeArrowheads="1"/>
            </p:cNvSpPr>
            <p:nvPr/>
          </p:nvSpPr>
          <p:spPr bwMode="auto">
            <a:xfrm>
              <a:off x="3837352" y="3014240"/>
              <a:ext cx="10358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КЕРМЕ ИЫҚ</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24" name="Прямая соединительная линия 23"/>
            <p:cNvCxnSpPr/>
            <p:nvPr/>
          </p:nvCxnSpPr>
          <p:spPr>
            <a:xfrm>
              <a:off x="3905438" y="3284984"/>
              <a:ext cx="96777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Прямая со стрелкой 26"/>
            <p:cNvCxnSpPr/>
            <p:nvPr/>
          </p:nvCxnSpPr>
          <p:spPr>
            <a:xfrm>
              <a:off x="4283968" y="3434382"/>
              <a:ext cx="719386" cy="6543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a:off x="3934636" y="3434382"/>
              <a:ext cx="216324" cy="546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Прямоугольник 30"/>
            <p:cNvSpPr>
              <a:spLocks noChangeArrowheads="1"/>
            </p:cNvSpPr>
            <p:nvPr/>
          </p:nvSpPr>
          <p:spPr bwMode="auto">
            <a:xfrm>
              <a:off x="3203848" y="5903694"/>
              <a:ext cx="81785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ЖЕМСАУ</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32" name="Прямая соединительная линия 31"/>
            <p:cNvCxnSpPr/>
            <p:nvPr/>
          </p:nvCxnSpPr>
          <p:spPr>
            <a:xfrm>
              <a:off x="3286863" y="6138943"/>
              <a:ext cx="67412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Прямая со стрелкой 32"/>
            <p:cNvCxnSpPr/>
            <p:nvPr/>
          </p:nvCxnSpPr>
          <p:spPr>
            <a:xfrm flipV="1">
              <a:off x="3905438" y="5144008"/>
              <a:ext cx="228736" cy="8024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Прямоугольник 40"/>
            <p:cNvSpPr>
              <a:spLocks noChangeArrowheads="1"/>
            </p:cNvSpPr>
            <p:nvPr/>
          </p:nvSpPr>
          <p:spPr bwMode="auto">
            <a:xfrm>
              <a:off x="452675" y="1076482"/>
              <a:ext cx="128272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ҚЫЛЫШ ҚЫРЫ</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42" name="Прямая соединительная линия 41"/>
            <p:cNvCxnSpPr/>
            <p:nvPr/>
          </p:nvCxnSpPr>
          <p:spPr>
            <a:xfrm>
              <a:off x="539552" y="1340768"/>
              <a:ext cx="111767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3" name="Прямая со стрелкой 42"/>
            <p:cNvCxnSpPr/>
            <p:nvPr/>
          </p:nvCxnSpPr>
          <p:spPr>
            <a:xfrm>
              <a:off x="1700809" y="1340768"/>
              <a:ext cx="243205" cy="5590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p:nvPr/>
          </p:nvCxnSpPr>
          <p:spPr>
            <a:xfrm>
              <a:off x="6891867" y="1874567"/>
              <a:ext cx="369440" cy="1139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7643834" y="1514027"/>
              <a:ext cx="960204" cy="9323"/>
            </a:xfrm>
            <a:prstGeom prst="line">
              <a:avLst/>
            </a:prstGeom>
          </p:spPr>
          <p:style>
            <a:lnRef idx="3">
              <a:schemeClr val="accent1"/>
            </a:lnRef>
            <a:fillRef idx="0">
              <a:schemeClr val="accent1"/>
            </a:fillRef>
            <a:effectRef idx="2">
              <a:schemeClr val="accent1"/>
            </a:effectRef>
            <a:fontRef idx="minor">
              <a:schemeClr val="tx1"/>
            </a:fontRef>
          </p:style>
        </p:cxnSp>
        <p:sp>
          <p:nvSpPr>
            <p:cNvPr id="52" name="Прямоугольник 51"/>
            <p:cNvSpPr>
              <a:spLocks noChangeArrowheads="1"/>
            </p:cNvSpPr>
            <p:nvPr/>
          </p:nvSpPr>
          <p:spPr bwMode="auto">
            <a:xfrm>
              <a:off x="258227" y="1638239"/>
              <a:ext cx="108234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БЕС ШАЛҒЫ</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53" name="Прямая соединительная линия 52"/>
            <p:cNvCxnSpPr/>
            <p:nvPr/>
          </p:nvCxnSpPr>
          <p:spPr>
            <a:xfrm>
              <a:off x="403736" y="1899849"/>
              <a:ext cx="85589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4" name="Прямая со стрелкой 63"/>
            <p:cNvCxnSpPr/>
            <p:nvPr/>
          </p:nvCxnSpPr>
          <p:spPr>
            <a:xfrm flipH="1">
              <a:off x="6588847" y="4861461"/>
              <a:ext cx="352186" cy="907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70" name="Правая фигурная скобка 2069"/>
            <p:cNvSpPr/>
            <p:nvPr/>
          </p:nvSpPr>
          <p:spPr>
            <a:xfrm rot="4708315">
              <a:off x="5168508" y="4241523"/>
              <a:ext cx="447360" cy="2476583"/>
            </a:xfrm>
            <a:prstGeom prst="rightBrace">
              <a:avLst>
                <a:gd name="adj1" fmla="val 22257"/>
                <a:gd name="adj2" fmla="val 3213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9" name="Прямоугольник 68"/>
            <p:cNvSpPr>
              <a:spLocks noChangeArrowheads="1"/>
            </p:cNvSpPr>
            <p:nvPr/>
          </p:nvSpPr>
          <p:spPr bwMode="auto">
            <a:xfrm>
              <a:off x="6891867" y="4653136"/>
              <a:ext cx="185659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ҚҰЙРЫҚТЫҢ ҚАСҚАСЫ</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70" name="Прямая соединительная линия 69"/>
            <p:cNvCxnSpPr/>
            <p:nvPr/>
          </p:nvCxnSpPr>
          <p:spPr>
            <a:xfrm>
              <a:off x="6998603" y="4949440"/>
              <a:ext cx="1613150" cy="0"/>
            </a:xfrm>
            <a:prstGeom prst="line">
              <a:avLst/>
            </a:prstGeom>
          </p:spPr>
          <p:style>
            <a:lnRef idx="3">
              <a:schemeClr val="accent1"/>
            </a:lnRef>
            <a:fillRef idx="0">
              <a:schemeClr val="accent1"/>
            </a:fillRef>
            <a:effectRef idx="2">
              <a:schemeClr val="accent1"/>
            </a:effectRef>
            <a:fontRef idx="minor">
              <a:schemeClr val="tx1"/>
            </a:fontRef>
          </p:style>
        </p:cxnSp>
        <p:sp>
          <p:nvSpPr>
            <p:cNvPr id="72" name="Прямоугольник 71"/>
            <p:cNvSpPr>
              <a:spLocks noChangeArrowheads="1"/>
            </p:cNvSpPr>
            <p:nvPr/>
          </p:nvSpPr>
          <p:spPr bwMode="auto">
            <a:xfrm>
              <a:off x="2032448" y="5393206"/>
              <a:ext cx="106150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МАЙ САУЫТ</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73" name="Прямая соединительная линия 72"/>
            <p:cNvCxnSpPr/>
            <p:nvPr/>
          </p:nvCxnSpPr>
          <p:spPr>
            <a:xfrm>
              <a:off x="2123728" y="5661248"/>
              <a:ext cx="93427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79" name="Прямая со стрелкой 78"/>
            <p:cNvCxnSpPr/>
            <p:nvPr/>
          </p:nvCxnSpPr>
          <p:spPr>
            <a:xfrm flipV="1">
              <a:off x="3268541" y="4952217"/>
              <a:ext cx="748288" cy="6212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1" name="Прямоугольник 80"/>
            <p:cNvSpPr>
              <a:spLocks noChangeArrowheads="1"/>
            </p:cNvSpPr>
            <p:nvPr/>
          </p:nvSpPr>
          <p:spPr bwMode="auto">
            <a:xfrm>
              <a:off x="294216" y="3563856"/>
              <a:ext cx="100380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АРА ҚАНАТ</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82" name="Прямая соединительная линия 81"/>
            <p:cNvCxnSpPr/>
            <p:nvPr/>
          </p:nvCxnSpPr>
          <p:spPr>
            <a:xfrm>
              <a:off x="938995" y="4496527"/>
              <a:ext cx="785616" cy="0"/>
            </a:xfrm>
            <a:prstGeom prst="line">
              <a:avLst/>
            </a:prstGeom>
          </p:spPr>
          <p:style>
            <a:lnRef idx="3">
              <a:schemeClr val="accent1"/>
            </a:lnRef>
            <a:fillRef idx="0">
              <a:schemeClr val="accent1"/>
            </a:fillRef>
            <a:effectRef idx="2">
              <a:schemeClr val="accent1"/>
            </a:effectRef>
            <a:fontRef idx="minor">
              <a:schemeClr val="tx1"/>
            </a:fontRef>
          </p:style>
        </p:cxnSp>
        <p:sp>
          <p:nvSpPr>
            <p:cNvPr id="83" name="Прямоугольник 82"/>
            <p:cNvSpPr>
              <a:spLocks noChangeArrowheads="1"/>
            </p:cNvSpPr>
            <p:nvPr/>
          </p:nvSpPr>
          <p:spPr bwMode="auto">
            <a:xfrm>
              <a:off x="7572396" y="4262136"/>
              <a:ext cx="101181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ІРГЕ ҚАНАТ</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84" name="Прямая соединительная линия 83"/>
            <p:cNvCxnSpPr/>
            <p:nvPr/>
          </p:nvCxnSpPr>
          <p:spPr>
            <a:xfrm>
              <a:off x="7671175" y="4509038"/>
              <a:ext cx="857592" cy="0"/>
            </a:xfrm>
            <a:prstGeom prst="line">
              <a:avLst/>
            </a:prstGeom>
          </p:spPr>
          <p:style>
            <a:lnRef idx="3">
              <a:schemeClr val="accent1"/>
            </a:lnRef>
            <a:fillRef idx="0">
              <a:schemeClr val="accent1"/>
            </a:fillRef>
            <a:effectRef idx="2">
              <a:schemeClr val="accent1"/>
            </a:effectRef>
            <a:fontRef idx="minor">
              <a:schemeClr val="tx1"/>
            </a:fontRef>
          </p:style>
        </p:cxnSp>
        <p:sp>
          <p:nvSpPr>
            <p:cNvPr id="95" name="Правая фигурная скобка 94"/>
            <p:cNvSpPr/>
            <p:nvPr/>
          </p:nvSpPr>
          <p:spPr>
            <a:xfrm rot="12071064">
              <a:off x="1127102" y="1610282"/>
              <a:ext cx="341831" cy="1296712"/>
            </a:xfrm>
            <a:prstGeom prst="rightBrace">
              <a:avLst>
                <a:gd name="adj1" fmla="val 29291"/>
                <a:gd name="adj2" fmla="val 5814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9" name="Правая фигурная скобка 98"/>
            <p:cNvSpPr/>
            <p:nvPr/>
          </p:nvSpPr>
          <p:spPr>
            <a:xfrm rot="9197928">
              <a:off x="1263322" y="3345915"/>
              <a:ext cx="341831" cy="738562"/>
            </a:xfrm>
            <a:prstGeom prst="rightBrace">
              <a:avLst>
                <a:gd name="adj1" fmla="val 29291"/>
                <a:gd name="adj2" fmla="val 4487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2" name="Правая фигурная скобка 101"/>
            <p:cNvSpPr/>
            <p:nvPr/>
          </p:nvSpPr>
          <p:spPr>
            <a:xfrm rot="7472661">
              <a:off x="1896112" y="3943422"/>
              <a:ext cx="363062" cy="862061"/>
            </a:xfrm>
            <a:prstGeom prst="rightBrace">
              <a:avLst>
                <a:gd name="adj1" fmla="val 29291"/>
                <a:gd name="adj2" fmla="val 7564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6" name="Правая фигурная скобка 105"/>
            <p:cNvSpPr/>
            <p:nvPr/>
          </p:nvSpPr>
          <p:spPr>
            <a:xfrm rot="13564235" flipH="1">
              <a:off x="7157539" y="3838968"/>
              <a:ext cx="428588" cy="1012258"/>
            </a:xfrm>
            <a:prstGeom prst="rightBrace">
              <a:avLst>
                <a:gd name="adj1" fmla="val 29291"/>
                <a:gd name="adj2" fmla="val 7505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7" name="Правая фигурная скобка 106"/>
            <p:cNvSpPr/>
            <p:nvPr/>
          </p:nvSpPr>
          <p:spPr>
            <a:xfrm rot="18765601">
              <a:off x="7821657" y="1468313"/>
              <a:ext cx="459263" cy="1006271"/>
            </a:xfrm>
            <a:prstGeom prst="rightBrace">
              <a:avLst>
                <a:gd name="adj1" fmla="val 29291"/>
                <a:gd name="adj2" fmla="val 3058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9" name="Прямоугольник 88"/>
            <p:cNvSpPr>
              <a:spLocks noChangeArrowheads="1"/>
            </p:cNvSpPr>
            <p:nvPr/>
          </p:nvSpPr>
          <p:spPr bwMode="auto">
            <a:xfrm>
              <a:off x="4861825" y="3555140"/>
              <a:ext cx="98456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ТӨС СҮЙЕК</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90" name="Прямая соединительная линия 89"/>
            <p:cNvCxnSpPr/>
            <p:nvPr/>
          </p:nvCxnSpPr>
          <p:spPr>
            <a:xfrm>
              <a:off x="4950236" y="3790389"/>
              <a:ext cx="89615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2" name="Прямая со стрелкой 91"/>
            <p:cNvCxnSpPr/>
            <p:nvPr/>
          </p:nvCxnSpPr>
          <p:spPr>
            <a:xfrm flipH="1">
              <a:off x="4873213" y="3840077"/>
              <a:ext cx="480894" cy="11730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1" name="Прямоугольник 100"/>
            <p:cNvSpPr>
              <a:spLocks noChangeArrowheads="1"/>
            </p:cNvSpPr>
            <p:nvPr/>
          </p:nvSpPr>
          <p:spPr bwMode="auto">
            <a:xfrm>
              <a:off x="4564473" y="5960162"/>
              <a:ext cx="61747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rPr>
                <a:t>ШУДА</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104" name="Прямая соединительная линия 103"/>
            <p:cNvCxnSpPr/>
            <p:nvPr/>
          </p:nvCxnSpPr>
          <p:spPr>
            <a:xfrm>
              <a:off x="4671171" y="6202002"/>
              <a:ext cx="40488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5" name="Прямая со стрелкой 104"/>
            <p:cNvCxnSpPr>
              <a:stCxn id="101" idx="1"/>
            </p:cNvCxnSpPr>
            <p:nvPr/>
          </p:nvCxnSpPr>
          <p:spPr>
            <a:xfrm flipH="1" flipV="1">
              <a:off x="4355282" y="4850569"/>
              <a:ext cx="209191" cy="12403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5" name="Прямоугольник 114"/>
            <p:cNvSpPr>
              <a:spLocks noChangeArrowheads="1"/>
            </p:cNvSpPr>
            <p:nvPr/>
          </p:nvSpPr>
          <p:spPr bwMode="auto">
            <a:xfrm>
              <a:off x="4429279" y="2396771"/>
              <a:ext cx="10358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КЕРМЕ ИЫҚ</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116" name="Прямая соединительная линия 115"/>
            <p:cNvCxnSpPr/>
            <p:nvPr/>
          </p:nvCxnSpPr>
          <p:spPr>
            <a:xfrm>
              <a:off x="4497365" y="2667515"/>
              <a:ext cx="96777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7" name="Прямая со стрелкой 116"/>
            <p:cNvCxnSpPr/>
            <p:nvPr/>
          </p:nvCxnSpPr>
          <p:spPr>
            <a:xfrm>
              <a:off x="5465139" y="2610719"/>
              <a:ext cx="907061" cy="823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8" name="Прямая со стрелкой 117"/>
            <p:cNvCxnSpPr/>
            <p:nvPr/>
          </p:nvCxnSpPr>
          <p:spPr>
            <a:xfrm flipH="1">
              <a:off x="3286865" y="2591326"/>
              <a:ext cx="1173012" cy="1063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6" name="Прямоугольник 125"/>
            <p:cNvSpPr>
              <a:spLocks noChangeArrowheads="1"/>
            </p:cNvSpPr>
            <p:nvPr/>
          </p:nvSpPr>
          <p:spPr bwMode="auto">
            <a:xfrm>
              <a:off x="2398969" y="2265966"/>
              <a:ext cx="8547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БИ БУЫН</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127" name="Прямая соединительная линия 126"/>
            <p:cNvCxnSpPr/>
            <p:nvPr/>
          </p:nvCxnSpPr>
          <p:spPr>
            <a:xfrm>
              <a:off x="2483768" y="2527576"/>
              <a:ext cx="724459" cy="0"/>
            </a:xfrm>
            <a:prstGeom prst="line">
              <a:avLst/>
            </a:prstGeom>
          </p:spPr>
          <p:style>
            <a:lnRef idx="3">
              <a:schemeClr val="accent1"/>
            </a:lnRef>
            <a:fillRef idx="0">
              <a:schemeClr val="accent1"/>
            </a:fillRef>
            <a:effectRef idx="2">
              <a:schemeClr val="accent1"/>
            </a:effectRef>
            <a:fontRef idx="minor">
              <a:schemeClr val="tx1"/>
            </a:fontRef>
          </p:style>
        </p:cxnSp>
        <p:sp>
          <p:nvSpPr>
            <p:cNvPr id="129" name="Прямоугольник 128"/>
            <p:cNvSpPr>
              <a:spLocks noChangeArrowheads="1"/>
            </p:cNvSpPr>
            <p:nvPr/>
          </p:nvSpPr>
          <p:spPr bwMode="auto">
            <a:xfrm>
              <a:off x="5910219" y="2156756"/>
              <a:ext cx="8547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БИ БУЫН</a:t>
              </a:r>
              <a:endParaRPr lang="ru-RU" sz="1100" b="1" dirty="0">
                <a:effectLst>
                  <a:outerShdw blurRad="38100" dist="38100" dir="2700000" algn="tl">
                    <a:srgbClr val="000000">
                      <a:alpha val="43137"/>
                    </a:srgbClr>
                  </a:outerShdw>
                </a:effectLst>
                <a:latin typeface="Arial" pitchFamily="34" charset="0"/>
                <a:cs typeface="+mn-cs"/>
              </a:endParaRPr>
            </a:p>
          </p:txBody>
        </p:sp>
        <p:cxnSp>
          <p:nvCxnSpPr>
            <p:cNvPr id="130" name="Прямая соединительная линия 129"/>
            <p:cNvCxnSpPr/>
            <p:nvPr/>
          </p:nvCxnSpPr>
          <p:spPr>
            <a:xfrm>
              <a:off x="5995018" y="2418366"/>
              <a:ext cx="724459"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31" name="Прямая со стрелкой 130"/>
            <p:cNvCxnSpPr/>
            <p:nvPr/>
          </p:nvCxnSpPr>
          <p:spPr>
            <a:xfrm flipH="1">
              <a:off x="2563202" y="2610719"/>
              <a:ext cx="156318" cy="4035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3" name="Прямая со стрелкой 132"/>
            <p:cNvCxnSpPr/>
            <p:nvPr/>
          </p:nvCxnSpPr>
          <p:spPr>
            <a:xfrm>
              <a:off x="6588524" y="2527576"/>
              <a:ext cx="270126" cy="2849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71" name="Прямая соединительная линия 70"/>
          <p:cNvCxnSpPr/>
          <p:nvPr/>
        </p:nvCxnSpPr>
        <p:spPr>
          <a:xfrm>
            <a:off x="7759570" y="3776659"/>
            <a:ext cx="856447" cy="0"/>
          </a:xfrm>
          <a:prstGeom prst="line">
            <a:avLst/>
          </a:prstGeom>
        </p:spPr>
        <p:style>
          <a:lnRef idx="3">
            <a:schemeClr val="accent1"/>
          </a:lnRef>
          <a:fillRef idx="0">
            <a:schemeClr val="accent1"/>
          </a:fillRef>
          <a:effectRef idx="2">
            <a:schemeClr val="accent1"/>
          </a:effectRef>
          <a:fontRef idx="minor">
            <a:schemeClr val="tx1"/>
          </a:fontRef>
        </p:style>
      </p:cxnSp>
      <p:sp>
        <p:nvSpPr>
          <p:cNvPr id="74" name="Прямоугольник 73"/>
          <p:cNvSpPr>
            <a:spLocks noChangeArrowheads="1"/>
          </p:cNvSpPr>
          <p:nvPr/>
        </p:nvSpPr>
        <p:spPr bwMode="auto">
          <a:xfrm>
            <a:off x="7715272" y="3500438"/>
            <a:ext cx="97975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defRPr/>
            </a:pPr>
            <a:r>
              <a:rPr lang="kk-KZ" sz="1100" b="1" dirty="0" smtClean="0">
                <a:effectLst>
                  <a:outerShdw blurRad="38100" dist="38100" dir="2700000" algn="tl">
                    <a:srgbClr val="000000">
                      <a:alpha val="43137"/>
                    </a:srgbClr>
                  </a:outerShdw>
                </a:effectLst>
                <a:latin typeface="Arial" pitchFamily="34" charset="0"/>
                <a:cs typeface="+mn-cs"/>
              </a:rPr>
              <a:t>АРА ҚАНАТ</a:t>
            </a:r>
            <a:endParaRPr lang="ru-RU" sz="1100" b="1" dirty="0">
              <a:effectLst>
                <a:outerShdw blurRad="38100" dist="38100" dir="2700000" algn="tl">
                  <a:srgbClr val="000000">
                    <a:alpha val="43137"/>
                  </a:srgbClr>
                </a:outerShdw>
              </a:effectLst>
              <a:latin typeface="Arial" pitchFamily="34" charset="0"/>
              <a:cs typeface="+mn-cs"/>
            </a:endParaRPr>
          </a:p>
        </p:txBody>
      </p:sp>
      <p:sp>
        <p:nvSpPr>
          <p:cNvPr id="75" name="Правая фигурная скобка 74"/>
          <p:cNvSpPr/>
          <p:nvPr/>
        </p:nvSpPr>
        <p:spPr>
          <a:xfrm rot="12784252" flipH="1">
            <a:off x="7907313" y="2600150"/>
            <a:ext cx="428588" cy="1092937"/>
          </a:xfrm>
          <a:prstGeom prst="rightBrace">
            <a:avLst>
              <a:gd name="adj1" fmla="val 29291"/>
              <a:gd name="adj2" fmla="val 2828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xmlns="" val="347911737"/>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1285852" y="1990074"/>
            <a:ext cx="6858048" cy="1569660"/>
          </a:xfrm>
          <a:prstGeom prst="rect">
            <a:avLst/>
          </a:prstGeom>
          <a:noFill/>
        </p:spPr>
        <p:txBody>
          <a:bodyPr wrap="square" rtlCol="0">
            <a:spAutoFit/>
          </a:bodyPr>
          <a:lstStyle/>
          <a:p>
            <a:pPr algn="ctr"/>
            <a:r>
              <a:rPr lang="kk-KZ" sz="2400" b="1" dirty="0" smtClean="0">
                <a:solidFill>
                  <a:srgbClr val="FF0000"/>
                </a:solidFill>
                <a:latin typeface="Times New Roman" pitchFamily="18" charset="0"/>
                <a:cs typeface="Times New Roman" pitchFamily="18" charset="0"/>
              </a:rPr>
              <a:t>ҚАЗАҚСТАН РЕСПУБЛИКАСЫНЫҢ МЕМЛЕКЕТТІК ТУДАҒЫ ҚЫРАННЫҢ </a:t>
            </a:r>
          </a:p>
          <a:p>
            <a:pPr algn="ctr"/>
            <a:r>
              <a:rPr lang="kk-KZ" sz="2400" b="1" dirty="0" smtClean="0">
                <a:solidFill>
                  <a:srgbClr val="FF0000"/>
                </a:solidFill>
                <a:latin typeface="Times New Roman" pitchFamily="18" charset="0"/>
                <a:cs typeface="Times New Roman" pitchFamily="18" charset="0"/>
              </a:rPr>
              <a:t>ЕКІ ЖАҚТЫҢ ҚАНАТЫНДАҒЫ НЕШЕ ҚАУЫРСЫНДАРЫ БАР?</a:t>
            </a:r>
            <a:endParaRPr lang="ru-RU"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5" name="Группа 14"/>
          <p:cNvGrpSpPr/>
          <p:nvPr/>
        </p:nvGrpSpPr>
        <p:grpSpPr>
          <a:xfrm>
            <a:off x="428596" y="714356"/>
            <a:ext cx="8215370" cy="5357850"/>
            <a:chOff x="285720" y="1282471"/>
            <a:chExt cx="8572560" cy="5432677"/>
          </a:xfrm>
        </p:grpSpPr>
        <p:pic>
          <p:nvPicPr>
            <p:cNvPr id="5" name="Picture 2" descr="D:\Desktop\Общий материал символ\Новая папка (2)\Screenshot_2016-04-21-20-50-47.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2976" y="2033604"/>
              <a:ext cx="6980237" cy="3752850"/>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TextBox 67"/>
            <p:cNvSpPr txBox="1"/>
            <p:nvPr/>
          </p:nvSpPr>
          <p:spPr>
            <a:xfrm>
              <a:off x="285720" y="1282471"/>
              <a:ext cx="2571768" cy="646331"/>
            </a:xfrm>
            <a:prstGeom prst="rect">
              <a:avLst/>
            </a:prstGeom>
            <a:noFill/>
          </p:spPr>
          <p:txBody>
            <a:bodyPr wrap="square" rtlCol="0">
              <a:spAutoFit/>
            </a:bodyPr>
            <a:lstStyle/>
            <a:p>
              <a:pPr algn="ctr"/>
              <a:r>
                <a:rPr lang="kk-KZ" b="1" dirty="0" smtClean="0">
                  <a:solidFill>
                    <a:schemeClr val="accent4"/>
                  </a:solidFill>
                </a:rPr>
                <a:t>СОЛ ЖАҚ ҚАНАТЫ – </a:t>
              </a:r>
            </a:p>
            <a:p>
              <a:pPr algn="ctr"/>
              <a:r>
                <a:rPr lang="kk-KZ" b="1" dirty="0" smtClean="0">
                  <a:solidFill>
                    <a:srgbClr val="FF0000"/>
                  </a:solidFill>
                </a:rPr>
                <a:t>9</a:t>
              </a:r>
              <a:r>
                <a:rPr lang="kk-KZ" b="1" dirty="0" smtClean="0">
                  <a:solidFill>
                    <a:schemeClr val="accent4"/>
                  </a:solidFill>
                </a:rPr>
                <a:t> ҚАУЫРСЫН </a:t>
              </a:r>
              <a:endParaRPr lang="ru-RU" b="1" dirty="0">
                <a:solidFill>
                  <a:schemeClr val="accent4"/>
                </a:solidFill>
              </a:endParaRPr>
            </a:p>
          </p:txBody>
        </p:sp>
        <p:sp>
          <p:nvSpPr>
            <p:cNvPr id="7" name="TextBox 6"/>
            <p:cNvSpPr txBox="1"/>
            <p:nvPr/>
          </p:nvSpPr>
          <p:spPr>
            <a:xfrm>
              <a:off x="3428992" y="6068817"/>
              <a:ext cx="4071966" cy="646331"/>
            </a:xfrm>
            <a:prstGeom prst="rect">
              <a:avLst/>
            </a:prstGeom>
            <a:noFill/>
          </p:spPr>
          <p:txBody>
            <a:bodyPr wrap="square" rtlCol="0">
              <a:spAutoFit/>
            </a:bodyPr>
            <a:lstStyle/>
            <a:p>
              <a:pPr algn="ctr"/>
              <a:r>
                <a:rPr lang="kk-KZ" b="1" dirty="0" smtClean="0">
                  <a:solidFill>
                    <a:schemeClr val="accent4"/>
                  </a:solidFill>
                </a:rPr>
                <a:t>ҚҰЙРЫҚ – </a:t>
              </a:r>
            </a:p>
            <a:p>
              <a:pPr algn="ctr"/>
              <a:r>
                <a:rPr lang="kk-KZ" b="1" dirty="0" smtClean="0">
                  <a:solidFill>
                    <a:srgbClr val="FF0000"/>
                  </a:solidFill>
                </a:rPr>
                <a:t>9</a:t>
              </a:r>
              <a:r>
                <a:rPr lang="kk-KZ" b="1" dirty="0" smtClean="0">
                  <a:solidFill>
                    <a:schemeClr val="accent4"/>
                  </a:solidFill>
                </a:rPr>
                <a:t> ҚАСҚАСЫ (КӨБЕ ҚАУЫРСЫН)   </a:t>
              </a:r>
              <a:endParaRPr lang="ru-RU" b="1" dirty="0">
                <a:solidFill>
                  <a:schemeClr val="accent4"/>
                </a:solidFill>
              </a:endParaRPr>
            </a:p>
          </p:txBody>
        </p:sp>
        <p:sp>
          <p:nvSpPr>
            <p:cNvPr id="8" name="TextBox 7"/>
            <p:cNvSpPr txBox="1"/>
            <p:nvPr/>
          </p:nvSpPr>
          <p:spPr>
            <a:xfrm>
              <a:off x="6429388" y="1285860"/>
              <a:ext cx="2428892" cy="646331"/>
            </a:xfrm>
            <a:prstGeom prst="rect">
              <a:avLst/>
            </a:prstGeom>
            <a:noFill/>
          </p:spPr>
          <p:txBody>
            <a:bodyPr wrap="square" rtlCol="0">
              <a:spAutoFit/>
            </a:bodyPr>
            <a:lstStyle/>
            <a:p>
              <a:pPr algn="ctr"/>
              <a:r>
                <a:rPr lang="kk-KZ" b="1" dirty="0" smtClean="0">
                  <a:solidFill>
                    <a:schemeClr val="accent4"/>
                  </a:solidFill>
                </a:rPr>
                <a:t>ОҢ ЖАҚ ҚАНАТЫ –</a:t>
              </a:r>
            </a:p>
            <a:p>
              <a:pPr algn="ctr"/>
              <a:r>
                <a:rPr lang="kk-KZ" b="1" dirty="0" smtClean="0">
                  <a:solidFill>
                    <a:srgbClr val="FF0000"/>
                  </a:solidFill>
                </a:rPr>
                <a:t>9</a:t>
              </a:r>
              <a:r>
                <a:rPr lang="kk-KZ" b="1" dirty="0" smtClean="0">
                  <a:solidFill>
                    <a:schemeClr val="accent4"/>
                  </a:solidFill>
                </a:rPr>
                <a:t> ҚАУЫРСЫН   </a:t>
              </a:r>
              <a:endParaRPr lang="ru-RU" b="1" dirty="0">
                <a:solidFill>
                  <a:schemeClr val="accent4"/>
                </a:solidFill>
              </a:endParaRPr>
            </a:p>
          </p:txBody>
        </p:sp>
        <p:sp>
          <p:nvSpPr>
            <p:cNvPr id="9" name="Левая фигурная скобка 8"/>
            <p:cNvSpPr/>
            <p:nvPr/>
          </p:nvSpPr>
          <p:spPr>
            <a:xfrm rot="15473166">
              <a:off x="5187634" y="4531035"/>
              <a:ext cx="473857" cy="2519031"/>
            </a:xfrm>
            <a:prstGeom prst="leftBrace">
              <a:avLst>
                <a:gd name="adj1" fmla="val 25863"/>
                <a:gd name="adj2" fmla="val 4977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 name="Левая фигурная скобка 9"/>
            <p:cNvSpPr/>
            <p:nvPr/>
          </p:nvSpPr>
          <p:spPr>
            <a:xfrm rot="12699770">
              <a:off x="7745537" y="1927772"/>
              <a:ext cx="473857" cy="3210555"/>
            </a:xfrm>
            <a:prstGeom prst="leftBrace">
              <a:avLst>
                <a:gd name="adj1" fmla="val 25863"/>
                <a:gd name="adj2" fmla="val 4977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 name="Левая фигурная скобка 10"/>
            <p:cNvSpPr/>
            <p:nvPr/>
          </p:nvSpPr>
          <p:spPr>
            <a:xfrm rot="19813059">
              <a:off x="980816" y="1943893"/>
              <a:ext cx="473857" cy="3123975"/>
            </a:xfrm>
            <a:prstGeom prst="leftBrace">
              <a:avLst>
                <a:gd name="adj1" fmla="val 25863"/>
                <a:gd name="adj2" fmla="val 49773"/>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 name="Прямая соединительная линия 12"/>
            <p:cNvCxnSpPr/>
            <p:nvPr/>
          </p:nvCxnSpPr>
          <p:spPr>
            <a:xfrm>
              <a:off x="642910" y="2000240"/>
              <a:ext cx="1357322"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7215206" y="2000240"/>
              <a:ext cx="1357322" cy="1588"/>
            </a:xfrm>
            <a:prstGeom prst="line">
              <a:avLst/>
            </a:prstGeom>
            <a:ln w="28575"/>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a:spLocks noChangeArrowheads="1"/>
          </p:cNvSpPr>
          <p:nvPr/>
        </p:nvSpPr>
        <p:spPr bwMode="auto">
          <a:xfrm>
            <a:off x="357158" y="559338"/>
            <a:ext cx="83582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b="1" dirty="0" smtClean="0">
                <a:solidFill>
                  <a:schemeClr val="tx2">
                    <a:lumMod val="75000"/>
                  </a:schemeClr>
                </a:solidFill>
              </a:rPr>
              <a:t>ТМД </a:t>
            </a:r>
            <a:r>
              <a:rPr lang="kk-KZ" b="1" dirty="0">
                <a:solidFill>
                  <a:schemeClr val="tx2">
                    <a:lumMod val="75000"/>
                  </a:schemeClr>
                </a:solidFill>
              </a:rPr>
              <a:t>БОЙЫНША ЕҢ ҰЗЫН ТУТҰҒЫРЛАРДЫҢ РЕЙТИНГІСІ </a:t>
            </a:r>
            <a:endParaRPr lang="ru-RU" b="1" dirty="0">
              <a:solidFill>
                <a:schemeClr val="tx2">
                  <a:lumMod val="75000"/>
                </a:schemeClr>
              </a:solidFill>
            </a:endParaRPr>
          </a:p>
        </p:txBody>
      </p:sp>
      <p:grpSp>
        <p:nvGrpSpPr>
          <p:cNvPr id="111" name="Группа 110"/>
          <p:cNvGrpSpPr/>
          <p:nvPr/>
        </p:nvGrpSpPr>
        <p:grpSpPr>
          <a:xfrm>
            <a:off x="323330" y="1052736"/>
            <a:ext cx="8569150" cy="5501094"/>
            <a:chOff x="323330" y="1052736"/>
            <a:chExt cx="8569150" cy="5501094"/>
          </a:xfrm>
        </p:grpSpPr>
        <p:grpSp>
          <p:nvGrpSpPr>
            <p:cNvPr id="5" name="Группа 4"/>
            <p:cNvGrpSpPr/>
            <p:nvPr/>
          </p:nvGrpSpPr>
          <p:grpSpPr>
            <a:xfrm>
              <a:off x="323330" y="1052736"/>
              <a:ext cx="8569150" cy="4712156"/>
              <a:chOff x="323330" y="1052736"/>
              <a:chExt cx="8569150" cy="4712156"/>
            </a:xfrm>
          </p:grpSpPr>
          <p:grpSp>
            <p:nvGrpSpPr>
              <p:cNvPr id="6" name="Группа 5"/>
              <p:cNvGrpSpPr/>
              <p:nvPr/>
            </p:nvGrpSpPr>
            <p:grpSpPr>
              <a:xfrm>
                <a:off x="323330" y="3259684"/>
                <a:ext cx="576262" cy="1033412"/>
                <a:chOff x="323330" y="3259684"/>
                <a:chExt cx="576262" cy="1033412"/>
              </a:xfrm>
            </p:grpSpPr>
            <p:sp>
              <p:nvSpPr>
                <p:cNvPr id="100" name="TextBox 128"/>
                <p:cNvSpPr txBox="1">
                  <a:spLocks noChangeArrowheads="1"/>
                </p:cNvSpPr>
                <p:nvPr/>
              </p:nvSpPr>
              <p:spPr bwMode="auto">
                <a:xfrm>
                  <a:off x="323330" y="3259684"/>
                  <a:ext cx="5762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a:t>120</a:t>
                  </a:r>
                  <a:endParaRPr lang="ru-RU" sz="1600" b="1" dirty="0"/>
                </a:p>
              </p:txBody>
            </p:sp>
            <p:sp>
              <p:nvSpPr>
                <p:cNvPr id="101" name="TextBox 128"/>
                <p:cNvSpPr txBox="1">
                  <a:spLocks noChangeArrowheads="1"/>
                </p:cNvSpPr>
                <p:nvPr/>
              </p:nvSpPr>
              <p:spPr bwMode="auto">
                <a:xfrm>
                  <a:off x="323330" y="3619723"/>
                  <a:ext cx="5762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a:t>110</a:t>
                  </a:r>
                  <a:endParaRPr lang="ru-RU" sz="1600" b="1" dirty="0"/>
                </a:p>
              </p:txBody>
            </p:sp>
            <p:sp>
              <p:nvSpPr>
                <p:cNvPr id="102" name="TextBox 128"/>
                <p:cNvSpPr txBox="1">
                  <a:spLocks noChangeArrowheads="1"/>
                </p:cNvSpPr>
                <p:nvPr/>
              </p:nvSpPr>
              <p:spPr bwMode="auto">
                <a:xfrm>
                  <a:off x="323330" y="3954959"/>
                  <a:ext cx="5762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a:t>100</a:t>
                  </a:r>
                  <a:endParaRPr lang="ru-RU" sz="1600" b="1" dirty="0"/>
                </a:p>
              </p:txBody>
            </p:sp>
          </p:grpSp>
          <p:grpSp>
            <p:nvGrpSpPr>
              <p:cNvPr id="7" name="Группа 6"/>
              <p:cNvGrpSpPr/>
              <p:nvPr/>
            </p:nvGrpSpPr>
            <p:grpSpPr>
              <a:xfrm>
                <a:off x="358452" y="1052736"/>
                <a:ext cx="8534028" cy="4712156"/>
                <a:chOff x="70420" y="1337197"/>
                <a:chExt cx="8534028" cy="4712156"/>
              </a:xfrm>
            </p:grpSpPr>
            <p:grpSp>
              <p:nvGrpSpPr>
                <p:cNvPr id="8" name="Группа 79"/>
                <p:cNvGrpSpPr>
                  <a:grpSpLocks/>
                </p:cNvGrpSpPr>
                <p:nvPr/>
              </p:nvGrpSpPr>
              <p:grpSpPr bwMode="auto">
                <a:xfrm>
                  <a:off x="7601741" y="4725146"/>
                  <a:ext cx="9825" cy="1063990"/>
                  <a:chOff x="1137269" y="4407707"/>
                  <a:chExt cx="15973" cy="1249213"/>
                </a:xfrm>
              </p:grpSpPr>
              <p:cxnSp>
                <p:nvCxnSpPr>
                  <p:cNvPr id="97" name="Прямая соединительная линия 96"/>
                  <p:cNvCxnSpPr/>
                  <p:nvPr/>
                </p:nvCxnSpPr>
                <p:spPr>
                  <a:xfrm flipH="1">
                    <a:off x="1145500" y="4888116"/>
                    <a:ext cx="7742" cy="351141"/>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98" name="Прямая соединительная линия 97"/>
                  <p:cNvCxnSpPr/>
                  <p:nvPr/>
                </p:nvCxnSpPr>
                <p:spPr>
                  <a:xfrm>
                    <a:off x="1137269" y="5149661"/>
                    <a:ext cx="0" cy="507259"/>
                  </a:xfrm>
                  <a:prstGeom prst="line">
                    <a:avLst/>
                  </a:prstGeom>
                  <a:ln w="104775"/>
                </p:spPr>
                <p:style>
                  <a:lnRef idx="3">
                    <a:schemeClr val="accent6"/>
                  </a:lnRef>
                  <a:fillRef idx="0">
                    <a:schemeClr val="accent6"/>
                  </a:fillRef>
                  <a:effectRef idx="2">
                    <a:schemeClr val="accent6"/>
                  </a:effectRef>
                  <a:fontRef idx="minor">
                    <a:schemeClr val="tx1"/>
                  </a:fontRef>
                </p:style>
              </p:cxnSp>
              <p:cxnSp>
                <p:nvCxnSpPr>
                  <p:cNvPr id="99" name="Прямая соединительная линия 98"/>
                  <p:cNvCxnSpPr/>
                  <p:nvPr/>
                </p:nvCxnSpPr>
                <p:spPr>
                  <a:xfrm>
                    <a:off x="1145500" y="4407707"/>
                    <a:ext cx="7742" cy="638393"/>
                  </a:xfrm>
                  <a:prstGeom prst="line">
                    <a:avLst/>
                  </a:prstGeom>
                  <a:ln w="34925"/>
                </p:spPr>
                <p:style>
                  <a:lnRef idx="1">
                    <a:schemeClr val="accent6"/>
                  </a:lnRef>
                  <a:fillRef idx="0">
                    <a:schemeClr val="accent6"/>
                  </a:fillRef>
                  <a:effectRef idx="0">
                    <a:schemeClr val="accent6"/>
                  </a:effectRef>
                  <a:fontRef idx="minor">
                    <a:schemeClr val="tx1"/>
                  </a:fontRef>
                </p:style>
              </p:cxnSp>
            </p:grpSp>
            <p:grpSp>
              <p:nvGrpSpPr>
                <p:cNvPr id="9" name="Группа 79"/>
                <p:cNvGrpSpPr>
                  <a:grpSpLocks/>
                </p:cNvGrpSpPr>
                <p:nvPr/>
              </p:nvGrpSpPr>
              <p:grpSpPr bwMode="auto">
                <a:xfrm>
                  <a:off x="6737661" y="4613454"/>
                  <a:ext cx="9825" cy="1175680"/>
                  <a:chOff x="1137269" y="4276573"/>
                  <a:chExt cx="15973" cy="1380347"/>
                </a:xfrm>
              </p:grpSpPr>
              <p:cxnSp>
                <p:nvCxnSpPr>
                  <p:cNvPr id="94" name="Прямая соединительная линия 93"/>
                  <p:cNvCxnSpPr/>
                  <p:nvPr/>
                </p:nvCxnSpPr>
                <p:spPr>
                  <a:xfrm>
                    <a:off x="1145500" y="4276573"/>
                    <a:ext cx="7742" cy="638393"/>
                  </a:xfrm>
                  <a:prstGeom prst="line">
                    <a:avLst/>
                  </a:prstGeom>
                  <a:ln w="34925"/>
                </p:spPr>
                <p:style>
                  <a:lnRef idx="1">
                    <a:schemeClr val="accent6"/>
                  </a:lnRef>
                  <a:fillRef idx="0">
                    <a:schemeClr val="accent6"/>
                  </a:fillRef>
                  <a:effectRef idx="0">
                    <a:schemeClr val="accent6"/>
                  </a:effectRef>
                  <a:fontRef idx="minor">
                    <a:schemeClr val="tx1"/>
                  </a:fontRef>
                </p:style>
              </p:cxnSp>
              <p:cxnSp>
                <p:nvCxnSpPr>
                  <p:cNvPr id="95" name="Прямая соединительная линия 94"/>
                  <p:cNvCxnSpPr/>
                  <p:nvPr/>
                </p:nvCxnSpPr>
                <p:spPr>
                  <a:xfrm flipH="1">
                    <a:off x="1145500" y="4888116"/>
                    <a:ext cx="7742" cy="351141"/>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96" name="Прямая соединительная линия 95"/>
                  <p:cNvCxnSpPr/>
                  <p:nvPr/>
                </p:nvCxnSpPr>
                <p:spPr>
                  <a:xfrm>
                    <a:off x="1137269" y="5149661"/>
                    <a:ext cx="0" cy="507259"/>
                  </a:xfrm>
                  <a:prstGeom prst="line">
                    <a:avLst/>
                  </a:prstGeom>
                  <a:ln w="104775"/>
                </p:spPr>
                <p:style>
                  <a:lnRef idx="3">
                    <a:schemeClr val="accent6"/>
                  </a:lnRef>
                  <a:fillRef idx="0">
                    <a:schemeClr val="accent6"/>
                  </a:fillRef>
                  <a:effectRef idx="2">
                    <a:schemeClr val="accent6"/>
                  </a:effectRef>
                  <a:fontRef idx="minor">
                    <a:schemeClr val="tx1"/>
                  </a:fontRef>
                </p:style>
              </p:cxnSp>
            </p:grpSp>
            <p:grpSp>
              <p:nvGrpSpPr>
                <p:cNvPr id="10" name="Группа 79"/>
                <p:cNvGrpSpPr>
                  <a:grpSpLocks/>
                </p:cNvGrpSpPr>
                <p:nvPr/>
              </p:nvGrpSpPr>
              <p:grpSpPr bwMode="auto">
                <a:xfrm>
                  <a:off x="5878612" y="4576824"/>
                  <a:ext cx="4762" cy="1228442"/>
                  <a:chOff x="1145500" y="4323163"/>
                  <a:chExt cx="7742" cy="1442294"/>
                </a:xfrm>
              </p:grpSpPr>
              <p:cxnSp>
                <p:nvCxnSpPr>
                  <p:cNvPr id="91" name="Прямая соединительная линия 90"/>
                  <p:cNvCxnSpPr/>
                  <p:nvPr/>
                </p:nvCxnSpPr>
                <p:spPr>
                  <a:xfrm flipH="1">
                    <a:off x="1145500" y="4888116"/>
                    <a:ext cx="7742" cy="351141"/>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92" name="Прямая соединительная линия 91"/>
                  <p:cNvCxnSpPr/>
                  <p:nvPr/>
                </p:nvCxnSpPr>
                <p:spPr>
                  <a:xfrm>
                    <a:off x="1145500" y="5168599"/>
                    <a:ext cx="0" cy="596858"/>
                  </a:xfrm>
                  <a:prstGeom prst="line">
                    <a:avLst/>
                  </a:prstGeom>
                  <a:ln w="104775"/>
                </p:spPr>
                <p:style>
                  <a:lnRef idx="3">
                    <a:schemeClr val="accent6"/>
                  </a:lnRef>
                  <a:fillRef idx="0">
                    <a:schemeClr val="accent6"/>
                  </a:fillRef>
                  <a:effectRef idx="2">
                    <a:schemeClr val="accent6"/>
                  </a:effectRef>
                  <a:fontRef idx="minor">
                    <a:schemeClr val="tx1"/>
                  </a:fontRef>
                </p:style>
              </p:cxnSp>
              <p:cxnSp>
                <p:nvCxnSpPr>
                  <p:cNvPr id="93" name="Прямая соединительная линия 92"/>
                  <p:cNvCxnSpPr/>
                  <p:nvPr/>
                </p:nvCxnSpPr>
                <p:spPr>
                  <a:xfrm>
                    <a:off x="1145500" y="4323163"/>
                    <a:ext cx="7742" cy="638393"/>
                  </a:xfrm>
                  <a:prstGeom prst="line">
                    <a:avLst/>
                  </a:prstGeom>
                  <a:ln w="34925"/>
                </p:spPr>
                <p:style>
                  <a:lnRef idx="1">
                    <a:schemeClr val="accent6"/>
                  </a:lnRef>
                  <a:fillRef idx="0">
                    <a:schemeClr val="accent6"/>
                  </a:fillRef>
                  <a:effectRef idx="0">
                    <a:schemeClr val="accent6"/>
                  </a:effectRef>
                  <a:fontRef idx="minor">
                    <a:schemeClr val="tx1"/>
                  </a:fontRef>
                </p:style>
              </p:cxnSp>
            </p:grpSp>
            <p:grpSp>
              <p:nvGrpSpPr>
                <p:cNvPr id="11" name="Группа 79"/>
                <p:cNvGrpSpPr>
                  <a:grpSpLocks/>
                </p:cNvGrpSpPr>
                <p:nvPr/>
              </p:nvGrpSpPr>
              <p:grpSpPr bwMode="auto">
                <a:xfrm>
                  <a:off x="5090139" y="4077073"/>
                  <a:ext cx="4762" cy="1728191"/>
                  <a:chOff x="1145500" y="4323163"/>
                  <a:chExt cx="7742" cy="2029042"/>
                </a:xfrm>
              </p:grpSpPr>
              <p:cxnSp>
                <p:nvCxnSpPr>
                  <p:cNvPr id="88" name="Прямая соединительная линия 87"/>
                  <p:cNvCxnSpPr/>
                  <p:nvPr/>
                </p:nvCxnSpPr>
                <p:spPr>
                  <a:xfrm flipH="1">
                    <a:off x="1145500" y="4888116"/>
                    <a:ext cx="7742" cy="703198"/>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89" name="Прямая соединительная линия 88"/>
                  <p:cNvCxnSpPr/>
                  <p:nvPr/>
                </p:nvCxnSpPr>
                <p:spPr>
                  <a:xfrm>
                    <a:off x="1145500" y="5591314"/>
                    <a:ext cx="7742" cy="760891"/>
                  </a:xfrm>
                  <a:prstGeom prst="line">
                    <a:avLst/>
                  </a:prstGeom>
                  <a:ln w="104775"/>
                </p:spPr>
                <p:style>
                  <a:lnRef idx="3">
                    <a:schemeClr val="accent6"/>
                  </a:lnRef>
                  <a:fillRef idx="0">
                    <a:schemeClr val="accent6"/>
                  </a:fillRef>
                  <a:effectRef idx="2">
                    <a:schemeClr val="accent6"/>
                  </a:effectRef>
                  <a:fontRef idx="minor">
                    <a:schemeClr val="tx1"/>
                  </a:fontRef>
                </p:style>
              </p:cxnSp>
              <p:cxnSp>
                <p:nvCxnSpPr>
                  <p:cNvPr id="90" name="Прямая соединительная линия 89"/>
                  <p:cNvCxnSpPr/>
                  <p:nvPr/>
                </p:nvCxnSpPr>
                <p:spPr>
                  <a:xfrm>
                    <a:off x="1145500" y="4323163"/>
                    <a:ext cx="7742" cy="638393"/>
                  </a:xfrm>
                  <a:prstGeom prst="line">
                    <a:avLst/>
                  </a:prstGeom>
                  <a:ln w="34925"/>
                </p:spPr>
                <p:style>
                  <a:lnRef idx="1">
                    <a:schemeClr val="accent6"/>
                  </a:lnRef>
                  <a:fillRef idx="0">
                    <a:schemeClr val="accent6"/>
                  </a:fillRef>
                  <a:effectRef idx="0">
                    <a:schemeClr val="accent6"/>
                  </a:effectRef>
                  <a:fontRef idx="minor">
                    <a:schemeClr val="tx1"/>
                  </a:fontRef>
                </p:style>
              </p:cxnSp>
            </p:grpSp>
            <p:pic>
              <p:nvPicPr>
                <p:cNvPr id="12" name="Picture 110" descr="D:\Desktop\Общий материал символ\Новая папка (2)\президенты\Флаг и герб\Россия.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929" y="1713234"/>
                  <a:ext cx="504040" cy="32896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3" descr="D:\Desktop\Общий материал символ\Новая папка (2)\state.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9234" y="3972421"/>
                  <a:ext cx="501650"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5" descr="D:\Desktop\Общий материал символ\Новая папка (2)\президенты\Флаг и герб\Кыргызстанф.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883374" y="4557489"/>
                  <a:ext cx="493712"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6" descr="D:\Desktop\Общий материал символ\Новая папка (2)\президенты\Флаг и герб\Таджикистан.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770297" y="2055892"/>
                  <a:ext cx="5270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7" descr="D:\Desktop\Общий материал символ\Новая папка (2)\президенты\Флаг и герб\Туркменистанф.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448942" y="2438798"/>
                  <a:ext cx="501650"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1" descr="D:\Documents\0ec98c8c2e3894ab673e39fcb951c7d0.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611566" y="5276629"/>
                  <a:ext cx="704850" cy="52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2" descr="D:\Documents\1d70e96dd43145364c0454d6704d2dee.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066065" y="5283739"/>
                  <a:ext cx="719107" cy="540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4" descr="D:\Documents\6e0b976504fe78db9b0888fc5559e271.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886634" y="5296905"/>
                  <a:ext cx="707231" cy="506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7" descr="D:\Documents\57feae766396873872ee0ab74fcccc69.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737645" y="5295900"/>
                  <a:ext cx="709612" cy="50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5" descr="D:\Documents\flag.gif"/>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611566" y="4735746"/>
                  <a:ext cx="495300"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2" name="Прямая соединительная линия 21"/>
                <p:cNvCxnSpPr/>
                <p:nvPr/>
              </p:nvCxnSpPr>
              <p:spPr>
                <a:xfrm>
                  <a:off x="664220" y="3358927"/>
                  <a:ext cx="743426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665807" y="2998887"/>
                  <a:ext cx="7434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684857" y="2278807"/>
                  <a:ext cx="7434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665807" y="1918767"/>
                  <a:ext cx="7434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6" name="Группа 67"/>
                <p:cNvGrpSpPr>
                  <a:grpSpLocks/>
                </p:cNvGrpSpPr>
                <p:nvPr/>
              </p:nvGrpSpPr>
              <p:grpSpPr bwMode="auto">
                <a:xfrm>
                  <a:off x="1755544" y="2015827"/>
                  <a:ext cx="7938" cy="3789437"/>
                  <a:chOff x="1140539" y="572788"/>
                  <a:chExt cx="7541" cy="3789369"/>
                </a:xfrm>
              </p:grpSpPr>
              <p:cxnSp>
                <p:nvCxnSpPr>
                  <p:cNvPr id="85" name="Прямая соединительная линия 84"/>
                  <p:cNvCxnSpPr/>
                  <p:nvPr/>
                </p:nvCxnSpPr>
                <p:spPr>
                  <a:xfrm flipH="1">
                    <a:off x="1140539" y="1315567"/>
                    <a:ext cx="7541" cy="1296123"/>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86" name="Прямая соединительная линия 85"/>
                  <p:cNvCxnSpPr/>
                  <p:nvPr/>
                </p:nvCxnSpPr>
                <p:spPr>
                  <a:xfrm>
                    <a:off x="1148080" y="572788"/>
                    <a:ext cx="0" cy="839501"/>
                  </a:xfrm>
                  <a:prstGeom prst="line">
                    <a:avLst/>
                  </a:prstGeom>
                  <a:ln w="34925"/>
                </p:spPr>
                <p:style>
                  <a:lnRef idx="1">
                    <a:schemeClr val="accent6"/>
                  </a:lnRef>
                  <a:fillRef idx="0">
                    <a:schemeClr val="accent6"/>
                  </a:fillRef>
                  <a:effectRef idx="0">
                    <a:schemeClr val="accent6"/>
                  </a:effectRef>
                  <a:fontRef idx="minor">
                    <a:schemeClr val="tx1"/>
                  </a:fontRef>
                </p:style>
              </p:cxnSp>
              <p:cxnSp>
                <p:nvCxnSpPr>
                  <p:cNvPr id="87" name="Прямая соединительная линия 86"/>
                  <p:cNvCxnSpPr/>
                  <p:nvPr/>
                </p:nvCxnSpPr>
                <p:spPr>
                  <a:xfrm>
                    <a:off x="1140539" y="2410311"/>
                    <a:ext cx="0" cy="1951846"/>
                  </a:xfrm>
                  <a:prstGeom prst="line">
                    <a:avLst/>
                  </a:prstGeom>
                  <a:ln w="104775"/>
                </p:spPr>
                <p:style>
                  <a:lnRef idx="3">
                    <a:schemeClr val="accent6"/>
                  </a:lnRef>
                  <a:fillRef idx="0">
                    <a:schemeClr val="accent6"/>
                  </a:fillRef>
                  <a:effectRef idx="2">
                    <a:schemeClr val="accent6"/>
                  </a:effectRef>
                  <a:fontRef idx="minor">
                    <a:schemeClr val="tx1"/>
                  </a:fontRef>
                </p:style>
              </p:cxnSp>
            </p:grpSp>
            <p:sp>
              <p:nvSpPr>
                <p:cNvPr id="27" name="TextBox 88"/>
                <p:cNvSpPr txBox="1">
                  <a:spLocks noChangeArrowheads="1"/>
                </p:cNvSpPr>
                <p:nvPr/>
              </p:nvSpPr>
              <p:spPr bwMode="auto">
                <a:xfrm>
                  <a:off x="1793652" y="1708647"/>
                  <a:ext cx="5461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a:t>165</a:t>
                  </a:r>
                  <a:endParaRPr lang="ru-RU" sz="1600" b="1"/>
                </a:p>
              </p:txBody>
            </p:sp>
            <p:pic>
              <p:nvPicPr>
                <p:cNvPr id="28" name="Picture 24" descr="D:\Documents\azer.gif"/>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2607965" y="2169021"/>
                  <a:ext cx="520700"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Box 89"/>
                <p:cNvSpPr txBox="1">
                  <a:spLocks noChangeArrowheads="1"/>
                </p:cNvSpPr>
                <p:nvPr/>
              </p:nvSpPr>
              <p:spPr bwMode="auto">
                <a:xfrm>
                  <a:off x="2585740" y="1846759"/>
                  <a:ext cx="5461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a:t>162</a:t>
                  </a:r>
                  <a:endParaRPr lang="ru-RU" sz="1600" b="1"/>
                </a:p>
              </p:txBody>
            </p:sp>
            <p:sp>
              <p:nvSpPr>
                <p:cNvPr id="30" name="TextBox 91"/>
                <p:cNvSpPr txBox="1">
                  <a:spLocks noChangeArrowheads="1"/>
                </p:cNvSpPr>
                <p:nvPr/>
              </p:nvSpPr>
              <p:spPr bwMode="auto">
                <a:xfrm>
                  <a:off x="3419872" y="2134791"/>
                  <a:ext cx="5461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smtClean="0"/>
                    <a:t>155</a:t>
                  </a:r>
                  <a:endParaRPr lang="ru-RU" sz="1600" b="1" dirty="0"/>
                </a:p>
              </p:txBody>
            </p:sp>
            <p:cxnSp>
              <p:nvCxnSpPr>
                <p:cNvPr id="31" name="Прямая соединительная линия 30"/>
                <p:cNvCxnSpPr/>
                <p:nvPr/>
              </p:nvCxnSpPr>
              <p:spPr>
                <a:xfrm flipV="1">
                  <a:off x="641995" y="1346077"/>
                  <a:ext cx="0" cy="4603203"/>
                </a:xfrm>
                <a:prstGeom prst="line">
                  <a:avLst/>
                </a:prstGeom>
              </p:spPr>
              <p:style>
                <a:lnRef idx="3">
                  <a:schemeClr val="accent1"/>
                </a:lnRef>
                <a:fillRef idx="0">
                  <a:schemeClr val="accent1"/>
                </a:fillRef>
                <a:effectRef idx="2">
                  <a:schemeClr val="accent1"/>
                </a:effectRef>
                <a:fontRef idx="minor">
                  <a:schemeClr val="tx1"/>
                </a:fontRef>
              </p:style>
            </p:cxnSp>
            <p:sp>
              <p:nvSpPr>
                <p:cNvPr id="32" name="TextBox 129"/>
                <p:cNvSpPr txBox="1">
                  <a:spLocks noChangeArrowheads="1"/>
                </p:cNvSpPr>
                <p:nvPr/>
              </p:nvSpPr>
              <p:spPr bwMode="auto">
                <a:xfrm>
                  <a:off x="87883" y="3163218"/>
                  <a:ext cx="5238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a:t>130</a:t>
                  </a:r>
                  <a:endParaRPr lang="ru-RU" sz="1600" b="1" dirty="0"/>
                </a:p>
              </p:txBody>
            </p:sp>
            <p:sp>
              <p:nvSpPr>
                <p:cNvPr id="33" name="TextBox 130"/>
                <p:cNvSpPr txBox="1">
                  <a:spLocks noChangeArrowheads="1"/>
                </p:cNvSpPr>
                <p:nvPr/>
              </p:nvSpPr>
              <p:spPr bwMode="auto">
                <a:xfrm>
                  <a:off x="70421" y="2494831"/>
                  <a:ext cx="5413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a:t>150</a:t>
                  </a:r>
                  <a:endParaRPr lang="ru-RU" sz="1600" b="1"/>
                </a:p>
              </p:txBody>
            </p:sp>
            <p:sp>
              <p:nvSpPr>
                <p:cNvPr id="34" name="TextBox 131"/>
                <p:cNvSpPr txBox="1">
                  <a:spLocks noChangeArrowheads="1"/>
                </p:cNvSpPr>
                <p:nvPr/>
              </p:nvSpPr>
              <p:spPr bwMode="auto">
                <a:xfrm>
                  <a:off x="70421" y="2134791"/>
                  <a:ext cx="5413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a:t>160</a:t>
                  </a:r>
                  <a:endParaRPr lang="ru-RU" sz="1600" b="1" dirty="0"/>
                </a:p>
              </p:txBody>
            </p:sp>
            <p:sp>
              <p:nvSpPr>
                <p:cNvPr id="35" name="TextBox 134"/>
                <p:cNvSpPr txBox="1">
                  <a:spLocks noChangeArrowheads="1"/>
                </p:cNvSpPr>
                <p:nvPr/>
              </p:nvSpPr>
              <p:spPr bwMode="auto">
                <a:xfrm>
                  <a:off x="70420" y="1774751"/>
                  <a:ext cx="5413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a:t>170</a:t>
                  </a:r>
                  <a:endParaRPr lang="ru-RU" sz="1600" b="1" dirty="0"/>
                </a:p>
              </p:txBody>
            </p:sp>
            <p:sp>
              <p:nvSpPr>
                <p:cNvPr id="36" name="TextBox 128"/>
                <p:cNvSpPr txBox="1">
                  <a:spLocks noChangeArrowheads="1"/>
                </p:cNvSpPr>
                <p:nvPr/>
              </p:nvSpPr>
              <p:spPr bwMode="auto">
                <a:xfrm rot="16200000">
                  <a:off x="35936" y="3899496"/>
                  <a:ext cx="22320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kk-KZ" sz="1200" b="1" dirty="0" smtClean="0">
                      <a:latin typeface="Times New Roman" pitchFamily="18" charset="0"/>
                      <a:cs typeface="Times New Roman" pitchFamily="18" charset="0"/>
                    </a:rPr>
                    <a:t>РЕСЕЙ ФЕДЕРАЦИЯСЫ</a:t>
                  </a:r>
                  <a:endParaRPr lang="ru-RU" sz="1200" b="1" dirty="0">
                    <a:latin typeface="Times New Roman" pitchFamily="18" charset="0"/>
                    <a:cs typeface="Times New Roman" pitchFamily="18" charset="0"/>
                  </a:endParaRPr>
                </a:p>
              </p:txBody>
            </p:sp>
            <p:grpSp>
              <p:nvGrpSpPr>
                <p:cNvPr id="37" name="Группа 67"/>
                <p:cNvGrpSpPr>
                  <a:grpSpLocks/>
                </p:cNvGrpSpPr>
                <p:nvPr/>
              </p:nvGrpSpPr>
              <p:grpSpPr bwMode="auto">
                <a:xfrm>
                  <a:off x="2604046" y="2169021"/>
                  <a:ext cx="7094" cy="3636244"/>
                  <a:chOff x="1140986" y="726779"/>
                  <a:chExt cx="7094" cy="3635511"/>
                </a:xfrm>
              </p:grpSpPr>
              <p:cxnSp>
                <p:nvCxnSpPr>
                  <p:cNvPr id="82" name="Прямая соединительная линия 81"/>
                  <p:cNvCxnSpPr/>
                  <p:nvPr/>
                </p:nvCxnSpPr>
                <p:spPr>
                  <a:xfrm>
                    <a:off x="1148080" y="1340498"/>
                    <a:ext cx="0" cy="1270837"/>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83" name="Прямая соединительная линия 82"/>
                  <p:cNvCxnSpPr/>
                  <p:nvPr/>
                </p:nvCxnSpPr>
                <p:spPr>
                  <a:xfrm>
                    <a:off x="1140986" y="726779"/>
                    <a:ext cx="7094" cy="1355555"/>
                  </a:xfrm>
                  <a:prstGeom prst="line">
                    <a:avLst/>
                  </a:prstGeom>
                  <a:ln w="34925"/>
                </p:spPr>
                <p:style>
                  <a:lnRef idx="1">
                    <a:schemeClr val="accent6"/>
                  </a:lnRef>
                  <a:fillRef idx="0">
                    <a:schemeClr val="accent6"/>
                  </a:fillRef>
                  <a:effectRef idx="0">
                    <a:schemeClr val="accent6"/>
                  </a:effectRef>
                  <a:fontRef idx="minor">
                    <a:schemeClr val="tx1"/>
                  </a:fontRef>
                </p:style>
              </p:cxnSp>
              <p:cxnSp>
                <p:nvCxnSpPr>
                  <p:cNvPr id="84" name="Прямая соединительная линия 83"/>
                  <p:cNvCxnSpPr/>
                  <p:nvPr/>
                </p:nvCxnSpPr>
                <p:spPr>
                  <a:xfrm flipH="1">
                    <a:off x="1140986" y="2420399"/>
                    <a:ext cx="7094" cy="1941891"/>
                  </a:xfrm>
                  <a:prstGeom prst="line">
                    <a:avLst/>
                  </a:prstGeom>
                  <a:ln w="104775"/>
                </p:spPr>
                <p:style>
                  <a:lnRef idx="3">
                    <a:schemeClr val="accent6"/>
                  </a:lnRef>
                  <a:fillRef idx="0">
                    <a:schemeClr val="accent6"/>
                  </a:fillRef>
                  <a:effectRef idx="2">
                    <a:schemeClr val="accent6"/>
                  </a:effectRef>
                  <a:fontRef idx="minor">
                    <a:schemeClr val="tx1"/>
                  </a:fontRef>
                </p:style>
              </p:cxnSp>
            </p:grpSp>
            <p:pic>
              <p:nvPicPr>
                <p:cNvPr id="38" name="Picture 7" descr="D:\Desktop\Общий материал символ\Новая папка (2)\президенты\Флаг и герб\Туркменистанф.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113468" y="4069119"/>
                  <a:ext cx="503237"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9" name="Группа 79"/>
                <p:cNvGrpSpPr>
                  <a:grpSpLocks/>
                </p:cNvGrpSpPr>
                <p:nvPr/>
              </p:nvGrpSpPr>
              <p:grpSpPr bwMode="auto">
                <a:xfrm>
                  <a:off x="3419976" y="2422822"/>
                  <a:ext cx="5156" cy="3382443"/>
                  <a:chOff x="1143888" y="2463678"/>
                  <a:chExt cx="4193" cy="3972277"/>
                </a:xfrm>
              </p:grpSpPr>
              <p:cxnSp>
                <p:nvCxnSpPr>
                  <p:cNvPr id="79" name="Прямая соединительная линия 78"/>
                  <p:cNvCxnSpPr/>
                  <p:nvPr/>
                </p:nvCxnSpPr>
                <p:spPr>
                  <a:xfrm>
                    <a:off x="1145924" y="2971068"/>
                    <a:ext cx="2157" cy="122300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80" name="Прямая соединительная линия 79"/>
                  <p:cNvCxnSpPr/>
                  <p:nvPr/>
                </p:nvCxnSpPr>
                <p:spPr>
                  <a:xfrm flipH="1">
                    <a:off x="1143888" y="4143702"/>
                    <a:ext cx="1610" cy="2292253"/>
                  </a:xfrm>
                  <a:prstGeom prst="line">
                    <a:avLst/>
                  </a:prstGeom>
                  <a:ln w="104775"/>
                </p:spPr>
                <p:style>
                  <a:lnRef idx="3">
                    <a:schemeClr val="accent6"/>
                  </a:lnRef>
                  <a:fillRef idx="0">
                    <a:schemeClr val="accent6"/>
                  </a:fillRef>
                  <a:effectRef idx="2">
                    <a:schemeClr val="accent6"/>
                  </a:effectRef>
                  <a:fontRef idx="minor">
                    <a:schemeClr val="tx1"/>
                  </a:fontRef>
                </p:style>
              </p:cxnSp>
              <p:cxnSp>
                <p:nvCxnSpPr>
                  <p:cNvPr id="81" name="Прямая соединительная линия 80"/>
                  <p:cNvCxnSpPr/>
                  <p:nvPr/>
                </p:nvCxnSpPr>
                <p:spPr>
                  <a:xfrm>
                    <a:off x="1148081" y="2463678"/>
                    <a:ext cx="0" cy="807750"/>
                  </a:xfrm>
                  <a:prstGeom prst="line">
                    <a:avLst/>
                  </a:prstGeom>
                  <a:ln w="34925"/>
                </p:spPr>
                <p:style>
                  <a:lnRef idx="1">
                    <a:schemeClr val="accent6"/>
                  </a:lnRef>
                  <a:fillRef idx="0">
                    <a:schemeClr val="accent6"/>
                  </a:fillRef>
                  <a:effectRef idx="0">
                    <a:schemeClr val="accent6"/>
                  </a:effectRef>
                  <a:fontRef idx="minor">
                    <a:schemeClr val="tx1"/>
                  </a:fontRef>
                </p:style>
              </p:cxnSp>
            </p:grpSp>
            <p:cxnSp>
              <p:nvCxnSpPr>
                <p:cNvPr id="40" name="Прямая соединительная линия 39"/>
                <p:cNvCxnSpPr/>
                <p:nvPr/>
              </p:nvCxnSpPr>
              <p:spPr>
                <a:xfrm>
                  <a:off x="684857" y="2645485"/>
                  <a:ext cx="7434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1" name="TextBox 130"/>
                <p:cNvSpPr txBox="1">
                  <a:spLocks noChangeArrowheads="1"/>
                </p:cNvSpPr>
                <p:nvPr/>
              </p:nvSpPr>
              <p:spPr bwMode="auto">
                <a:xfrm>
                  <a:off x="72082" y="2876774"/>
                  <a:ext cx="54133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a:t>140</a:t>
                  </a:r>
                  <a:endParaRPr lang="ru-RU" sz="1600" b="1" dirty="0"/>
                </a:p>
              </p:txBody>
            </p:sp>
            <p:cxnSp>
              <p:nvCxnSpPr>
                <p:cNvPr id="42" name="Прямая соединительная линия 41"/>
                <p:cNvCxnSpPr/>
                <p:nvPr/>
              </p:nvCxnSpPr>
              <p:spPr>
                <a:xfrm>
                  <a:off x="680637" y="4079007"/>
                  <a:ext cx="7434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683568" y="3718967"/>
                  <a:ext cx="7434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641995" y="4439047"/>
                  <a:ext cx="7434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45" name="Группа 20"/>
                <p:cNvGrpSpPr>
                  <a:grpSpLocks/>
                </p:cNvGrpSpPr>
                <p:nvPr/>
              </p:nvGrpSpPr>
              <p:grpSpPr bwMode="auto">
                <a:xfrm>
                  <a:off x="897725" y="1676922"/>
                  <a:ext cx="2204" cy="4128342"/>
                  <a:chOff x="1146660" y="-286041"/>
                  <a:chExt cx="1972" cy="5994823"/>
                </a:xfrm>
              </p:grpSpPr>
              <p:cxnSp>
                <p:nvCxnSpPr>
                  <p:cNvPr id="76" name="Прямая соединительная линия 75"/>
                  <p:cNvCxnSpPr/>
                  <p:nvPr/>
                </p:nvCxnSpPr>
                <p:spPr>
                  <a:xfrm>
                    <a:off x="1148080" y="1316131"/>
                    <a:ext cx="0" cy="2586470"/>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77" name="Прямая соединительная линия 76"/>
                  <p:cNvCxnSpPr/>
                  <p:nvPr/>
                </p:nvCxnSpPr>
                <p:spPr>
                  <a:xfrm>
                    <a:off x="1148632" y="2855988"/>
                    <a:ext cx="0" cy="2852794"/>
                  </a:xfrm>
                  <a:prstGeom prst="line">
                    <a:avLst/>
                  </a:prstGeom>
                  <a:ln w="104775"/>
                </p:spPr>
                <p:style>
                  <a:lnRef idx="3">
                    <a:schemeClr val="accent6"/>
                  </a:lnRef>
                  <a:fillRef idx="0">
                    <a:schemeClr val="accent6"/>
                  </a:fillRef>
                  <a:effectRef idx="2">
                    <a:schemeClr val="accent6"/>
                  </a:effectRef>
                  <a:fontRef idx="minor">
                    <a:schemeClr val="tx1"/>
                  </a:fontRef>
                </p:style>
              </p:cxnSp>
              <p:cxnSp>
                <p:nvCxnSpPr>
                  <p:cNvPr id="78" name="Прямая соединительная линия 77"/>
                  <p:cNvCxnSpPr/>
                  <p:nvPr/>
                </p:nvCxnSpPr>
                <p:spPr>
                  <a:xfrm flipH="1">
                    <a:off x="1146660" y="-286041"/>
                    <a:ext cx="1972" cy="2083964"/>
                  </a:xfrm>
                  <a:prstGeom prst="line">
                    <a:avLst/>
                  </a:prstGeom>
                  <a:ln w="34925"/>
                </p:spPr>
                <p:style>
                  <a:lnRef idx="1">
                    <a:schemeClr val="accent6"/>
                  </a:lnRef>
                  <a:fillRef idx="0">
                    <a:schemeClr val="accent6"/>
                  </a:fillRef>
                  <a:effectRef idx="0">
                    <a:schemeClr val="accent6"/>
                  </a:effectRef>
                  <a:fontRef idx="minor">
                    <a:schemeClr val="tx1"/>
                  </a:fontRef>
                </p:style>
              </p:cxnSp>
            </p:grpSp>
            <p:cxnSp>
              <p:nvCxnSpPr>
                <p:cNvPr id="46" name="Прямая соединительная линия 45"/>
                <p:cNvCxnSpPr/>
                <p:nvPr/>
              </p:nvCxnSpPr>
              <p:spPr>
                <a:xfrm>
                  <a:off x="683766" y="1558727"/>
                  <a:ext cx="7434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7" name="TextBox 134"/>
                <p:cNvSpPr txBox="1">
                  <a:spLocks noChangeArrowheads="1"/>
                </p:cNvSpPr>
                <p:nvPr/>
              </p:nvSpPr>
              <p:spPr bwMode="auto">
                <a:xfrm>
                  <a:off x="70420" y="1414711"/>
                  <a:ext cx="5413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smtClean="0"/>
                    <a:t>180</a:t>
                  </a:r>
                  <a:endParaRPr lang="ru-RU" sz="1600" b="1" dirty="0"/>
                </a:p>
              </p:txBody>
            </p:sp>
            <p:sp>
              <p:nvSpPr>
                <p:cNvPr id="48" name="TextBox 19"/>
                <p:cNvSpPr txBox="1">
                  <a:spLocks noChangeArrowheads="1"/>
                </p:cNvSpPr>
                <p:nvPr/>
              </p:nvSpPr>
              <p:spPr bwMode="auto">
                <a:xfrm>
                  <a:off x="899929" y="1337197"/>
                  <a:ext cx="5461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smtClean="0"/>
                    <a:t>175</a:t>
                  </a:r>
                  <a:endParaRPr lang="ru-RU" sz="1600" b="1" dirty="0"/>
                </a:p>
              </p:txBody>
            </p:sp>
            <p:grpSp>
              <p:nvGrpSpPr>
                <p:cNvPr id="49" name="Группа 79"/>
                <p:cNvGrpSpPr>
                  <a:grpSpLocks/>
                </p:cNvGrpSpPr>
                <p:nvPr/>
              </p:nvGrpSpPr>
              <p:grpSpPr bwMode="auto">
                <a:xfrm>
                  <a:off x="4264472" y="3972421"/>
                  <a:ext cx="4762" cy="1832843"/>
                  <a:chOff x="1145500" y="4273734"/>
                  <a:chExt cx="7742" cy="2151913"/>
                </a:xfrm>
              </p:grpSpPr>
              <p:cxnSp>
                <p:nvCxnSpPr>
                  <p:cNvPr id="73" name="Прямая соединительная линия 72"/>
                  <p:cNvCxnSpPr/>
                  <p:nvPr/>
                </p:nvCxnSpPr>
                <p:spPr>
                  <a:xfrm>
                    <a:off x="1153242" y="4965288"/>
                    <a:ext cx="0" cy="699468"/>
                  </a:xfrm>
                  <a:prstGeom prst="line">
                    <a:avLst/>
                  </a:prstGeom>
                  <a:ln w="57150"/>
                </p:spPr>
                <p:style>
                  <a:lnRef idx="3">
                    <a:schemeClr val="accent6"/>
                  </a:lnRef>
                  <a:fillRef idx="0">
                    <a:schemeClr val="accent6"/>
                  </a:fillRef>
                  <a:effectRef idx="2">
                    <a:schemeClr val="accent6"/>
                  </a:effectRef>
                  <a:fontRef idx="minor">
                    <a:schemeClr val="tx1"/>
                  </a:fontRef>
                </p:style>
              </p:cxnSp>
              <p:cxnSp>
                <p:nvCxnSpPr>
                  <p:cNvPr id="74" name="Прямая соединительная линия 73"/>
                  <p:cNvCxnSpPr/>
                  <p:nvPr/>
                </p:nvCxnSpPr>
                <p:spPr>
                  <a:xfrm>
                    <a:off x="1145500" y="5664756"/>
                    <a:ext cx="7742" cy="760891"/>
                  </a:xfrm>
                  <a:prstGeom prst="line">
                    <a:avLst/>
                  </a:prstGeom>
                  <a:ln w="104775"/>
                </p:spPr>
                <p:style>
                  <a:lnRef idx="3">
                    <a:schemeClr val="accent6"/>
                  </a:lnRef>
                  <a:fillRef idx="0">
                    <a:schemeClr val="accent6"/>
                  </a:fillRef>
                  <a:effectRef idx="2">
                    <a:schemeClr val="accent6"/>
                  </a:effectRef>
                  <a:fontRef idx="minor">
                    <a:schemeClr val="tx1"/>
                  </a:fontRef>
                </p:style>
              </p:cxnSp>
              <p:cxnSp>
                <p:nvCxnSpPr>
                  <p:cNvPr id="75" name="Прямая соединительная линия 74"/>
                  <p:cNvCxnSpPr/>
                  <p:nvPr/>
                </p:nvCxnSpPr>
                <p:spPr>
                  <a:xfrm>
                    <a:off x="1145500" y="4273734"/>
                    <a:ext cx="7742" cy="687822"/>
                  </a:xfrm>
                  <a:prstGeom prst="line">
                    <a:avLst/>
                  </a:prstGeom>
                  <a:ln w="34925"/>
                </p:spPr>
                <p:style>
                  <a:lnRef idx="1">
                    <a:schemeClr val="accent6"/>
                  </a:lnRef>
                  <a:fillRef idx="0">
                    <a:schemeClr val="accent6"/>
                  </a:fillRef>
                  <a:effectRef idx="0">
                    <a:schemeClr val="accent6"/>
                  </a:effectRef>
                  <a:fontRef idx="minor">
                    <a:schemeClr val="tx1"/>
                  </a:fontRef>
                </p:style>
              </p:cxnSp>
            </p:grpSp>
            <p:sp>
              <p:nvSpPr>
                <p:cNvPr id="50" name="TextBox 91"/>
                <p:cNvSpPr txBox="1">
                  <a:spLocks noChangeArrowheads="1"/>
                </p:cNvSpPr>
                <p:nvPr/>
              </p:nvSpPr>
              <p:spPr bwMode="auto">
                <a:xfrm>
                  <a:off x="4227190" y="3646959"/>
                  <a:ext cx="5461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smtClean="0"/>
                    <a:t>111</a:t>
                  </a:r>
                  <a:endParaRPr lang="ru-RU" sz="1600" b="1" dirty="0"/>
                </a:p>
              </p:txBody>
            </p:sp>
            <p:cxnSp>
              <p:nvCxnSpPr>
                <p:cNvPr id="51" name="Прямая соединительная линия 50"/>
                <p:cNvCxnSpPr/>
                <p:nvPr/>
              </p:nvCxnSpPr>
              <p:spPr>
                <a:xfrm>
                  <a:off x="680636" y="4794783"/>
                  <a:ext cx="743426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2" name="TextBox 128"/>
                <p:cNvSpPr txBox="1">
                  <a:spLocks noChangeArrowheads="1"/>
                </p:cNvSpPr>
                <p:nvPr/>
              </p:nvSpPr>
              <p:spPr bwMode="auto">
                <a:xfrm>
                  <a:off x="107306" y="4581128"/>
                  <a:ext cx="5762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a:t>5</a:t>
                  </a:r>
                  <a:r>
                    <a:rPr lang="en-US" sz="1600" b="1" dirty="0" smtClean="0"/>
                    <a:t>0</a:t>
                  </a:r>
                  <a:endParaRPr lang="ru-RU" sz="1600" b="1" dirty="0"/>
                </a:p>
              </p:txBody>
            </p:sp>
            <p:cxnSp>
              <p:nvCxnSpPr>
                <p:cNvPr id="53" name="Прямая соединительная линия 52"/>
                <p:cNvCxnSpPr/>
                <p:nvPr/>
              </p:nvCxnSpPr>
              <p:spPr>
                <a:xfrm>
                  <a:off x="140564" y="5142221"/>
                  <a:ext cx="8247860" cy="14971"/>
                </a:xfrm>
                <a:prstGeom prst="line">
                  <a:avLst/>
                </a:prstGeom>
              </p:spPr>
              <p:style>
                <a:lnRef idx="3">
                  <a:schemeClr val="accent1"/>
                </a:lnRef>
                <a:fillRef idx="0">
                  <a:schemeClr val="accent1"/>
                </a:fillRef>
                <a:effectRef idx="2">
                  <a:schemeClr val="accent1"/>
                </a:effectRef>
                <a:fontRef idx="minor">
                  <a:schemeClr val="tx1"/>
                </a:fontRef>
              </p:style>
            </p:cxnSp>
            <p:pic>
              <p:nvPicPr>
                <p:cNvPr id="54" name="Picture 88" descr="D:\Desktop\Столица мира флаг\647ccb9101f5f4beb224de9a4b7af426.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737645" y="4656137"/>
                  <a:ext cx="495300"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 name="TextBox 91"/>
                <p:cNvSpPr txBox="1">
                  <a:spLocks noChangeArrowheads="1"/>
                </p:cNvSpPr>
                <p:nvPr/>
              </p:nvSpPr>
              <p:spPr bwMode="auto">
                <a:xfrm>
                  <a:off x="5076056" y="3740453"/>
                  <a:ext cx="5461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smtClean="0"/>
                    <a:t>100</a:t>
                  </a:r>
                  <a:endParaRPr lang="ru-RU" sz="1600" b="1" dirty="0"/>
                </a:p>
              </p:txBody>
            </p:sp>
            <p:sp>
              <p:nvSpPr>
                <p:cNvPr id="56" name="TextBox 91"/>
                <p:cNvSpPr txBox="1">
                  <a:spLocks noChangeArrowheads="1"/>
                </p:cNvSpPr>
                <p:nvPr/>
              </p:nvSpPr>
              <p:spPr bwMode="auto">
                <a:xfrm>
                  <a:off x="5785172" y="4218935"/>
                  <a:ext cx="5461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smtClean="0"/>
                    <a:t>75</a:t>
                  </a:r>
                  <a:endParaRPr lang="ru-RU" sz="1600" b="1" dirty="0"/>
                </a:p>
              </p:txBody>
            </p:sp>
            <p:sp>
              <p:nvSpPr>
                <p:cNvPr id="57" name="TextBox 91"/>
                <p:cNvSpPr txBox="1">
                  <a:spLocks noChangeArrowheads="1"/>
                </p:cNvSpPr>
                <p:nvPr/>
              </p:nvSpPr>
              <p:spPr bwMode="auto">
                <a:xfrm>
                  <a:off x="6712245" y="4301123"/>
                  <a:ext cx="5461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smtClean="0"/>
                    <a:t>70</a:t>
                  </a:r>
                  <a:endParaRPr lang="ru-RU" sz="1600" b="1" dirty="0"/>
                </a:p>
              </p:txBody>
            </p:sp>
            <p:sp>
              <p:nvSpPr>
                <p:cNvPr id="58" name="TextBox 91"/>
                <p:cNvSpPr txBox="1">
                  <a:spLocks noChangeArrowheads="1"/>
                </p:cNvSpPr>
                <p:nvPr/>
              </p:nvSpPr>
              <p:spPr bwMode="auto">
                <a:xfrm>
                  <a:off x="7587017" y="4380066"/>
                  <a:ext cx="5461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sz="1600" b="1" dirty="0" smtClean="0"/>
                    <a:t>51</a:t>
                  </a:r>
                  <a:endParaRPr lang="ru-RU" sz="1600" b="1" dirty="0"/>
                </a:p>
              </p:txBody>
            </p:sp>
            <p:pic>
              <p:nvPicPr>
                <p:cNvPr id="59" name="Picture 112" descr="D:\Documents\3853eaf45be32b18cd02201cd06a2783.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894331" y="5296905"/>
                  <a:ext cx="704850" cy="512465"/>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10" descr="D:\Documents\0.jpg"/>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1764305" y="5301213"/>
                  <a:ext cx="704850" cy="522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16" descr="D:\Documents\014a766651bd6032748c6515c3c9a9f9.jpg"/>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2604046" y="5286531"/>
                  <a:ext cx="675503" cy="537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20" descr="D:\Documents\46613c3ff07e2b6f2bfc211df788cfb4.jp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425132" y="5277707"/>
                  <a:ext cx="712872" cy="555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113" descr="D:\Desktop\Общий материал символ\Новая папка (2)\20120705150917.jpg"/>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4279919" y="5282119"/>
                  <a:ext cx="699957" cy="546278"/>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TextBox 128"/>
                <p:cNvSpPr txBox="1">
                  <a:spLocks noChangeArrowheads="1"/>
                </p:cNvSpPr>
                <p:nvPr/>
              </p:nvSpPr>
              <p:spPr bwMode="auto">
                <a:xfrm>
                  <a:off x="729535" y="5832809"/>
                  <a:ext cx="107364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sz="700" b="1" dirty="0" smtClean="0">
                      <a:latin typeface="Times New Roman" pitchFamily="18" charset="0"/>
                      <a:cs typeface="Times New Roman" pitchFamily="18" charset="0"/>
                    </a:rPr>
                    <a:t>САНКТ</a:t>
                  </a:r>
                  <a:r>
                    <a:rPr lang="en-US" sz="700" b="1" dirty="0" smtClean="0">
                      <a:latin typeface="Times New Roman" pitchFamily="18" charset="0"/>
                      <a:cs typeface="Times New Roman" pitchFamily="18" charset="0"/>
                    </a:rPr>
                    <a:t>-</a:t>
                  </a:r>
                  <a:r>
                    <a:rPr lang="kk-KZ" sz="700" b="1" dirty="0" smtClean="0">
                      <a:latin typeface="Times New Roman" pitchFamily="18" charset="0"/>
                      <a:cs typeface="Times New Roman" pitchFamily="18" charset="0"/>
                    </a:rPr>
                    <a:t>ПЕТЕРБУРГ</a:t>
                  </a:r>
                  <a:endParaRPr lang="ru-RU" sz="700" b="1" dirty="0">
                    <a:latin typeface="Times New Roman" pitchFamily="18" charset="0"/>
                    <a:cs typeface="Times New Roman" pitchFamily="18" charset="0"/>
                  </a:endParaRPr>
                </a:p>
              </p:txBody>
            </p:sp>
            <p:sp>
              <p:nvSpPr>
                <p:cNvPr id="65" name="TextBox 128"/>
                <p:cNvSpPr txBox="1">
                  <a:spLocks noChangeArrowheads="1"/>
                </p:cNvSpPr>
                <p:nvPr/>
              </p:nvSpPr>
              <p:spPr bwMode="auto">
                <a:xfrm>
                  <a:off x="1632025" y="5832809"/>
                  <a:ext cx="107364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sz="700" b="1" dirty="0" smtClean="0">
                      <a:latin typeface="Times New Roman" pitchFamily="18" charset="0"/>
                      <a:cs typeface="Times New Roman" pitchFamily="18" charset="0"/>
                    </a:rPr>
                    <a:t>ДУШАНБЕ</a:t>
                  </a:r>
                  <a:endParaRPr lang="ru-RU" sz="700" b="1" dirty="0">
                    <a:latin typeface="Times New Roman" pitchFamily="18" charset="0"/>
                    <a:cs typeface="Times New Roman" pitchFamily="18" charset="0"/>
                  </a:endParaRPr>
                </a:p>
              </p:txBody>
            </p:sp>
            <p:sp>
              <p:nvSpPr>
                <p:cNvPr id="66" name="TextBox 128"/>
                <p:cNvSpPr txBox="1">
                  <a:spLocks noChangeArrowheads="1"/>
                </p:cNvSpPr>
                <p:nvPr/>
              </p:nvSpPr>
              <p:spPr bwMode="auto">
                <a:xfrm>
                  <a:off x="2545699" y="5849252"/>
                  <a:ext cx="738137"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sz="700" b="1" dirty="0" smtClean="0">
                      <a:latin typeface="Times New Roman" pitchFamily="18" charset="0"/>
                      <a:cs typeface="Times New Roman" pitchFamily="18" charset="0"/>
                    </a:rPr>
                    <a:t>БАКУ</a:t>
                  </a:r>
                  <a:endParaRPr lang="ru-RU" sz="700" b="1" dirty="0">
                    <a:latin typeface="Times New Roman" pitchFamily="18" charset="0"/>
                    <a:cs typeface="Times New Roman" pitchFamily="18" charset="0"/>
                  </a:endParaRPr>
                </a:p>
              </p:txBody>
            </p:sp>
            <p:sp>
              <p:nvSpPr>
                <p:cNvPr id="67" name="TextBox 128"/>
                <p:cNvSpPr txBox="1">
                  <a:spLocks noChangeArrowheads="1"/>
                </p:cNvSpPr>
                <p:nvPr/>
              </p:nvSpPr>
              <p:spPr bwMode="auto">
                <a:xfrm>
                  <a:off x="3244747" y="5845956"/>
                  <a:ext cx="107364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sz="700" b="1" dirty="0" smtClean="0">
                      <a:latin typeface="Times New Roman" pitchFamily="18" charset="0"/>
                      <a:cs typeface="Times New Roman" pitchFamily="18" charset="0"/>
                    </a:rPr>
                    <a:t>АШХАБАД</a:t>
                  </a:r>
                  <a:endParaRPr lang="ru-RU" sz="700" b="1" dirty="0">
                    <a:latin typeface="Times New Roman" pitchFamily="18" charset="0"/>
                    <a:cs typeface="Times New Roman" pitchFamily="18" charset="0"/>
                  </a:endParaRPr>
                </a:p>
              </p:txBody>
            </p:sp>
            <p:sp>
              <p:nvSpPr>
                <p:cNvPr id="68" name="TextBox 128"/>
                <p:cNvSpPr txBox="1">
                  <a:spLocks noChangeArrowheads="1"/>
                </p:cNvSpPr>
                <p:nvPr/>
              </p:nvSpPr>
              <p:spPr bwMode="auto">
                <a:xfrm>
                  <a:off x="4067944" y="5849252"/>
                  <a:ext cx="107364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sz="700" b="1" dirty="0" smtClean="0">
                      <a:latin typeface="Times New Roman" pitchFamily="18" charset="0"/>
                      <a:cs typeface="Times New Roman" pitchFamily="18" charset="0"/>
                    </a:rPr>
                    <a:t>АСТАНА</a:t>
                  </a:r>
                  <a:endParaRPr lang="ru-RU" sz="700" b="1" dirty="0">
                    <a:latin typeface="Times New Roman" pitchFamily="18" charset="0"/>
                    <a:cs typeface="Times New Roman" pitchFamily="18" charset="0"/>
                  </a:endParaRPr>
                </a:p>
              </p:txBody>
            </p:sp>
            <p:sp>
              <p:nvSpPr>
                <p:cNvPr id="69" name="TextBox 128"/>
                <p:cNvSpPr txBox="1">
                  <a:spLocks noChangeArrowheads="1"/>
                </p:cNvSpPr>
                <p:nvPr/>
              </p:nvSpPr>
              <p:spPr bwMode="auto">
                <a:xfrm>
                  <a:off x="4949356" y="5845698"/>
                  <a:ext cx="107364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sz="700" b="1" dirty="0" smtClean="0">
                      <a:latin typeface="Times New Roman" pitchFamily="18" charset="0"/>
                      <a:cs typeface="Times New Roman" pitchFamily="18" charset="0"/>
                    </a:rPr>
                    <a:t>АВАЗА</a:t>
                  </a:r>
                  <a:endParaRPr lang="ru-RU" sz="700" b="1" dirty="0">
                    <a:latin typeface="Times New Roman" pitchFamily="18" charset="0"/>
                    <a:cs typeface="Times New Roman" pitchFamily="18" charset="0"/>
                  </a:endParaRPr>
                </a:p>
              </p:txBody>
            </p:sp>
            <p:sp>
              <p:nvSpPr>
                <p:cNvPr id="70" name="TextBox 128"/>
                <p:cNvSpPr txBox="1">
                  <a:spLocks noChangeArrowheads="1"/>
                </p:cNvSpPr>
                <p:nvPr/>
              </p:nvSpPr>
              <p:spPr bwMode="auto">
                <a:xfrm>
                  <a:off x="5799449" y="5849298"/>
                  <a:ext cx="1076807"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sz="700" b="1" dirty="0" smtClean="0">
                      <a:latin typeface="Times New Roman" pitchFamily="18" charset="0"/>
                      <a:cs typeface="Times New Roman" pitchFamily="18" charset="0"/>
                    </a:rPr>
                    <a:t>БОЗ</a:t>
                  </a:r>
                  <a:r>
                    <a:rPr lang="en-US" sz="700" b="1" dirty="0" smtClean="0">
                      <a:latin typeface="Times New Roman" pitchFamily="18" charset="0"/>
                      <a:cs typeface="Times New Roman" pitchFamily="18" charset="0"/>
                    </a:rPr>
                    <a:t>-</a:t>
                  </a:r>
                  <a:r>
                    <a:rPr lang="kk-KZ" sz="700" b="1" dirty="0" smtClean="0">
                      <a:latin typeface="Times New Roman" pitchFamily="18" charset="0"/>
                      <a:cs typeface="Times New Roman" pitchFamily="18" charset="0"/>
                    </a:rPr>
                    <a:t>БОЛТОК</a:t>
                  </a:r>
                  <a:endParaRPr lang="ru-RU" sz="700" b="1" dirty="0">
                    <a:latin typeface="Times New Roman" pitchFamily="18" charset="0"/>
                    <a:cs typeface="Times New Roman" pitchFamily="18" charset="0"/>
                  </a:endParaRPr>
                </a:p>
              </p:txBody>
            </p:sp>
            <p:sp>
              <p:nvSpPr>
                <p:cNvPr id="71" name="TextBox 128"/>
                <p:cNvSpPr txBox="1">
                  <a:spLocks noChangeArrowheads="1"/>
                </p:cNvSpPr>
                <p:nvPr/>
              </p:nvSpPr>
              <p:spPr bwMode="auto">
                <a:xfrm>
                  <a:off x="6588224" y="5844730"/>
                  <a:ext cx="107364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sz="700" b="1" dirty="0" smtClean="0">
                      <a:latin typeface="Times New Roman" pitchFamily="18" charset="0"/>
                      <a:cs typeface="Times New Roman" pitchFamily="18" charset="0"/>
                    </a:rPr>
                    <a:t>МИНСК</a:t>
                  </a:r>
                  <a:endParaRPr lang="ru-RU" sz="700" b="1" dirty="0">
                    <a:latin typeface="Times New Roman" pitchFamily="18" charset="0"/>
                    <a:cs typeface="Times New Roman" pitchFamily="18" charset="0"/>
                  </a:endParaRPr>
                </a:p>
              </p:txBody>
            </p:sp>
            <p:sp>
              <p:nvSpPr>
                <p:cNvPr id="72" name="TextBox 128"/>
                <p:cNvSpPr txBox="1">
                  <a:spLocks noChangeArrowheads="1"/>
                </p:cNvSpPr>
                <p:nvPr/>
              </p:nvSpPr>
              <p:spPr bwMode="auto">
                <a:xfrm>
                  <a:off x="7530806" y="5849298"/>
                  <a:ext cx="107364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sz="700" b="1" dirty="0" smtClean="0">
                      <a:latin typeface="Times New Roman" pitchFamily="18" charset="0"/>
                      <a:cs typeface="Times New Roman" pitchFamily="18" charset="0"/>
                    </a:rPr>
                    <a:t>НЕБЕЛИЦА</a:t>
                  </a:r>
                  <a:endParaRPr lang="ru-RU" sz="700" b="1" dirty="0">
                    <a:latin typeface="Times New Roman" pitchFamily="18" charset="0"/>
                    <a:cs typeface="Times New Roman" pitchFamily="18" charset="0"/>
                  </a:endParaRPr>
                </a:p>
              </p:txBody>
            </p:sp>
          </p:grpSp>
        </p:grpSp>
        <p:sp>
          <p:nvSpPr>
            <p:cNvPr id="103" name="TextBox 128"/>
            <p:cNvSpPr txBox="1">
              <a:spLocks noChangeArrowheads="1"/>
            </p:cNvSpPr>
            <p:nvPr/>
          </p:nvSpPr>
          <p:spPr bwMode="auto">
            <a:xfrm rot="16200000">
              <a:off x="1202753" y="3615035"/>
              <a:ext cx="22320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kk-KZ" sz="1200" b="1" dirty="0" smtClean="0">
                  <a:latin typeface="Times New Roman" pitchFamily="18" charset="0"/>
                  <a:cs typeface="Times New Roman" pitchFamily="18" charset="0"/>
                </a:rPr>
                <a:t>ТӘЖІКСТАН</a:t>
              </a:r>
              <a:endParaRPr lang="ru-RU" sz="1200" b="1" dirty="0">
                <a:latin typeface="Times New Roman" pitchFamily="18" charset="0"/>
                <a:cs typeface="Times New Roman" pitchFamily="18" charset="0"/>
              </a:endParaRPr>
            </a:p>
          </p:txBody>
        </p:sp>
        <p:sp>
          <p:nvSpPr>
            <p:cNvPr id="104" name="TextBox 128"/>
            <p:cNvSpPr txBox="1">
              <a:spLocks noChangeArrowheads="1"/>
            </p:cNvSpPr>
            <p:nvPr/>
          </p:nvSpPr>
          <p:spPr bwMode="auto">
            <a:xfrm rot="16200000">
              <a:off x="2044989" y="3615035"/>
              <a:ext cx="22320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kk-KZ" sz="1200" b="1" dirty="0" smtClean="0">
                  <a:latin typeface="Times New Roman" pitchFamily="18" charset="0"/>
                  <a:cs typeface="Times New Roman" pitchFamily="18" charset="0"/>
                </a:rPr>
                <a:t>ӘЗІРБАЙЖАН</a:t>
              </a:r>
              <a:endParaRPr lang="ru-RU" sz="1200" b="1" dirty="0">
                <a:latin typeface="Times New Roman" pitchFamily="18" charset="0"/>
                <a:cs typeface="Times New Roman" pitchFamily="18" charset="0"/>
              </a:endParaRPr>
            </a:p>
          </p:txBody>
        </p:sp>
        <p:sp>
          <p:nvSpPr>
            <p:cNvPr id="105" name="TextBox 128"/>
            <p:cNvSpPr txBox="1">
              <a:spLocks noChangeArrowheads="1"/>
            </p:cNvSpPr>
            <p:nvPr/>
          </p:nvSpPr>
          <p:spPr bwMode="auto">
            <a:xfrm rot="16200000">
              <a:off x="2826026" y="3615035"/>
              <a:ext cx="22320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kk-KZ" sz="1200" b="1" dirty="0" smtClean="0">
                  <a:latin typeface="Times New Roman" pitchFamily="18" charset="0"/>
                  <a:cs typeface="Times New Roman" pitchFamily="18" charset="0"/>
                </a:rPr>
                <a:t>ТҮРКІМЕНСТАН</a:t>
              </a:r>
              <a:endParaRPr lang="ru-RU" sz="1200" b="1" dirty="0">
                <a:latin typeface="Times New Roman" pitchFamily="18" charset="0"/>
                <a:cs typeface="Times New Roman" pitchFamily="18" charset="0"/>
              </a:endParaRPr>
            </a:p>
          </p:txBody>
        </p:sp>
        <p:sp>
          <p:nvSpPr>
            <p:cNvPr id="106" name="TextBox 128"/>
            <p:cNvSpPr txBox="1">
              <a:spLocks noChangeArrowheads="1"/>
            </p:cNvSpPr>
            <p:nvPr/>
          </p:nvSpPr>
          <p:spPr bwMode="auto">
            <a:xfrm rot="16200000">
              <a:off x="3901130" y="5647854"/>
              <a:ext cx="141316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kk-KZ" sz="1100" b="1" dirty="0" smtClean="0">
                  <a:latin typeface="Times New Roman" pitchFamily="18" charset="0"/>
                  <a:cs typeface="Times New Roman" pitchFamily="18" charset="0"/>
                </a:rPr>
                <a:t>ҚАЗАҚСТАН</a:t>
              </a:r>
              <a:endParaRPr lang="ru-RU" sz="1100" b="1" dirty="0">
                <a:latin typeface="Times New Roman" pitchFamily="18" charset="0"/>
                <a:cs typeface="Times New Roman" pitchFamily="18" charset="0"/>
              </a:endParaRPr>
            </a:p>
          </p:txBody>
        </p:sp>
        <p:sp>
          <p:nvSpPr>
            <p:cNvPr id="107" name="TextBox 128"/>
            <p:cNvSpPr txBox="1">
              <a:spLocks noChangeArrowheads="1"/>
            </p:cNvSpPr>
            <p:nvPr/>
          </p:nvSpPr>
          <p:spPr bwMode="auto">
            <a:xfrm rot="16200000">
              <a:off x="4765226" y="5671139"/>
              <a:ext cx="141316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kk-KZ" sz="1000" b="1" dirty="0" smtClean="0">
                  <a:latin typeface="Times New Roman" pitchFamily="18" charset="0"/>
                  <a:cs typeface="Times New Roman" pitchFamily="18" charset="0"/>
                </a:rPr>
                <a:t>ТҮРКІМЕНСТАН</a:t>
              </a:r>
              <a:endParaRPr lang="ru-RU" sz="1000" b="1" dirty="0">
                <a:latin typeface="Times New Roman" pitchFamily="18" charset="0"/>
                <a:cs typeface="Times New Roman" pitchFamily="18" charset="0"/>
              </a:endParaRPr>
            </a:p>
          </p:txBody>
        </p:sp>
        <p:sp>
          <p:nvSpPr>
            <p:cNvPr id="108" name="TextBox 128"/>
            <p:cNvSpPr txBox="1">
              <a:spLocks noChangeArrowheads="1"/>
            </p:cNvSpPr>
            <p:nvPr/>
          </p:nvSpPr>
          <p:spPr bwMode="auto">
            <a:xfrm rot="16200000">
              <a:off x="5531948" y="5663445"/>
              <a:ext cx="141316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kk-KZ" sz="1050" b="1" dirty="0" smtClean="0">
                  <a:latin typeface="Times New Roman" pitchFamily="18" charset="0"/>
                  <a:cs typeface="Times New Roman" pitchFamily="18" charset="0"/>
                </a:rPr>
                <a:t>ҚЫРҒЫЗСТАН</a:t>
              </a:r>
              <a:endParaRPr lang="ru-RU" sz="600" b="1" dirty="0">
                <a:latin typeface="Times New Roman" pitchFamily="18" charset="0"/>
                <a:cs typeface="Times New Roman" pitchFamily="18" charset="0"/>
              </a:endParaRPr>
            </a:p>
          </p:txBody>
        </p:sp>
        <p:sp>
          <p:nvSpPr>
            <p:cNvPr id="109" name="TextBox 128"/>
            <p:cNvSpPr txBox="1">
              <a:spLocks noChangeArrowheads="1"/>
            </p:cNvSpPr>
            <p:nvPr/>
          </p:nvSpPr>
          <p:spPr bwMode="auto">
            <a:xfrm rot="16200000">
              <a:off x="6596825" y="5888767"/>
              <a:ext cx="105312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r" eaLnBrk="1" hangingPunct="1"/>
              <a:r>
                <a:rPr lang="kk-KZ" sz="1200" b="1" dirty="0" smtClean="0">
                  <a:latin typeface="Times New Roman" pitchFamily="18" charset="0"/>
                  <a:cs typeface="Times New Roman" pitchFamily="18" charset="0"/>
                </a:rPr>
                <a:t>БЕЛАРУСЬ</a:t>
              </a:r>
              <a:endParaRPr lang="ru-RU" sz="1200" b="1" dirty="0">
                <a:latin typeface="Times New Roman" pitchFamily="18" charset="0"/>
                <a:cs typeface="Times New Roman" pitchFamily="18" charset="0"/>
              </a:endParaRPr>
            </a:p>
          </p:txBody>
        </p:sp>
        <p:sp>
          <p:nvSpPr>
            <p:cNvPr id="110" name="TextBox 128"/>
            <p:cNvSpPr txBox="1">
              <a:spLocks noChangeArrowheads="1"/>
            </p:cNvSpPr>
            <p:nvPr/>
          </p:nvSpPr>
          <p:spPr bwMode="auto">
            <a:xfrm rot="16200000">
              <a:off x="7300736" y="5640159"/>
              <a:ext cx="141316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kk-KZ" sz="1200" b="1" dirty="0" smtClean="0">
                  <a:latin typeface="Times New Roman" pitchFamily="18" charset="0"/>
                  <a:cs typeface="Times New Roman" pitchFamily="18" charset="0"/>
                </a:rPr>
                <a:t>УКРАИНА</a:t>
              </a:r>
              <a:endParaRPr lang="ru-RU" sz="1200" b="1" dirty="0">
                <a:latin typeface="Times New Roman" pitchFamily="18" charset="0"/>
                <a:cs typeface="Times New Roman" pitchFamily="18" charset="0"/>
              </a:endParaRPr>
            </a:p>
          </p:txBody>
        </p:sp>
      </p:grpSp>
    </p:spTree>
    <p:extLst>
      <p:ext uri="{BB962C8B-B14F-4D97-AF65-F5344CB8AC3E}">
        <p14:creationId xmlns:p14="http://schemas.microsoft.com/office/powerpoint/2010/main" xmlns="" val="222358833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TextBox 1"/>
          <p:cNvSpPr txBox="1"/>
          <p:nvPr/>
        </p:nvSpPr>
        <p:spPr>
          <a:xfrm>
            <a:off x="1142976" y="2428868"/>
            <a:ext cx="6912768" cy="830997"/>
          </a:xfrm>
          <a:prstGeom prst="rect">
            <a:avLst/>
          </a:prstGeom>
          <a:noFill/>
        </p:spPr>
        <p:txBody>
          <a:bodyPr wrap="square" rtlCol="0">
            <a:spAutoFit/>
          </a:bodyPr>
          <a:lstStyle/>
          <a:p>
            <a:pPr algn="ctr"/>
            <a:r>
              <a:rPr lang="ru-RU" sz="2400" b="1" dirty="0" smtClean="0">
                <a:solidFill>
                  <a:schemeClr val="accent1">
                    <a:lumMod val="75000"/>
                  </a:schemeClr>
                </a:solidFill>
                <a:latin typeface="Times New Roman" pitchFamily="18" charset="0"/>
                <a:cs typeface="Times New Roman" pitchFamily="18" charset="0"/>
              </a:rPr>
              <a:t>ҚАЗАҚСТАН РЕСПУБЛИКАСЫНЫҢ МЕМЛЕКЕТТІК ЕЛТАҢБАСЫ</a:t>
            </a:r>
            <a:endParaRPr lang="ru-RU" sz="24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85183897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2050" name="Picture 2" descr="F:\JPEG Образ\499.jpg"/>
          <p:cNvPicPr>
            <a:picLocks noChangeAspect="1" noChangeArrowheads="1"/>
          </p:cNvPicPr>
          <p:nvPr/>
        </p:nvPicPr>
        <p:blipFill>
          <a:blip r:embed="rId3" cstate="print">
            <a:lum bright="40000" contrast="-20000"/>
          </a:blip>
          <a:srcRect/>
          <a:stretch>
            <a:fillRect/>
          </a:stretch>
        </p:blipFill>
        <p:spPr bwMode="auto">
          <a:xfrm>
            <a:off x="6357950" y="2428869"/>
            <a:ext cx="2214578" cy="2071702"/>
          </a:xfrm>
          <a:prstGeom prst="rect">
            <a:avLst/>
          </a:prstGeom>
          <a:noFill/>
        </p:spPr>
      </p:pic>
      <p:pic>
        <p:nvPicPr>
          <p:cNvPr id="5" name="Picture 5" descr="C:\Users\Администратор\Desktop\34679833.jpg"/>
          <p:cNvPicPr>
            <a:picLocks noChangeAspect="1" noChangeArrowheads="1"/>
          </p:cNvPicPr>
          <p:nvPr/>
        </p:nvPicPr>
        <p:blipFill>
          <a:blip r:embed="rId4"/>
          <a:srcRect/>
          <a:stretch>
            <a:fillRect/>
          </a:stretch>
        </p:blipFill>
        <p:spPr bwMode="auto">
          <a:xfrm>
            <a:off x="532125" y="1142984"/>
            <a:ext cx="3039743" cy="3429024"/>
          </a:xfrm>
          <a:prstGeom prst="rect">
            <a:avLst/>
          </a:prstGeom>
          <a:noFill/>
        </p:spPr>
      </p:pic>
      <p:sp>
        <p:nvSpPr>
          <p:cNvPr id="6" name="Прямоугольник 5"/>
          <p:cNvSpPr/>
          <p:nvPr/>
        </p:nvSpPr>
        <p:spPr>
          <a:xfrm>
            <a:off x="357158" y="4688341"/>
            <a:ext cx="3071834" cy="1384995"/>
          </a:xfrm>
          <a:prstGeom prst="rect">
            <a:avLst/>
          </a:prstGeom>
        </p:spPr>
        <p:txBody>
          <a:bodyPr wrap="square">
            <a:spAutoFit/>
          </a:bodyPr>
          <a:lstStyle/>
          <a:p>
            <a:pPr algn="ctr"/>
            <a:r>
              <a:rPr lang="ru-RU" sz="1400" dirty="0" smtClean="0"/>
              <a:t> </a:t>
            </a:r>
            <a:r>
              <a:rPr lang="ru-RU" sz="1400" dirty="0" err="1" smtClean="0"/>
              <a:t>Атақты сәулетші, </a:t>
            </a:r>
            <a:r>
              <a:rPr lang="ru-RU" sz="1400" dirty="0" smtClean="0"/>
              <a:t>Л.Н. Гумилев </a:t>
            </a:r>
            <a:r>
              <a:rPr lang="ru-RU" sz="1400" dirty="0" err="1" smtClean="0"/>
              <a:t>атындағы ЕҰУ-нің </a:t>
            </a:r>
            <a:r>
              <a:rPr lang="ru-RU" sz="1400" dirty="0" smtClean="0"/>
              <a:t>профессоры, </a:t>
            </a:r>
            <a:r>
              <a:rPr lang="ru-RU" sz="1400" dirty="0" err="1" smtClean="0"/>
              <a:t>Қазақстан Республикасы</a:t>
            </a:r>
            <a:r>
              <a:rPr lang="ru-RU" sz="1400" dirty="0" smtClean="0"/>
              <a:t> </a:t>
            </a:r>
            <a:r>
              <a:rPr lang="ru-RU" sz="1400" dirty="0" err="1" smtClean="0"/>
              <a:t>Мемлекеттік</a:t>
            </a:r>
            <a:r>
              <a:rPr lang="ru-RU" sz="1400" dirty="0" smtClean="0"/>
              <a:t> </a:t>
            </a:r>
            <a:r>
              <a:rPr lang="ru-RU" sz="1400" dirty="0" err="1" smtClean="0"/>
              <a:t>Елтаңбасының </a:t>
            </a:r>
            <a:r>
              <a:rPr lang="ru-RU" sz="1400" dirty="0" smtClean="0"/>
              <a:t>авторы </a:t>
            </a:r>
          </a:p>
          <a:p>
            <a:pPr algn="ctr"/>
            <a:r>
              <a:rPr lang="ru-RU" sz="1400" b="1" dirty="0" err="1" smtClean="0"/>
              <a:t>Жандарбек</a:t>
            </a:r>
            <a:r>
              <a:rPr lang="ru-RU" sz="1400" b="1" dirty="0" smtClean="0"/>
              <a:t>  </a:t>
            </a:r>
            <a:r>
              <a:rPr lang="ru-RU" sz="1400" b="1" dirty="0" err="1" smtClean="0"/>
              <a:t>Мәлібекұлы </a:t>
            </a:r>
            <a:r>
              <a:rPr lang="ru-RU" sz="1400" b="1" dirty="0" smtClean="0"/>
              <a:t>МӘЛІБЕКОВ</a:t>
            </a:r>
            <a:endParaRPr lang="ru-RU" sz="1400" b="1" dirty="0"/>
          </a:p>
        </p:txBody>
      </p:sp>
      <p:pic>
        <p:nvPicPr>
          <p:cNvPr id="8" name="Picture 4" descr="F:\JPEG Образ\510.jpg"/>
          <p:cNvPicPr>
            <a:picLocks noChangeAspect="1" noChangeArrowheads="1"/>
          </p:cNvPicPr>
          <p:nvPr/>
        </p:nvPicPr>
        <p:blipFill>
          <a:blip r:embed="rId5" cstate="print"/>
          <a:srcRect/>
          <a:stretch>
            <a:fillRect/>
          </a:stretch>
        </p:blipFill>
        <p:spPr bwMode="auto">
          <a:xfrm>
            <a:off x="6324881" y="642918"/>
            <a:ext cx="2247647" cy="1643074"/>
          </a:xfrm>
          <a:prstGeom prst="rect">
            <a:avLst/>
          </a:prstGeom>
          <a:noFill/>
        </p:spPr>
      </p:pic>
      <p:pic>
        <p:nvPicPr>
          <p:cNvPr id="9" name="Picture 9" descr="F:\JPEG цифровой камеры\509.jpg"/>
          <p:cNvPicPr>
            <a:picLocks noChangeAspect="1" noChangeArrowheads="1"/>
          </p:cNvPicPr>
          <p:nvPr/>
        </p:nvPicPr>
        <p:blipFill>
          <a:blip r:embed="rId6" cstate="print"/>
          <a:srcRect/>
          <a:stretch>
            <a:fillRect/>
          </a:stretch>
        </p:blipFill>
        <p:spPr bwMode="auto">
          <a:xfrm>
            <a:off x="3714744" y="642918"/>
            <a:ext cx="2428892" cy="1643074"/>
          </a:xfrm>
          <a:prstGeom prst="rect">
            <a:avLst/>
          </a:prstGeom>
          <a:noFill/>
        </p:spPr>
      </p:pic>
      <p:pic>
        <p:nvPicPr>
          <p:cNvPr id="11" name="Picture 2" descr="C:\Users\Администратор\Downloads\Хамза\Эскиз Герба РК\вр кр.jpg"/>
          <p:cNvPicPr>
            <a:picLocks noChangeAspect="1" noChangeArrowheads="1"/>
          </p:cNvPicPr>
          <p:nvPr/>
        </p:nvPicPr>
        <p:blipFill>
          <a:blip r:embed="rId7"/>
          <a:srcRect/>
          <a:stretch>
            <a:fillRect/>
          </a:stretch>
        </p:blipFill>
        <p:spPr bwMode="auto">
          <a:xfrm>
            <a:off x="3714745" y="4659282"/>
            <a:ext cx="2428892" cy="1627238"/>
          </a:xfrm>
          <a:prstGeom prst="rect">
            <a:avLst/>
          </a:prstGeom>
          <a:noFill/>
        </p:spPr>
      </p:pic>
      <p:pic>
        <p:nvPicPr>
          <p:cNvPr id="12" name="Picture 3" descr="F:\JPEG Образ\511.jpg"/>
          <p:cNvPicPr>
            <a:picLocks noChangeAspect="1" noChangeArrowheads="1"/>
          </p:cNvPicPr>
          <p:nvPr/>
        </p:nvPicPr>
        <p:blipFill>
          <a:blip r:embed="rId8" cstate="print"/>
          <a:srcRect/>
          <a:stretch>
            <a:fillRect/>
          </a:stretch>
        </p:blipFill>
        <p:spPr bwMode="auto">
          <a:xfrm>
            <a:off x="6286511" y="4643446"/>
            <a:ext cx="2286017" cy="1643074"/>
          </a:xfrm>
          <a:prstGeom prst="rect">
            <a:avLst/>
          </a:prstGeom>
          <a:noFill/>
        </p:spPr>
      </p:pic>
      <p:pic>
        <p:nvPicPr>
          <p:cNvPr id="14" name="Picture 2" descr="C:\Users\Администратор\Desktop\1978888\рисунки\photo_1.6-16.jpeg"/>
          <p:cNvPicPr>
            <a:picLocks noChangeAspect="1" noChangeArrowheads="1"/>
          </p:cNvPicPr>
          <p:nvPr/>
        </p:nvPicPr>
        <p:blipFill>
          <a:blip r:embed="rId9" cstate="print"/>
          <a:srcRect/>
          <a:stretch>
            <a:fillRect/>
          </a:stretch>
        </p:blipFill>
        <p:spPr bwMode="auto">
          <a:xfrm>
            <a:off x="3714744" y="2428868"/>
            <a:ext cx="2428892" cy="1285884"/>
          </a:xfrm>
          <a:prstGeom prst="rect">
            <a:avLst/>
          </a:prstGeom>
          <a:noFill/>
        </p:spPr>
      </p:pic>
      <p:sp>
        <p:nvSpPr>
          <p:cNvPr id="16" name="TextBox 15"/>
          <p:cNvSpPr txBox="1"/>
          <p:nvPr/>
        </p:nvSpPr>
        <p:spPr>
          <a:xfrm>
            <a:off x="3714744" y="3786190"/>
            <a:ext cx="2428892" cy="769441"/>
          </a:xfrm>
          <a:prstGeom prst="rect">
            <a:avLst/>
          </a:prstGeom>
          <a:noFill/>
        </p:spPr>
        <p:txBody>
          <a:bodyPr wrap="square" rtlCol="0">
            <a:spAutoFit/>
          </a:bodyPr>
          <a:lstStyle/>
          <a:p>
            <a:pPr algn="ctr"/>
            <a:r>
              <a:rPr lang="kk-KZ" sz="2000" b="1" dirty="0" smtClean="0">
                <a:solidFill>
                  <a:srgbClr val="FF0000"/>
                </a:solidFill>
              </a:rPr>
              <a:t>ТАРИХИ МҰРАҒАТ: </a:t>
            </a:r>
            <a:r>
              <a:rPr lang="kk-KZ" sz="2400" b="1" dirty="0" smtClean="0">
                <a:solidFill>
                  <a:srgbClr val="FF0000"/>
                </a:solidFill>
              </a:rPr>
              <a:t>1992</a:t>
            </a:r>
            <a:endParaRPr lang="ru-RU" sz="2400" b="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Прямоугольник 3"/>
          <p:cNvSpPr/>
          <p:nvPr/>
        </p:nvSpPr>
        <p:spPr>
          <a:xfrm>
            <a:off x="4286280" y="760381"/>
            <a:ext cx="4572000" cy="1323439"/>
          </a:xfrm>
          <a:prstGeom prst="rect">
            <a:avLst/>
          </a:prstGeom>
        </p:spPr>
        <p:txBody>
          <a:bodyPr>
            <a:spAutoFit/>
          </a:bodyPr>
          <a:lstStyle/>
          <a:p>
            <a:r>
              <a:rPr lang="ru-RU" sz="1600" b="1" dirty="0" smtClean="0">
                <a:solidFill>
                  <a:schemeClr val="bg2">
                    <a:lumMod val="25000"/>
                  </a:schemeClr>
                </a:solidFill>
              </a:rPr>
              <a:t>МЕМЛЕКЕТТІК РӘМІЗДЕР</a:t>
            </a:r>
            <a:r>
              <a:rPr lang="ru-RU" sz="1600" dirty="0" smtClean="0"/>
              <a:t>– </a:t>
            </a:r>
            <a:r>
              <a:rPr lang="ru-RU" sz="1600" i="1" dirty="0" err="1" smtClean="0">
                <a:solidFill>
                  <a:schemeClr val="accent4">
                    <a:lumMod val="75000"/>
                  </a:schemeClr>
                </a:solidFill>
                <a:effectLst>
                  <a:outerShdw blurRad="38100" dist="38100" dir="2700000" algn="tl">
                    <a:srgbClr val="000000">
                      <a:alpha val="43137"/>
                    </a:srgbClr>
                  </a:outerShdw>
                </a:effectLst>
              </a:rPr>
              <a:t>еліміздің дербестігі</a:t>
            </a:r>
            <a:r>
              <a:rPr lang="ru-RU" sz="1600" i="1" dirty="0" smtClean="0">
                <a:solidFill>
                  <a:schemeClr val="accent4">
                    <a:lumMod val="75000"/>
                  </a:schemeClr>
                </a:solidFill>
                <a:effectLst>
                  <a:outerShdw blurRad="38100" dist="38100" dir="2700000" algn="tl">
                    <a:srgbClr val="000000">
                      <a:alpha val="43137"/>
                    </a:srgbClr>
                  </a:outerShdw>
                </a:effectLst>
              </a:rPr>
              <a:t> мен </a:t>
            </a:r>
            <a:r>
              <a:rPr lang="ru-RU" sz="1600" i="1" dirty="0" err="1" smtClean="0">
                <a:solidFill>
                  <a:schemeClr val="accent4">
                    <a:lumMod val="75000"/>
                  </a:schemeClr>
                </a:solidFill>
                <a:effectLst>
                  <a:outerShdw blurRad="38100" dist="38100" dir="2700000" algn="tl">
                    <a:srgbClr val="000000">
                      <a:alpha val="43137"/>
                    </a:srgbClr>
                  </a:outerShdw>
                </a:effectLst>
              </a:rPr>
              <a:t>тәуелсіздігін күллі әлемге жария</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етуші</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әрі мемлекетіміздің өткені</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бүгіні мен</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болашағы арасындағы сабақтастықтың жарқын бейнесі</a:t>
            </a:r>
            <a:r>
              <a:rPr lang="ru-RU" sz="1600" i="1" dirty="0" smtClean="0">
                <a:solidFill>
                  <a:schemeClr val="accent4">
                    <a:lumMod val="75000"/>
                  </a:schemeClr>
                </a:solidFill>
                <a:effectLst>
                  <a:outerShdw blurRad="38100" dist="38100" dir="2700000" algn="tl">
                    <a:srgbClr val="000000">
                      <a:alpha val="43137"/>
                    </a:srgbClr>
                  </a:outerShdw>
                </a:effectLst>
              </a:rPr>
              <a:t>.</a:t>
            </a:r>
            <a:endParaRPr lang="ru-RU" sz="1600" i="1" dirty="0">
              <a:solidFill>
                <a:schemeClr val="accent4">
                  <a:lumMod val="75000"/>
                </a:schemeClr>
              </a:solidFill>
              <a:effectLst>
                <a:outerShdw blurRad="38100" dist="38100" dir="2700000" algn="tl">
                  <a:srgbClr val="000000">
                    <a:alpha val="43137"/>
                  </a:srgbClr>
                </a:outerShdw>
              </a:effectLst>
            </a:endParaRPr>
          </a:p>
        </p:txBody>
      </p:sp>
      <p:sp>
        <p:nvSpPr>
          <p:cNvPr id="5" name="TextBox 4"/>
          <p:cNvSpPr txBox="1"/>
          <p:nvPr/>
        </p:nvSpPr>
        <p:spPr>
          <a:xfrm>
            <a:off x="571472" y="760381"/>
            <a:ext cx="3571900" cy="1384995"/>
          </a:xfrm>
          <a:prstGeom prst="rect">
            <a:avLst/>
          </a:prstGeom>
          <a:noFill/>
        </p:spPr>
        <p:txBody>
          <a:bodyPr wrap="square" rtlCol="0">
            <a:spAutoFit/>
          </a:bodyPr>
          <a:lstStyle/>
          <a:p>
            <a:pPr algn="ctr"/>
            <a:r>
              <a:rPr lang="kk-KZ" sz="2800" b="1" dirty="0" smtClean="0">
                <a:solidFill>
                  <a:srgbClr val="FF0000"/>
                </a:solidFill>
              </a:rPr>
              <a:t>МЕМЛЕКЕТТІК РӘМІЗДЕР ДЕГЕНІМІЗ НЕ?</a:t>
            </a:r>
            <a:endParaRPr lang="ru-RU" sz="2800" b="1" dirty="0">
              <a:solidFill>
                <a:srgbClr val="FF0000"/>
              </a:solidFill>
            </a:endParaRPr>
          </a:p>
        </p:txBody>
      </p:sp>
      <p:sp>
        <p:nvSpPr>
          <p:cNvPr id="6" name="TextBox 5"/>
          <p:cNvSpPr txBox="1"/>
          <p:nvPr/>
        </p:nvSpPr>
        <p:spPr>
          <a:xfrm>
            <a:off x="571472" y="2332017"/>
            <a:ext cx="3571900" cy="954107"/>
          </a:xfrm>
          <a:prstGeom prst="rect">
            <a:avLst/>
          </a:prstGeom>
          <a:noFill/>
        </p:spPr>
        <p:txBody>
          <a:bodyPr wrap="square" rtlCol="0">
            <a:spAutoFit/>
          </a:bodyPr>
          <a:lstStyle/>
          <a:p>
            <a:pPr algn="ctr"/>
            <a:r>
              <a:rPr lang="kk-KZ" sz="2800" b="1" dirty="0" smtClean="0">
                <a:solidFill>
                  <a:srgbClr val="FF0000"/>
                </a:solidFill>
              </a:rPr>
              <a:t>ТУ</a:t>
            </a:r>
          </a:p>
          <a:p>
            <a:pPr algn="ctr"/>
            <a:r>
              <a:rPr lang="kk-KZ" sz="2800" b="1" dirty="0" smtClean="0">
                <a:solidFill>
                  <a:srgbClr val="FF0000"/>
                </a:solidFill>
              </a:rPr>
              <a:t> ДЕГЕНІМІЗ НЕ?</a:t>
            </a:r>
            <a:endParaRPr lang="ru-RU" sz="2800" b="1" dirty="0">
              <a:solidFill>
                <a:srgbClr val="FF0000"/>
              </a:solidFill>
            </a:endParaRPr>
          </a:p>
        </p:txBody>
      </p:sp>
      <p:sp>
        <p:nvSpPr>
          <p:cNvPr id="7" name="Прямоугольник 6"/>
          <p:cNvSpPr/>
          <p:nvPr/>
        </p:nvSpPr>
        <p:spPr>
          <a:xfrm>
            <a:off x="4286248" y="2358276"/>
            <a:ext cx="3714776" cy="830997"/>
          </a:xfrm>
          <a:prstGeom prst="rect">
            <a:avLst/>
          </a:prstGeom>
        </p:spPr>
        <p:txBody>
          <a:bodyPr wrap="square">
            <a:spAutoFit/>
          </a:bodyPr>
          <a:lstStyle/>
          <a:p>
            <a:r>
              <a:rPr lang="ru-RU" sz="1600" b="1" dirty="0" smtClean="0">
                <a:solidFill>
                  <a:schemeClr val="bg2">
                    <a:lumMod val="25000"/>
                  </a:schemeClr>
                </a:solidFill>
              </a:rPr>
              <a:t>ТУ</a:t>
            </a:r>
            <a:r>
              <a:rPr lang="ru-RU" sz="1600" dirty="0" smtClean="0">
                <a:solidFill>
                  <a:schemeClr val="bg2">
                    <a:lumMod val="25000"/>
                  </a:schemeClr>
                </a:solidFill>
              </a:rPr>
              <a:t> </a:t>
            </a:r>
            <a:r>
              <a:rPr lang="ru-RU" sz="1600" dirty="0" smtClean="0"/>
              <a:t>– </a:t>
            </a:r>
            <a:r>
              <a:rPr lang="ru-RU" sz="1600" i="1" dirty="0" err="1" smtClean="0">
                <a:solidFill>
                  <a:schemeClr val="accent4">
                    <a:lumMod val="75000"/>
                  </a:schemeClr>
                </a:solidFill>
                <a:effectLst>
                  <a:outerShdw blurRad="38100" dist="38100" dir="2700000" algn="tl">
                    <a:srgbClr val="000000">
                      <a:alpha val="43137"/>
                    </a:srgbClr>
                  </a:outerShdw>
                </a:effectLst>
              </a:rPr>
              <a:t>мемлекеттің егемендік</a:t>
            </a:r>
            <a:r>
              <a:rPr lang="ru-RU" sz="1600" i="1" dirty="0" smtClean="0">
                <a:solidFill>
                  <a:schemeClr val="accent4">
                    <a:lumMod val="75000"/>
                  </a:schemeClr>
                </a:solidFill>
                <a:effectLst>
                  <a:outerShdw blurRad="38100" dist="38100" dir="2700000" algn="tl">
                    <a:srgbClr val="000000">
                      <a:alpha val="43137"/>
                    </a:srgbClr>
                  </a:outerShdw>
                </a:effectLst>
              </a:rPr>
              <a:t> пен </a:t>
            </a:r>
            <a:r>
              <a:rPr lang="ru-RU" sz="1600" i="1" dirty="0" err="1" smtClean="0">
                <a:solidFill>
                  <a:schemeClr val="accent4">
                    <a:lumMod val="75000"/>
                  </a:schemeClr>
                </a:solidFill>
                <a:effectLst>
                  <a:outerShdw blurRad="38100" dist="38100" dir="2700000" algn="tl">
                    <a:srgbClr val="000000">
                      <a:alpha val="43137"/>
                    </a:srgbClr>
                  </a:outerShdw>
                </a:effectLst>
              </a:rPr>
              <a:t>біртұтастықты білдіретін</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басты</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рәміздерінің бірі</a:t>
            </a:r>
            <a:r>
              <a:rPr lang="ru-RU" sz="1600" i="1" dirty="0" smtClean="0">
                <a:solidFill>
                  <a:schemeClr val="accent4">
                    <a:lumMod val="75000"/>
                  </a:schemeClr>
                </a:solidFill>
                <a:effectLst>
                  <a:outerShdw blurRad="38100" dist="38100" dir="2700000" algn="tl">
                    <a:srgbClr val="000000">
                      <a:alpha val="43137"/>
                    </a:srgbClr>
                  </a:outerShdw>
                </a:effectLst>
              </a:rPr>
              <a:t>. </a:t>
            </a:r>
            <a:endParaRPr lang="ru-RU" sz="1600" i="1" dirty="0">
              <a:solidFill>
                <a:schemeClr val="accent4">
                  <a:lumMod val="75000"/>
                </a:schemeClr>
              </a:solidFill>
              <a:effectLst>
                <a:outerShdw blurRad="38100" dist="38100" dir="2700000" algn="tl">
                  <a:srgbClr val="000000">
                    <a:alpha val="43137"/>
                  </a:srgbClr>
                </a:outerShdw>
              </a:effectLst>
            </a:endParaRPr>
          </a:p>
        </p:txBody>
      </p:sp>
      <p:sp>
        <p:nvSpPr>
          <p:cNvPr id="8" name="Прямоугольник 7"/>
          <p:cNvSpPr/>
          <p:nvPr/>
        </p:nvSpPr>
        <p:spPr>
          <a:xfrm>
            <a:off x="4286248" y="3520203"/>
            <a:ext cx="4572000" cy="1323439"/>
          </a:xfrm>
          <a:prstGeom prst="rect">
            <a:avLst/>
          </a:prstGeom>
        </p:spPr>
        <p:txBody>
          <a:bodyPr>
            <a:spAutoFit/>
          </a:bodyPr>
          <a:lstStyle/>
          <a:p>
            <a:r>
              <a:rPr lang="ru-RU" sz="1600" b="1" dirty="0" smtClean="0">
                <a:solidFill>
                  <a:schemeClr val="bg2">
                    <a:lumMod val="25000"/>
                  </a:schemeClr>
                </a:solidFill>
              </a:rPr>
              <a:t>ЕЛТАҢБА</a:t>
            </a:r>
            <a:r>
              <a:rPr lang="ru-RU" sz="1600" dirty="0" smtClean="0">
                <a:solidFill>
                  <a:schemeClr val="bg2">
                    <a:lumMod val="25000"/>
                  </a:schemeClr>
                </a:solidFill>
              </a:rPr>
              <a:t> </a:t>
            </a:r>
            <a:r>
              <a:rPr lang="ru-RU" sz="1600" dirty="0" smtClean="0"/>
              <a:t>- </a:t>
            </a:r>
            <a:r>
              <a:rPr lang="kk-KZ" sz="1600" i="1" dirty="0" err="1" smtClean="0">
                <a:solidFill>
                  <a:schemeClr val="accent4">
                    <a:lumMod val="75000"/>
                  </a:schemeClr>
                </a:solidFill>
                <a:effectLst>
                  <a:outerShdw blurRad="38100" dist="38100" dir="2700000" algn="tl">
                    <a:srgbClr val="000000">
                      <a:alpha val="43137"/>
                    </a:srgbClr>
                  </a:outerShdw>
                </a:effectLst>
              </a:rPr>
              <a:t>м</a:t>
            </a:r>
            <a:r>
              <a:rPr lang="ru-RU" sz="1600" i="1" dirty="0" err="1" smtClean="0">
                <a:solidFill>
                  <a:schemeClr val="accent4">
                    <a:lumMod val="75000"/>
                  </a:schemeClr>
                </a:solidFill>
                <a:effectLst>
                  <a:outerShdw blurRad="38100" dist="38100" dir="2700000" algn="tl">
                    <a:srgbClr val="000000">
                      <a:alpha val="43137"/>
                    </a:srgbClr>
                  </a:outerShdw>
                </a:effectLst>
              </a:rPr>
              <a:t>емлекеттің мәдени және  тарихи</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дәстүрін бейнелейтін</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символдық мәні </a:t>
            </a:r>
            <a:r>
              <a:rPr lang="ru-RU" sz="1600" i="1" dirty="0" smtClean="0">
                <a:solidFill>
                  <a:schemeClr val="accent4">
                    <a:lumMod val="75000"/>
                  </a:schemeClr>
                </a:solidFill>
                <a:effectLst>
                  <a:outerShdw blurRad="38100" dist="38100" dir="2700000" algn="tl">
                    <a:srgbClr val="000000">
                      <a:alpha val="43137"/>
                    </a:srgbClr>
                  </a:outerShdw>
                </a:effectLst>
              </a:rPr>
              <a:t>бар </a:t>
            </a:r>
            <a:r>
              <a:rPr lang="ru-RU" sz="1600" i="1" dirty="0" err="1" smtClean="0">
                <a:solidFill>
                  <a:schemeClr val="accent4">
                    <a:lumMod val="75000"/>
                  </a:schemeClr>
                </a:solidFill>
                <a:effectLst>
                  <a:outerShdw blurRad="38100" dist="38100" dir="2700000" algn="tl">
                    <a:srgbClr val="000000">
                      <a:alpha val="43137"/>
                    </a:srgbClr>
                  </a:outerShdw>
                </a:effectLst>
              </a:rPr>
              <a:t>үйлесімді пішіндер</a:t>
            </a:r>
            <a:r>
              <a:rPr lang="ru-RU" sz="1600" i="1" dirty="0" smtClean="0">
                <a:solidFill>
                  <a:schemeClr val="accent4">
                    <a:lumMod val="75000"/>
                  </a:schemeClr>
                </a:solidFill>
                <a:effectLst>
                  <a:outerShdw blurRad="38100" dist="38100" dir="2700000" algn="tl">
                    <a:srgbClr val="000000">
                      <a:alpha val="43137"/>
                    </a:srgbClr>
                  </a:outerShdw>
                </a:effectLst>
              </a:rPr>
              <a:t> мен </a:t>
            </a:r>
            <a:r>
              <a:rPr lang="ru-RU" sz="1600" i="1" dirty="0" err="1" smtClean="0">
                <a:solidFill>
                  <a:schemeClr val="accent4">
                    <a:lumMod val="75000"/>
                  </a:schemeClr>
                </a:solidFill>
                <a:effectLst>
                  <a:outerShdw blurRad="38100" dist="38100" dir="2700000" algn="tl">
                    <a:srgbClr val="000000">
                      <a:alpha val="43137"/>
                    </a:srgbClr>
                  </a:outerShdw>
                </a:effectLst>
              </a:rPr>
              <a:t>заттардың мирастық ерекшелік</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белгісін</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білдіреді</a:t>
            </a:r>
            <a:r>
              <a:rPr lang="kk-KZ" sz="1600" i="1" dirty="0" smtClean="0">
                <a:solidFill>
                  <a:schemeClr val="accent4">
                    <a:lumMod val="75000"/>
                  </a:schemeClr>
                </a:solidFill>
                <a:effectLst>
                  <a:outerShdw blurRad="38100" dist="38100" dir="2700000" algn="tl">
                    <a:srgbClr val="000000">
                      <a:alpha val="43137"/>
                    </a:srgbClr>
                  </a:outerShdw>
                </a:effectLst>
              </a:rPr>
              <a:t>.</a:t>
            </a:r>
            <a:endParaRPr lang="ru-RU" sz="1600" i="1" dirty="0" smtClean="0">
              <a:solidFill>
                <a:schemeClr val="accent4">
                  <a:lumMod val="75000"/>
                </a:schemeClr>
              </a:solidFill>
              <a:effectLst>
                <a:outerShdw blurRad="38100" dist="38100" dir="2700000" algn="tl">
                  <a:srgbClr val="000000">
                    <a:alpha val="43137"/>
                  </a:srgbClr>
                </a:outerShdw>
              </a:effectLst>
            </a:endParaRPr>
          </a:p>
        </p:txBody>
      </p:sp>
      <p:sp>
        <p:nvSpPr>
          <p:cNvPr id="9" name="TextBox 8"/>
          <p:cNvSpPr txBox="1"/>
          <p:nvPr/>
        </p:nvSpPr>
        <p:spPr>
          <a:xfrm>
            <a:off x="571472" y="3540815"/>
            <a:ext cx="3571900" cy="954107"/>
          </a:xfrm>
          <a:prstGeom prst="rect">
            <a:avLst/>
          </a:prstGeom>
          <a:noFill/>
        </p:spPr>
        <p:txBody>
          <a:bodyPr wrap="square" rtlCol="0">
            <a:spAutoFit/>
          </a:bodyPr>
          <a:lstStyle/>
          <a:p>
            <a:pPr algn="ctr"/>
            <a:r>
              <a:rPr lang="kk-KZ" sz="2800" b="1" dirty="0" smtClean="0">
                <a:solidFill>
                  <a:srgbClr val="FF0000"/>
                </a:solidFill>
              </a:rPr>
              <a:t>ЕЛТАҢБА</a:t>
            </a:r>
          </a:p>
          <a:p>
            <a:pPr algn="ctr"/>
            <a:r>
              <a:rPr lang="kk-KZ" sz="2800" b="1" dirty="0" smtClean="0">
                <a:solidFill>
                  <a:srgbClr val="FF0000"/>
                </a:solidFill>
              </a:rPr>
              <a:t>ДЕГЕНІМІЗ НЕ?</a:t>
            </a:r>
            <a:endParaRPr lang="ru-RU" sz="2800" b="1" dirty="0">
              <a:solidFill>
                <a:srgbClr val="FF0000"/>
              </a:solidFill>
            </a:endParaRPr>
          </a:p>
        </p:txBody>
      </p:sp>
      <p:sp>
        <p:nvSpPr>
          <p:cNvPr id="10" name="TextBox 9"/>
          <p:cNvSpPr txBox="1"/>
          <p:nvPr/>
        </p:nvSpPr>
        <p:spPr>
          <a:xfrm>
            <a:off x="571472" y="5118099"/>
            <a:ext cx="3571900" cy="954107"/>
          </a:xfrm>
          <a:prstGeom prst="rect">
            <a:avLst/>
          </a:prstGeom>
          <a:noFill/>
        </p:spPr>
        <p:txBody>
          <a:bodyPr wrap="square" rtlCol="0">
            <a:spAutoFit/>
          </a:bodyPr>
          <a:lstStyle/>
          <a:p>
            <a:pPr algn="ctr"/>
            <a:r>
              <a:rPr lang="kk-KZ" sz="2800" b="1" dirty="0" smtClean="0">
                <a:solidFill>
                  <a:srgbClr val="FF0000"/>
                </a:solidFill>
              </a:rPr>
              <a:t>ГИМН</a:t>
            </a:r>
          </a:p>
          <a:p>
            <a:pPr algn="ctr"/>
            <a:r>
              <a:rPr lang="kk-KZ" sz="2800" b="1" dirty="0" smtClean="0">
                <a:solidFill>
                  <a:srgbClr val="FF0000"/>
                </a:solidFill>
              </a:rPr>
              <a:t>ДЕГЕНІМІЗ НЕ?</a:t>
            </a:r>
            <a:endParaRPr lang="ru-RU" sz="2800" b="1" dirty="0">
              <a:solidFill>
                <a:srgbClr val="FF0000"/>
              </a:solidFill>
            </a:endParaRPr>
          </a:p>
        </p:txBody>
      </p:sp>
      <p:sp>
        <p:nvSpPr>
          <p:cNvPr id="11" name="Прямоугольник 10"/>
          <p:cNvSpPr/>
          <p:nvPr/>
        </p:nvSpPr>
        <p:spPr>
          <a:xfrm>
            <a:off x="4286280" y="5112451"/>
            <a:ext cx="4572000" cy="830997"/>
          </a:xfrm>
          <a:prstGeom prst="rect">
            <a:avLst/>
          </a:prstGeom>
        </p:spPr>
        <p:txBody>
          <a:bodyPr>
            <a:spAutoFit/>
          </a:bodyPr>
          <a:lstStyle/>
          <a:p>
            <a:r>
              <a:rPr lang="ru-RU" sz="1600" b="1" dirty="0" smtClean="0">
                <a:solidFill>
                  <a:schemeClr val="bg2">
                    <a:lumMod val="25000"/>
                  </a:schemeClr>
                </a:solidFill>
              </a:rPr>
              <a:t>ГИМН</a:t>
            </a:r>
            <a:r>
              <a:rPr lang="ru-RU" sz="1600" dirty="0" smtClean="0">
                <a:solidFill>
                  <a:schemeClr val="bg2">
                    <a:lumMod val="25000"/>
                  </a:schemeClr>
                </a:solidFill>
              </a:rPr>
              <a:t> </a:t>
            </a:r>
            <a:r>
              <a:rPr lang="ru-RU" sz="1600" dirty="0" smtClean="0"/>
              <a:t>– </a:t>
            </a:r>
            <a:r>
              <a:rPr lang="ru-RU" sz="1600" i="1" dirty="0" err="1" smtClean="0">
                <a:solidFill>
                  <a:schemeClr val="accent4">
                    <a:lumMod val="75000"/>
                  </a:schemeClr>
                </a:solidFill>
                <a:effectLst>
                  <a:outerShdw blurRad="38100" dist="38100" dir="2700000" algn="tl">
                    <a:srgbClr val="000000">
                      <a:alpha val="43137"/>
                    </a:srgbClr>
                  </a:outerShdw>
                </a:effectLst>
              </a:rPr>
              <a:t>гректің </a:t>
            </a:r>
            <a:r>
              <a:rPr lang="ru-RU" sz="1600" i="1" dirty="0" smtClean="0">
                <a:solidFill>
                  <a:schemeClr val="accent4">
                    <a:lumMod val="75000"/>
                  </a:schemeClr>
                </a:solidFill>
                <a:effectLst>
                  <a:outerShdw blurRad="38100" dist="38100" dir="2700000" algn="tl">
                    <a:srgbClr val="000000">
                      <a:alpha val="43137"/>
                    </a:srgbClr>
                  </a:outerShdw>
                </a:effectLst>
              </a:rPr>
              <a:t>«</a:t>
            </a:r>
            <a:r>
              <a:rPr lang="en-US" sz="1600" i="1" dirty="0" err="1" smtClean="0">
                <a:solidFill>
                  <a:schemeClr val="accent4">
                    <a:lumMod val="75000"/>
                  </a:schemeClr>
                </a:solidFill>
                <a:effectLst>
                  <a:outerShdw blurRad="38100" dist="38100" dir="2700000" algn="tl">
                    <a:srgbClr val="000000">
                      <a:alpha val="43137"/>
                    </a:srgbClr>
                  </a:outerShdw>
                </a:effectLst>
              </a:rPr>
              <a:t>gimneo</a:t>
            </a:r>
            <a:r>
              <a:rPr lang="en-US"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сөзінен шыққан </a:t>
            </a:r>
            <a:r>
              <a:rPr lang="ru-RU" sz="1600" i="1" dirty="0" smtClean="0">
                <a:solidFill>
                  <a:schemeClr val="accent4">
                    <a:lumMod val="75000"/>
                  </a:schemeClr>
                </a:solidFill>
                <a:effectLst>
                  <a:outerShdw blurRad="38100" dist="38100" dir="2700000" algn="tl">
                    <a:srgbClr val="000000">
                      <a:alpha val="43137"/>
                    </a:srgbClr>
                  </a:outerShdw>
                </a:effectLst>
              </a:rPr>
              <a:t>«гимн» </a:t>
            </a:r>
            <a:r>
              <a:rPr lang="ru-RU" sz="1600" i="1" dirty="0" err="1" smtClean="0">
                <a:solidFill>
                  <a:schemeClr val="accent4">
                    <a:lumMod val="75000"/>
                  </a:schemeClr>
                </a:solidFill>
                <a:effectLst>
                  <a:outerShdw blurRad="38100" dist="38100" dir="2700000" algn="tl">
                    <a:srgbClr val="000000">
                      <a:alpha val="43137"/>
                    </a:srgbClr>
                  </a:outerShdw>
                </a:effectLst>
              </a:rPr>
              <a:t>термині</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салтанатты</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ән</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деген</a:t>
            </a:r>
            <a:r>
              <a:rPr lang="ru-RU" sz="1600" i="1" dirty="0" smtClean="0">
                <a:solidFill>
                  <a:schemeClr val="accent4">
                    <a:lumMod val="75000"/>
                  </a:schemeClr>
                </a:solidFill>
                <a:effectLst>
                  <a:outerShdw blurRad="38100" dist="38100" dir="2700000" algn="tl">
                    <a:srgbClr val="000000">
                      <a:alpha val="43137"/>
                    </a:srgbClr>
                  </a:outerShdw>
                </a:effectLst>
              </a:rPr>
              <a:t> </a:t>
            </a:r>
            <a:r>
              <a:rPr lang="ru-RU" sz="1600" i="1" dirty="0" err="1" smtClean="0">
                <a:solidFill>
                  <a:schemeClr val="accent4">
                    <a:lumMod val="75000"/>
                  </a:schemeClr>
                </a:solidFill>
                <a:effectLst>
                  <a:outerShdw blurRad="38100" dist="38100" dir="2700000" algn="tl">
                    <a:srgbClr val="000000">
                      <a:alpha val="43137"/>
                    </a:srgbClr>
                  </a:outerShdw>
                </a:effectLst>
              </a:rPr>
              <a:t>мағынаны білдіреді</a:t>
            </a:r>
            <a:r>
              <a:rPr lang="ru-RU" sz="1600" i="1" dirty="0" smtClean="0">
                <a:solidFill>
                  <a:schemeClr val="accent4">
                    <a:lumMod val="75000"/>
                  </a:schemeClr>
                </a:solidFill>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22" name="Группа 21"/>
          <p:cNvGrpSpPr/>
          <p:nvPr/>
        </p:nvGrpSpPr>
        <p:grpSpPr>
          <a:xfrm>
            <a:off x="428565" y="2500306"/>
            <a:ext cx="8286839" cy="3738214"/>
            <a:chOff x="428565" y="2643182"/>
            <a:chExt cx="8286839" cy="3738214"/>
          </a:xfrm>
        </p:grpSpPr>
        <p:sp>
          <p:nvSpPr>
            <p:cNvPr id="8" name="Прямоугольник 7"/>
            <p:cNvSpPr/>
            <p:nvPr/>
          </p:nvSpPr>
          <p:spPr>
            <a:xfrm>
              <a:off x="428596" y="5858176"/>
              <a:ext cx="8286808" cy="523220"/>
            </a:xfrm>
            <a:prstGeom prst="rect">
              <a:avLst/>
            </a:prstGeom>
          </p:spPr>
          <p:txBody>
            <a:bodyPr wrap="square">
              <a:spAutoFit/>
            </a:bodyPr>
            <a:lstStyle/>
            <a:p>
              <a:pPr algn="ctr"/>
              <a:r>
                <a:rPr lang="ru-RU" sz="1400" i="1" dirty="0" err="1" smtClean="0">
                  <a:solidFill>
                    <a:schemeClr val="tx2"/>
                  </a:solidFill>
                  <a:latin typeface="Arial" pitchFamily="34" charset="0"/>
                  <a:cs typeface="Arial" pitchFamily="34" charset="0"/>
                </a:rPr>
                <a:t>Осылайша</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Мемлекеттік</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Елтаңбаның эталондық </a:t>
              </a:r>
              <a:r>
                <a:rPr lang="ru-RU" sz="1400" i="1" dirty="0" smtClean="0">
                  <a:solidFill>
                    <a:schemeClr val="tx2"/>
                  </a:solidFill>
                  <a:latin typeface="Arial" pitchFamily="34" charset="0"/>
                  <a:cs typeface="Arial" pitchFamily="34" charset="0"/>
                </a:rPr>
                <a:t>стандарт </a:t>
              </a:r>
              <a:r>
                <a:rPr lang="ru-RU" sz="1400" i="1" dirty="0" err="1" smtClean="0">
                  <a:solidFill>
                    <a:schemeClr val="tx2"/>
                  </a:solidFill>
                  <a:latin typeface="Arial" pitchFamily="34" charset="0"/>
                  <a:cs typeface="Arial" pitchFamily="34" charset="0"/>
                </a:rPr>
                <a:t>нұсқасы мазмұндық сипаттамасымен</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және графикалық өлшемдерімен нақтыланды</a:t>
              </a:r>
              <a:r>
                <a:rPr lang="ru-RU" sz="1400" i="1" dirty="0" smtClean="0">
                  <a:solidFill>
                    <a:schemeClr val="tx2"/>
                  </a:solidFill>
                  <a:latin typeface="Arial" pitchFamily="34" charset="0"/>
                  <a:cs typeface="Arial" pitchFamily="34" charset="0"/>
                </a:rPr>
                <a:t>. </a:t>
              </a:r>
              <a:endParaRPr lang="ru-RU" sz="1400" i="1" dirty="0">
                <a:solidFill>
                  <a:schemeClr val="tx2"/>
                </a:solidFill>
                <a:latin typeface="Arial" pitchFamily="34" charset="0"/>
                <a:cs typeface="Arial" pitchFamily="34" charset="0"/>
              </a:endParaRPr>
            </a:p>
          </p:txBody>
        </p:sp>
        <p:sp>
          <p:nvSpPr>
            <p:cNvPr id="9" name="Прямоугольник 8"/>
            <p:cNvSpPr/>
            <p:nvPr/>
          </p:nvSpPr>
          <p:spPr>
            <a:xfrm>
              <a:off x="428596" y="2643182"/>
              <a:ext cx="8286808" cy="523220"/>
            </a:xfrm>
            <a:prstGeom prst="rect">
              <a:avLst/>
            </a:prstGeom>
          </p:spPr>
          <p:txBody>
            <a:bodyPr wrap="square">
              <a:spAutoFit/>
            </a:bodyPr>
            <a:lstStyle/>
            <a:p>
              <a:pPr algn="ctr"/>
              <a:r>
                <a:rPr lang="ru-RU" sz="1400" i="1" dirty="0" smtClean="0">
                  <a:solidFill>
                    <a:schemeClr val="tx2"/>
                  </a:solidFill>
                  <a:latin typeface="Arial" pitchFamily="34" charset="0"/>
                  <a:cs typeface="Arial" pitchFamily="34" charset="0"/>
                </a:rPr>
                <a:t>2007 </a:t>
              </a:r>
              <a:r>
                <a:rPr lang="ru-RU" sz="1400" i="1" dirty="0" err="1" smtClean="0">
                  <a:solidFill>
                    <a:schemeClr val="tx2"/>
                  </a:solidFill>
                  <a:latin typeface="Arial" pitchFamily="34" charset="0"/>
                  <a:cs typeface="Arial" pitchFamily="34" charset="0"/>
                </a:rPr>
                <a:t>жылы</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Мекен</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компаниясының көмегімен компьютерлік</a:t>
              </a:r>
              <a:r>
                <a:rPr lang="ru-RU" sz="1400" i="1" dirty="0" smtClean="0">
                  <a:solidFill>
                    <a:schemeClr val="tx2"/>
                  </a:solidFill>
                  <a:latin typeface="Arial" pitchFamily="34" charset="0"/>
                  <a:cs typeface="Arial" pitchFamily="34" charset="0"/>
                </a:rPr>
                <a:t> 3</a:t>
              </a:r>
              <a:r>
                <a:rPr lang="en-US" sz="1400" i="1" dirty="0" smtClean="0">
                  <a:solidFill>
                    <a:schemeClr val="tx2"/>
                  </a:solidFill>
                  <a:latin typeface="Arial" pitchFamily="34" charset="0"/>
                  <a:cs typeface="Arial" pitchFamily="34" charset="0"/>
                </a:rPr>
                <a:t>D</a:t>
              </a:r>
              <a:r>
                <a:rPr lang="kk-KZ"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әдіспен</a:t>
              </a:r>
              <a:r>
                <a:rPr lang="ru-RU" sz="1400" i="1" dirty="0" smtClean="0">
                  <a:solidFill>
                    <a:schemeClr val="tx2"/>
                  </a:solidFill>
                  <a:latin typeface="Arial" pitchFamily="34" charset="0"/>
                  <a:cs typeface="Arial" pitchFamily="34" charset="0"/>
                </a:rPr>
                <a:t> </a:t>
              </a:r>
            </a:p>
            <a:p>
              <a:pPr algn="ctr"/>
              <a:r>
                <a:rPr lang="ru-RU" sz="1400" i="1" dirty="0" err="1" smtClean="0">
                  <a:solidFill>
                    <a:schemeClr val="tx2"/>
                  </a:solidFill>
                  <a:latin typeface="Arial" pitchFamily="34" charset="0"/>
                  <a:cs typeface="Arial" pitchFamily="34" charset="0"/>
                </a:rPr>
                <a:t>ұлттық стандарттық жүйесімен енгізілді</a:t>
              </a:r>
              <a:r>
                <a:rPr lang="ru-RU" sz="1400" i="1" dirty="0" smtClean="0">
                  <a:solidFill>
                    <a:schemeClr val="tx2"/>
                  </a:solidFill>
                  <a:latin typeface="Arial" pitchFamily="34" charset="0"/>
                  <a:cs typeface="Arial" pitchFamily="34" charset="0"/>
                </a:rPr>
                <a:t>.</a:t>
              </a:r>
              <a:endParaRPr lang="ru-RU" sz="1400" i="1" dirty="0">
                <a:solidFill>
                  <a:schemeClr val="tx2"/>
                </a:solidFill>
                <a:latin typeface="Arial" pitchFamily="34" charset="0"/>
                <a:cs typeface="Arial" pitchFamily="34" charset="0"/>
              </a:endParaRPr>
            </a:p>
          </p:txBody>
        </p:sp>
        <p:sp>
          <p:nvSpPr>
            <p:cNvPr id="10" name="Прямоугольник 9"/>
            <p:cNvSpPr/>
            <p:nvPr/>
          </p:nvSpPr>
          <p:spPr>
            <a:xfrm>
              <a:off x="428596" y="3169791"/>
              <a:ext cx="8286808" cy="307777"/>
            </a:xfrm>
            <a:prstGeom prst="rect">
              <a:avLst/>
            </a:prstGeom>
          </p:spPr>
          <p:txBody>
            <a:bodyPr wrap="square">
              <a:spAutoFit/>
            </a:bodyPr>
            <a:lstStyle/>
            <a:p>
              <a:pPr algn="ctr"/>
              <a:r>
                <a:rPr lang="ru-RU" sz="1400" i="1" dirty="0" err="1" smtClean="0">
                  <a:solidFill>
                    <a:schemeClr val="tx2"/>
                  </a:solidFill>
                  <a:latin typeface="Arial" pitchFamily="34" charset="0"/>
                  <a:cs typeface="Arial" pitchFamily="34" charset="0"/>
                </a:rPr>
                <a:t>Бұл жұмыс </a:t>
              </a:r>
              <a:r>
                <a:rPr lang="ru-RU" sz="1400" i="1" dirty="0" smtClean="0">
                  <a:solidFill>
                    <a:schemeClr val="tx2"/>
                  </a:solidFill>
                  <a:latin typeface="Arial" pitchFamily="34" charset="0"/>
                  <a:cs typeface="Arial" pitchFamily="34" charset="0"/>
                </a:rPr>
                <a:t>7 </a:t>
              </a:r>
              <a:r>
                <a:rPr lang="ru-RU" sz="1400" i="1" dirty="0" err="1" smtClean="0">
                  <a:solidFill>
                    <a:schemeClr val="tx2"/>
                  </a:solidFill>
                  <a:latin typeface="Arial" pitchFamily="34" charset="0"/>
                  <a:cs typeface="Arial" pitchFamily="34" charset="0"/>
                </a:rPr>
                <a:t>жылға дейін</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созылды</a:t>
              </a:r>
              <a:r>
                <a:rPr lang="ru-RU" sz="1400" i="1" dirty="0" smtClean="0">
                  <a:solidFill>
                    <a:schemeClr val="tx2"/>
                  </a:solidFill>
                  <a:latin typeface="Arial" pitchFamily="34" charset="0"/>
                  <a:cs typeface="Arial" pitchFamily="34" charset="0"/>
                </a:rPr>
                <a:t>.</a:t>
              </a:r>
              <a:endParaRPr lang="ru-RU" sz="1400" i="1" dirty="0">
                <a:solidFill>
                  <a:schemeClr val="tx2"/>
                </a:solidFill>
                <a:latin typeface="Arial" pitchFamily="34" charset="0"/>
                <a:cs typeface="Arial" pitchFamily="34" charset="0"/>
              </a:endParaRPr>
            </a:p>
          </p:txBody>
        </p:sp>
        <p:sp>
          <p:nvSpPr>
            <p:cNvPr id="11" name="Прямоугольник 10"/>
            <p:cNvSpPr/>
            <p:nvPr/>
          </p:nvSpPr>
          <p:spPr>
            <a:xfrm>
              <a:off x="428596" y="3526981"/>
              <a:ext cx="8286808" cy="738664"/>
            </a:xfrm>
            <a:prstGeom prst="rect">
              <a:avLst/>
            </a:prstGeom>
          </p:spPr>
          <p:txBody>
            <a:bodyPr wrap="square">
              <a:spAutoFit/>
            </a:bodyPr>
            <a:lstStyle/>
            <a:p>
              <a:pPr algn="ctr"/>
              <a:r>
                <a:rPr lang="ru-RU" sz="1400" i="1" dirty="0" smtClean="0">
                  <a:solidFill>
                    <a:schemeClr val="tx2"/>
                  </a:solidFill>
                  <a:latin typeface="Arial" pitchFamily="34" charset="0"/>
                  <a:cs typeface="Arial" pitchFamily="34" charset="0"/>
                </a:rPr>
                <a:t>2014 </a:t>
              </a:r>
              <a:r>
                <a:rPr lang="ru-RU" sz="1400" i="1" dirty="0" err="1" smtClean="0">
                  <a:solidFill>
                    <a:schemeClr val="tx2"/>
                  </a:solidFill>
                  <a:latin typeface="Arial" pitchFamily="34" charset="0"/>
                  <a:cs typeface="Arial" pitchFamily="34" charset="0"/>
                </a:rPr>
                <a:t>жылы</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Мемлекеттік</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Елтаңбаның жаңа стандарттық үлгісін Қазақстан Республикасы</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Инвестициялар</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және </a:t>
              </a:r>
              <a:r>
                <a:rPr lang="ru-RU" sz="1400" i="1" dirty="0" smtClean="0">
                  <a:solidFill>
                    <a:schemeClr val="tx2"/>
                  </a:solidFill>
                  <a:latin typeface="Arial" pitchFamily="34" charset="0"/>
                  <a:cs typeface="Arial" pitchFamily="34" charset="0"/>
                </a:rPr>
                <a:t>даму </a:t>
              </a:r>
              <a:r>
                <a:rPr lang="ru-RU" sz="1400" i="1" dirty="0" err="1" smtClean="0">
                  <a:solidFill>
                    <a:schemeClr val="tx2"/>
                  </a:solidFill>
                  <a:latin typeface="Arial" pitchFamily="34" charset="0"/>
                  <a:cs typeface="Arial" pitchFamily="34" charset="0"/>
                </a:rPr>
                <a:t>министірлігі</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Техникалық реттеу</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және </a:t>
              </a:r>
              <a:r>
                <a:rPr lang="ru-RU" sz="1400" i="1" dirty="0" smtClean="0">
                  <a:solidFill>
                    <a:schemeClr val="tx2"/>
                  </a:solidFill>
                  <a:latin typeface="Arial" pitchFamily="34" charset="0"/>
                  <a:cs typeface="Arial" pitchFamily="34" charset="0"/>
                </a:rPr>
                <a:t>метрология </a:t>
              </a:r>
              <a:r>
                <a:rPr lang="ru-RU" sz="1400" i="1" dirty="0" err="1" smtClean="0">
                  <a:solidFill>
                    <a:schemeClr val="tx2"/>
                  </a:solidFill>
                  <a:latin typeface="Arial" pitchFamily="34" charset="0"/>
                  <a:cs typeface="Arial" pitchFamily="34" charset="0"/>
                </a:rPr>
                <a:t>комитеті</a:t>
              </a:r>
              <a:r>
                <a:rPr lang="ru-RU" sz="1400" i="1" dirty="0" smtClean="0">
                  <a:solidFill>
                    <a:schemeClr val="tx2"/>
                  </a:solidFill>
                  <a:latin typeface="Arial" pitchFamily="34" charset="0"/>
                  <a:cs typeface="Arial" pitchFamily="34" charset="0"/>
                </a:rPr>
                <a:t> </a:t>
              </a:r>
            </a:p>
            <a:p>
              <a:pPr algn="ctr"/>
              <a:r>
                <a:rPr lang="ru-RU" sz="1400" i="1" dirty="0" smtClean="0">
                  <a:solidFill>
                    <a:schemeClr val="tx2"/>
                  </a:solidFill>
                  <a:latin typeface="Arial" pitchFamily="34" charset="0"/>
                  <a:cs typeface="Arial" pitchFamily="34" charset="0"/>
                </a:rPr>
                <a:t>СТ ҚР 989-2014 </a:t>
              </a:r>
              <a:r>
                <a:rPr lang="ru-RU" sz="1400" i="1" dirty="0" err="1" smtClean="0">
                  <a:solidFill>
                    <a:schemeClr val="tx2"/>
                  </a:solidFill>
                  <a:latin typeface="Arial" pitchFamily="34" charset="0"/>
                  <a:cs typeface="Arial" pitchFamily="34" charset="0"/>
                </a:rPr>
                <a:t>белгісімен</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бекітті</a:t>
              </a:r>
              <a:r>
                <a:rPr lang="ru-RU" sz="1400" i="1" dirty="0" smtClean="0">
                  <a:solidFill>
                    <a:schemeClr val="tx2"/>
                  </a:solidFill>
                  <a:latin typeface="Arial" pitchFamily="34" charset="0"/>
                  <a:cs typeface="Arial" pitchFamily="34" charset="0"/>
                </a:rPr>
                <a:t>.</a:t>
              </a:r>
              <a:endParaRPr lang="ru-RU" sz="1400" i="1" dirty="0">
                <a:solidFill>
                  <a:schemeClr val="tx2"/>
                </a:solidFill>
                <a:latin typeface="Arial" pitchFamily="34" charset="0"/>
                <a:cs typeface="Arial" pitchFamily="34" charset="0"/>
              </a:endParaRPr>
            </a:p>
          </p:txBody>
        </p:sp>
        <p:sp>
          <p:nvSpPr>
            <p:cNvPr id="12" name="Прямоугольник 11"/>
            <p:cNvSpPr/>
            <p:nvPr/>
          </p:nvSpPr>
          <p:spPr>
            <a:xfrm>
              <a:off x="428596" y="4312799"/>
              <a:ext cx="8286808" cy="523220"/>
            </a:xfrm>
            <a:prstGeom prst="rect">
              <a:avLst/>
            </a:prstGeom>
          </p:spPr>
          <p:txBody>
            <a:bodyPr wrap="square">
              <a:spAutoFit/>
            </a:bodyPr>
            <a:lstStyle/>
            <a:p>
              <a:pPr algn="ctr"/>
              <a:r>
                <a:rPr lang="ru-RU" sz="1400" i="1" dirty="0" err="1" smtClean="0">
                  <a:solidFill>
                    <a:schemeClr val="tx2"/>
                  </a:solidFill>
                  <a:latin typeface="Arial" pitchFamily="34" charset="0"/>
                  <a:cs typeface="Arial" pitchFamily="34" charset="0"/>
                </a:rPr>
                <a:t>Ол</a:t>
              </a:r>
              <a:r>
                <a:rPr lang="ru-RU" sz="1400" i="1" dirty="0" smtClean="0">
                  <a:solidFill>
                    <a:schemeClr val="tx2"/>
                  </a:solidFill>
                  <a:latin typeface="Arial" pitchFamily="34" charset="0"/>
                  <a:cs typeface="Arial" pitchFamily="34" charset="0"/>
                </a:rPr>
                <a:t> 2016 </a:t>
              </a:r>
              <a:r>
                <a:rPr lang="ru-RU" sz="1400" i="1" dirty="0" err="1" smtClean="0">
                  <a:solidFill>
                    <a:schemeClr val="tx2"/>
                  </a:solidFill>
                  <a:latin typeface="Arial" pitchFamily="34" charset="0"/>
                  <a:cs typeface="Arial" pitchFamily="34" charset="0"/>
                </a:rPr>
                <a:t>жылдың </a:t>
              </a:r>
              <a:r>
                <a:rPr lang="ru-RU" sz="1400" i="1" dirty="0" smtClean="0">
                  <a:solidFill>
                    <a:schemeClr val="tx2"/>
                  </a:solidFill>
                  <a:latin typeface="Arial" pitchFamily="34" charset="0"/>
                  <a:cs typeface="Arial" pitchFamily="34" charset="0"/>
                </a:rPr>
                <a:t>1 </a:t>
              </a:r>
              <a:r>
                <a:rPr lang="ru-RU" sz="1400" i="1" dirty="0" err="1" smtClean="0">
                  <a:solidFill>
                    <a:schemeClr val="tx2"/>
                  </a:solidFill>
                  <a:latin typeface="Arial" pitchFamily="34" charset="0"/>
                  <a:cs typeface="Arial" pitchFamily="34" charset="0"/>
                </a:rPr>
                <a:t>қаңтардан бастап</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өндіріске жіберіліп</a:t>
              </a:r>
              <a:r>
                <a:rPr lang="ru-RU" sz="1400" i="1" dirty="0" smtClean="0">
                  <a:solidFill>
                    <a:schemeClr val="tx2"/>
                  </a:solidFill>
                  <a:latin typeface="Arial" pitchFamily="34" charset="0"/>
                  <a:cs typeface="Arial" pitchFamily="34" charset="0"/>
                </a:rPr>
                <a:t>, </a:t>
              </a:r>
            </a:p>
            <a:p>
              <a:pPr algn="ctr"/>
              <a:r>
                <a:rPr lang="ru-RU" sz="1400" i="1" dirty="0" smtClean="0">
                  <a:solidFill>
                    <a:schemeClr val="tx2"/>
                  </a:solidFill>
                  <a:latin typeface="Arial" pitchFamily="34" charset="0"/>
                  <a:cs typeface="Arial" pitchFamily="34" charset="0"/>
                </a:rPr>
                <a:t>2017 </a:t>
              </a:r>
              <a:r>
                <a:rPr lang="ru-RU" sz="1400" i="1" dirty="0" err="1" smtClean="0">
                  <a:solidFill>
                    <a:schemeClr val="tx2"/>
                  </a:solidFill>
                  <a:latin typeface="Arial" pitchFamily="34" charset="0"/>
                  <a:cs typeface="Arial" pitchFamily="34" charset="0"/>
                </a:rPr>
                <a:t>жылдың </a:t>
              </a:r>
              <a:r>
                <a:rPr lang="ru-RU" sz="1400" i="1" dirty="0" smtClean="0">
                  <a:solidFill>
                    <a:schemeClr val="tx2"/>
                  </a:solidFill>
                  <a:latin typeface="Arial" pitchFamily="34" charset="0"/>
                  <a:cs typeface="Arial" pitchFamily="34" charset="0"/>
                </a:rPr>
                <a:t>1 </a:t>
              </a:r>
              <a:r>
                <a:rPr lang="ru-RU" sz="1400" i="1" dirty="0" err="1" smtClean="0">
                  <a:solidFill>
                    <a:schemeClr val="tx2"/>
                  </a:solidFill>
                  <a:latin typeface="Arial" pitchFamily="34" charset="0"/>
                  <a:cs typeface="Arial" pitchFamily="34" charset="0"/>
                </a:rPr>
                <a:t>шілдесінен</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бастап</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ұлттық </a:t>
              </a:r>
              <a:r>
                <a:rPr lang="ru-RU" sz="1400" i="1" dirty="0" smtClean="0">
                  <a:solidFill>
                    <a:schemeClr val="tx2"/>
                  </a:solidFill>
                  <a:latin typeface="Arial" pitchFamily="34" charset="0"/>
                  <a:cs typeface="Arial" pitchFamily="34" charset="0"/>
                </a:rPr>
                <a:t>стандарт </a:t>
              </a:r>
              <a:r>
                <a:rPr lang="ru-RU" sz="1400" i="1" dirty="0" err="1" smtClean="0">
                  <a:solidFill>
                    <a:schemeClr val="tx2"/>
                  </a:solidFill>
                  <a:latin typeface="Arial" pitchFamily="34" charset="0"/>
                  <a:cs typeface="Arial" pitchFamily="34" charset="0"/>
                </a:rPr>
                <a:t>жүйесіне енгізілді</a:t>
              </a:r>
              <a:r>
                <a:rPr lang="ru-RU" sz="1400" i="1" dirty="0" smtClean="0">
                  <a:solidFill>
                    <a:schemeClr val="tx2"/>
                  </a:solidFill>
                  <a:latin typeface="Arial" pitchFamily="34" charset="0"/>
                  <a:cs typeface="Arial" pitchFamily="34" charset="0"/>
                </a:rPr>
                <a:t>.</a:t>
              </a:r>
              <a:endParaRPr lang="ru-RU" sz="1400" i="1" dirty="0">
                <a:solidFill>
                  <a:schemeClr val="tx2"/>
                </a:solidFill>
                <a:latin typeface="Arial" pitchFamily="34" charset="0"/>
                <a:cs typeface="Arial" pitchFamily="34" charset="0"/>
              </a:endParaRPr>
            </a:p>
          </p:txBody>
        </p:sp>
        <p:sp>
          <p:nvSpPr>
            <p:cNvPr id="13" name="Прямоугольник 12"/>
            <p:cNvSpPr/>
            <p:nvPr/>
          </p:nvSpPr>
          <p:spPr>
            <a:xfrm>
              <a:off x="428565" y="4884303"/>
              <a:ext cx="8286837" cy="307777"/>
            </a:xfrm>
            <a:prstGeom prst="rect">
              <a:avLst/>
            </a:prstGeom>
          </p:spPr>
          <p:txBody>
            <a:bodyPr wrap="square">
              <a:spAutoFit/>
            </a:bodyPr>
            <a:lstStyle/>
            <a:p>
              <a:pPr algn="ctr"/>
              <a:r>
                <a:rPr lang="ru-RU" sz="1400" i="1" dirty="0" err="1" smtClean="0">
                  <a:solidFill>
                    <a:schemeClr val="tx2"/>
                  </a:solidFill>
                  <a:latin typeface="Arial" pitchFamily="34" charset="0"/>
                  <a:cs typeface="Arial" pitchFamily="34" charset="0"/>
                </a:rPr>
                <a:t>Стандартта</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Елтаңба </a:t>
              </a:r>
              <a:r>
                <a:rPr lang="ru-RU" sz="1400" i="1" dirty="0" smtClean="0">
                  <a:solidFill>
                    <a:schemeClr val="tx2"/>
                  </a:solidFill>
                  <a:latin typeface="Arial" pitchFamily="34" charset="0"/>
                  <a:cs typeface="Arial" pitchFamily="34" charset="0"/>
                </a:rPr>
                <a:t>41 </a:t>
              </a:r>
              <a:r>
                <a:rPr lang="ru-RU" sz="1400" i="1" dirty="0" err="1" smtClean="0">
                  <a:solidFill>
                    <a:schemeClr val="tx2"/>
                  </a:solidFill>
                  <a:latin typeface="Arial" pitchFamily="34" charset="0"/>
                  <a:cs typeface="Arial" pitchFamily="34" charset="0"/>
                </a:rPr>
                <a:t>элементтеріне</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қазақша атау</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берілген</a:t>
              </a:r>
              <a:r>
                <a:rPr lang="ru-RU" sz="1400" i="1" dirty="0" smtClean="0">
                  <a:solidFill>
                    <a:schemeClr val="tx2"/>
                  </a:solidFill>
                  <a:latin typeface="Arial" pitchFamily="34" charset="0"/>
                  <a:cs typeface="Arial" pitchFamily="34" charset="0"/>
                </a:rPr>
                <a:t>. </a:t>
              </a:r>
              <a:endParaRPr lang="ru-RU" sz="1400" i="1" dirty="0">
                <a:solidFill>
                  <a:schemeClr val="tx2"/>
                </a:solidFill>
                <a:latin typeface="Arial" pitchFamily="34" charset="0"/>
                <a:cs typeface="Arial" pitchFamily="34" charset="0"/>
              </a:endParaRPr>
            </a:p>
          </p:txBody>
        </p:sp>
        <p:sp>
          <p:nvSpPr>
            <p:cNvPr id="14" name="Прямоугольник 13"/>
            <p:cNvSpPr/>
            <p:nvPr/>
          </p:nvSpPr>
          <p:spPr>
            <a:xfrm>
              <a:off x="428596" y="5263518"/>
              <a:ext cx="8286808" cy="523220"/>
            </a:xfrm>
            <a:prstGeom prst="rect">
              <a:avLst/>
            </a:prstGeom>
          </p:spPr>
          <p:txBody>
            <a:bodyPr wrap="square">
              <a:spAutoFit/>
            </a:bodyPr>
            <a:lstStyle/>
            <a:p>
              <a:pPr algn="ctr"/>
              <a:r>
                <a:rPr lang="ru-RU" sz="1400" i="1" dirty="0" err="1" smtClean="0">
                  <a:solidFill>
                    <a:schemeClr val="tx2"/>
                  </a:solidFill>
                  <a:latin typeface="Arial" pitchFamily="34" charset="0"/>
                  <a:cs typeface="Arial" pitchFamily="34" charset="0"/>
                </a:rPr>
                <a:t>Елтаңбада екі</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түс </a:t>
              </a:r>
              <a:r>
                <a:rPr lang="ru-RU" sz="1400" i="1" dirty="0" smtClean="0">
                  <a:solidFill>
                    <a:schemeClr val="tx2"/>
                  </a:solidFill>
                  <a:latin typeface="Arial" pitchFamily="34" charset="0"/>
                  <a:cs typeface="Arial" pitchFamily="34" charset="0"/>
                </a:rPr>
                <a:t>бар: </a:t>
              </a:r>
              <a:r>
                <a:rPr lang="ru-RU" sz="1400" i="1" dirty="0" err="1" smtClean="0">
                  <a:solidFill>
                    <a:schemeClr val="tx2"/>
                  </a:solidFill>
                  <a:latin typeface="Arial" pitchFamily="34" charset="0"/>
                  <a:cs typeface="Arial" pitchFamily="34" charset="0"/>
                </a:rPr>
                <a:t>бірі</a:t>
              </a:r>
              <a:r>
                <a:rPr lang="ru-RU" sz="1400" i="1" dirty="0" smtClean="0">
                  <a:solidFill>
                    <a:schemeClr val="tx2"/>
                  </a:solidFill>
                  <a:latin typeface="Arial" pitchFamily="34" charset="0"/>
                  <a:cs typeface="Arial" pitchFamily="34" charset="0"/>
                </a:rPr>
                <a:t> – </a:t>
              </a:r>
              <a:r>
                <a:rPr lang="ru-RU" sz="1400" i="1" dirty="0" err="1" smtClean="0">
                  <a:solidFill>
                    <a:schemeClr val="tx2"/>
                  </a:solidFill>
                  <a:latin typeface="Arial" pitchFamily="34" charset="0"/>
                  <a:cs typeface="Arial" pitchFamily="34" charset="0"/>
                </a:rPr>
                <a:t>мемлекеттік</a:t>
              </a:r>
              <a:r>
                <a:rPr lang="ru-RU" sz="1400" i="1" dirty="0" smtClean="0">
                  <a:solidFill>
                    <a:schemeClr val="tx2"/>
                  </a:solidFill>
                  <a:latin typeface="Arial" pitchFamily="34" charset="0"/>
                  <a:cs typeface="Arial" pitchFamily="34" charset="0"/>
                </a:rPr>
                <a:t> </a:t>
              </a:r>
              <a:r>
                <a:rPr lang="ru-RU" sz="1400" i="1" dirty="0" err="1" smtClean="0">
                  <a:solidFill>
                    <a:schemeClr val="tx2"/>
                  </a:solidFill>
                  <a:latin typeface="Arial" pitchFamily="34" charset="0"/>
                  <a:cs typeface="Arial" pitchFamily="34" charset="0"/>
                </a:rPr>
                <a:t>тудың түсімен сәйкестенетін көк түс,</a:t>
              </a:r>
              <a:r>
                <a:rPr lang="ru-RU" sz="1400" i="1" dirty="0" smtClean="0">
                  <a:solidFill>
                    <a:schemeClr val="tx2"/>
                  </a:solidFill>
                  <a:latin typeface="Arial" pitchFamily="34" charset="0"/>
                  <a:cs typeface="Arial" pitchFamily="34" charset="0"/>
                </a:rPr>
                <a:t> </a:t>
              </a:r>
            </a:p>
            <a:p>
              <a:pPr algn="ctr"/>
              <a:r>
                <a:rPr lang="ru-RU" sz="1400" i="1" dirty="0" err="1" smtClean="0">
                  <a:solidFill>
                    <a:schemeClr val="tx2"/>
                  </a:solidFill>
                  <a:latin typeface="Arial" pitchFamily="34" charset="0"/>
                  <a:cs typeface="Arial" pitchFamily="34" charset="0"/>
                </a:rPr>
                <a:t>екіншісі</a:t>
              </a:r>
              <a:r>
                <a:rPr lang="ru-RU" sz="1400" i="1" dirty="0" smtClean="0">
                  <a:solidFill>
                    <a:schemeClr val="tx2"/>
                  </a:solidFill>
                  <a:latin typeface="Arial" pitchFamily="34" charset="0"/>
                  <a:cs typeface="Arial" pitchFamily="34" charset="0"/>
                </a:rPr>
                <a:t> – </a:t>
              </a:r>
              <a:r>
                <a:rPr lang="ru-RU" sz="1400" i="1" dirty="0" err="1" smtClean="0">
                  <a:solidFill>
                    <a:schemeClr val="tx2"/>
                  </a:solidFill>
                  <a:latin typeface="Arial" pitchFamily="34" charset="0"/>
                  <a:cs typeface="Arial" pitchFamily="34" charset="0"/>
                </a:rPr>
                <a:t>компьютерлік</a:t>
              </a:r>
              <a:r>
                <a:rPr lang="ru-RU" sz="1400" i="1" dirty="0" smtClean="0">
                  <a:solidFill>
                    <a:schemeClr val="tx2"/>
                  </a:solidFill>
                  <a:latin typeface="Arial" pitchFamily="34" charset="0"/>
                  <a:cs typeface="Arial" pitchFamily="34" charset="0"/>
                </a:rPr>
                <a:t> графика </a:t>
              </a:r>
              <a:r>
                <a:rPr lang="ru-RU" sz="1400" i="1" dirty="0" err="1" smtClean="0">
                  <a:solidFill>
                    <a:schemeClr val="tx2"/>
                  </a:solidFill>
                  <a:latin typeface="Arial" pitchFamily="34" charset="0"/>
                  <a:cs typeface="Arial" pitchFamily="34" charset="0"/>
                </a:rPr>
                <a:t>арқылы жасалған </a:t>
              </a:r>
              <a:r>
                <a:rPr lang="ru-RU" sz="1400" i="1" dirty="0" smtClean="0">
                  <a:solidFill>
                    <a:schemeClr val="tx2"/>
                  </a:solidFill>
                  <a:latin typeface="Arial" pitchFamily="34" charset="0"/>
                  <a:cs typeface="Arial" pitchFamily="34" charset="0"/>
                </a:rPr>
                <a:t>алтын </a:t>
              </a:r>
              <a:r>
                <a:rPr lang="ru-RU" sz="1400" i="1" dirty="0" err="1" smtClean="0">
                  <a:solidFill>
                    <a:schemeClr val="tx2"/>
                  </a:solidFill>
                  <a:latin typeface="Arial" pitchFamily="34" charset="0"/>
                  <a:cs typeface="Arial" pitchFamily="34" charset="0"/>
                </a:rPr>
                <a:t>түс</a:t>
              </a:r>
              <a:r>
                <a:rPr lang="ru-RU" sz="1400" i="1" dirty="0" smtClean="0">
                  <a:solidFill>
                    <a:schemeClr val="tx2"/>
                  </a:solidFill>
                  <a:latin typeface="Arial" pitchFamily="34" charset="0"/>
                  <a:cs typeface="Arial" pitchFamily="34" charset="0"/>
                </a:rPr>
                <a:t>. </a:t>
              </a:r>
              <a:endParaRPr lang="ru-RU" sz="1400" i="1" dirty="0">
                <a:solidFill>
                  <a:schemeClr val="tx2"/>
                </a:solidFill>
                <a:latin typeface="Arial" pitchFamily="34" charset="0"/>
                <a:cs typeface="Arial" pitchFamily="34" charset="0"/>
              </a:endParaRPr>
            </a:p>
          </p:txBody>
        </p:sp>
      </p:grpSp>
      <p:sp>
        <p:nvSpPr>
          <p:cNvPr id="15" name="Прямоугольник 14"/>
          <p:cNvSpPr/>
          <p:nvPr/>
        </p:nvSpPr>
        <p:spPr>
          <a:xfrm>
            <a:off x="428596" y="642918"/>
            <a:ext cx="8286808" cy="369332"/>
          </a:xfrm>
          <a:prstGeom prst="rect">
            <a:avLst/>
          </a:prstGeom>
        </p:spPr>
        <p:txBody>
          <a:bodyPr wrap="square">
            <a:spAutoFit/>
          </a:bodyPr>
          <a:lstStyle/>
          <a:p>
            <a:pPr algn="ctr"/>
            <a:r>
              <a:rPr lang="ru-RU" b="1" dirty="0" smtClean="0">
                <a:solidFill>
                  <a:schemeClr val="tx2"/>
                </a:solidFill>
                <a:latin typeface="Arial" pitchFamily="34" charset="0"/>
                <a:cs typeface="Arial" pitchFamily="34" charset="0"/>
              </a:rPr>
              <a:t>ҚАЗАҚСТАН РЕСПУБЛИКАСЫНЫҢ МЕМЛЕКЕТТІК ЕЛТАҢБА</a:t>
            </a:r>
            <a:endParaRPr lang="ru-RU" b="1" dirty="0">
              <a:solidFill>
                <a:schemeClr val="tx2"/>
              </a:solidFill>
              <a:latin typeface="Arial" pitchFamily="34" charset="0"/>
              <a:cs typeface="Arial" pitchFamily="34" charset="0"/>
            </a:endParaRPr>
          </a:p>
        </p:txBody>
      </p:sp>
      <p:grpSp>
        <p:nvGrpSpPr>
          <p:cNvPr id="24" name="Группа 23"/>
          <p:cNvGrpSpPr/>
          <p:nvPr/>
        </p:nvGrpSpPr>
        <p:grpSpPr>
          <a:xfrm>
            <a:off x="821397" y="1142984"/>
            <a:ext cx="7605620" cy="1256378"/>
            <a:chOff x="821397" y="1185860"/>
            <a:chExt cx="7605620" cy="1256378"/>
          </a:xfrm>
        </p:grpSpPr>
        <p:pic>
          <p:nvPicPr>
            <p:cNvPr id="16" name="Picture 1"/>
            <p:cNvPicPr>
              <a:picLocks noChangeAspect="1" noChangeArrowheads="1"/>
            </p:cNvPicPr>
            <p:nvPr/>
          </p:nvPicPr>
          <p:blipFill>
            <a:blip r:embed="rId3" cstate="print"/>
            <a:srcRect/>
            <a:stretch>
              <a:fillRect/>
            </a:stretch>
          </p:blipFill>
          <p:spPr bwMode="auto">
            <a:xfrm>
              <a:off x="821397" y="1185860"/>
              <a:ext cx="1285884" cy="1229613"/>
            </a:xfrm>
            <a:prstGeom prst="rect">
              <a:avLst/>
            </a:prstGeom>
            <a:noFill/>
            <a:ln w="9525">
              <a:noFill/>
              <a:miter lim="800000"/>
              <a:headEnd/>
              <a:tailEnd/>
            </a:ln>
            <a:effectLst/>
          </p:spPr>
        </p:pic>
        <p:pic>
          <p:nvPicPr>
            <p:cNvPr id="17" name="Picture 2"/>
            <p:cNvPicPr>
              <a:picLocks noChangeAspect="1" noChangeArrowheads="1"/>
            </p:cNvPicPr>
            <p:nvPr/>
          </p:nvPicPr>
          <p:blipFill>
            <a:blip r:embed="rId4" cstate="print"/>
            <a:srcRect/>
            <a:stretch>
              <a:fillRect/>
            </a:stretch>
          </p:blipFill>
          <p:spPr bwMode="auto">
            <a:xfrm>
              <a:off x="3942421" y="1185860"/>
              <a:ext cx="1272521" cy="1214446"/>
            </a:xfrm>
            <a:prstGeom prst="rect">
              <a:avLst/>
            </a:prstGeom>
            <a:noFill/>
            <a:ln w="9525">
              <a:noFill/>
              <a:miter lim="800000"/>
              <a:headEnd/>
              <a:tailEnd/>
            </a:ln>
            <a:effectLst/>
          </p:spPr>
        </p:pic>
        <p:pic>
          <p:nvPicPr>
            <p:cNvPr id="18" name="Picture 3"/>
            <p:cNvPicPr>
              <a:picLocks noChangeAspect="1" noChangeArrowheads="1"/>
            </p:cNvPicPr>
            <p:nvPr/>
          </p:nvPicPr>
          <p:blipFill>
            <a:blip r:embed="rId5" cstate="print"/>
            <a:srcRect/>
            <a:stretch>
              <a:fillRect/>
            </a:stretch>
          </p:blipFill>
          <p:spPr bwMode="auto">
            <a:xfrm>
              <a:off x="2393033" y="1185860"/>
              <a:ext cx="1263636" cy="1219681"/>
            </a:xfrm>
            <a:prstGeom prst="rect">
              <a:avLst/>
            </a:prstGeom>
            <a:noFill/>
            <a:ln w="9525">
              <a:noFill/>
              <a:miter lim="800000"/>
              <a:headEnd/>
              <a:tailEnd/>
            </a:ln>
            <a:effectLst/>
          </p:spPr>
        </p:pic>
        <p:pic>
          <p:nvPicPr>
            <p:cNvPr id="20" name="Picture 5"/>
            <p:cNvPicPr>
              <a:picLocks noChangeAspect="1" noChangeArrowheads="1"/>
            </p:cNvPicPr>
            <p:nvPr/>
          </p:nvPicPr>
          <p:blipFill>
            <a:blip r:embed="rId6"/>
            <a:srcRect/>
            <a:stretch>
              <a:fillRect/>
            </a:stretch>
          </p:blipFill>
          <p:spPr bwMode="auto">
            <a:xfrm>
              <a:off x="7050082" y="1185860"/>
              <a:ext cx="1376935" cy="1243008"/>
            </a:xfrm>
            <a:prstGeom prst="rect">
              <a:avLst/>
            </a:prstGeom>
            <a:noFill/>
            <a:ln w="9525">
              <a:noFill/>
              <a:miter lim="800000"/>
              <a:headEnd/>
              <a:tailEnd/>
            </a:ln>
            <a:effectLst/>
          </p:spPr>
        </p:pic>
        <p:pic>
          <p:nvPicPr>
            <p:cNvPr id="23" name="Picture 4" descr="СТ РК 989-2008_ПРИЛОЖЕНИЕ Д_001"/>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572132" y="1214422"/>
              <a:ext cx="1203189" cy="122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3643306" y="1071546"/>
            <a:ext cx="4791087" cy="5283967"/>
          </a:xfrm>
          <a:prstGeom prst="rect">
            <a:avLst/>
          </a:prstGeom>
          <a:noFill/>
          <a:ln w="9525">
            <a:noFill/>
            <a:miter lim="800000"/>
            <a:headEnd/>
            <a:tailEnd/>
          </a:ln>
          <a:effectLst/>
        </p:spPr>
      </p:pic>
      <p:sp>
        <p:nvSpPr>
          <p:cNvPr id="4" name="TextBox 3"/>
          <p:cNvSpPr txBox="1"/>
          <p:nvPr/>
        </p:nvSpPr>
        <p:spPr>
          <a:xfrm>
            <a:off x="1285852" y="1824327"/>
            <a:ext cx="1857388" cy="461665"/>
          </a:xfrm>
          <a:prstGeom prst="rect">
            <a:avLst/>
          </a:prstGeom>
          <a:noFill/>
        </p:spPr>
        <p:txBody>
          <a:bodyPr wrap="square" rtlCol="0">
            <a:spAutoFit/>
          </a:bodyPr>
          <a:lstStyle/>
          <a:p>
            <a:r>
              <a:rPr lang="kk-KZ" sz="1200" b="1" dirty="0" smtClean="0">
                <a:effectLst>
                  <a:outerShdw blurRad="38100" dist="38100" dir="2700000" algn="tl">
                    <a:srgbClr val="000000">
                      <a:alpha val="43137"/>
                    </a:srgbClr>
                  </a:outerShdw>
                </a:effectLst>
              </a:rPr>
              <a:t>БІР ТҮСТІЛІК ОРЫНДАУ </a:t>
            </a:r>
          </a:p>
          <a:p>
            <a:r>
              <a:rPr lang="kk-KZ" sz="1200" b="1" dirty="0" smtClean="0">
                <a:effectLst>
                  <a:outerShdw blurRad="38100" dist="38100" dir="2700000" algn="tl">
                    <a:srgbClr val="000000">
                      <a:alpha val="43137"/>
                    </a:srgbClr>
                  </a:outerShdw>
                </a:effectLst>
              </a:rPr>
              <a:t>(контурлық сызықтар)</a:t>
            </a:r>
            <a:endParaRPr lang="ru-RU" sz="1200" b="1" dirty="0">
              <a:effectLst>
                <a:outerShdw blurRad="38100" dist="38100" dir="2700000" algn="tl">
                  <a:srgbClr val="000000">
                    <a:alpha val="43137"/>
                  </a:srgbClr>
                </a:outerShdw>
              </a:effectLst>
            </a:endParaRPr>
          </a:p>
        </p:txBody>
      </p:sp>
      <p:sp>
        <p:nvSpPr>
          <p:cNvPr id="6" name="TextBox 5"/>
          <p:cNvSpPr txBox="1"/>
          <p:nvPr/>
        </p:nvSpPr>
        <p:spPr>
          <a:xfrm>
            <a:off x="1285852" y="2955193"/>
            <a:ext cx="2786082" cy="830997"/>
          </a:xfrm>
          <a:prstGeom prst="rect">
            <a:avLst/>
          </a:prstGeom>
          <a:noFill/>
        </p:spPr>
        <p:txBody>
          <a:bodyPr wrap="square" rtlCol="0">
            <a:spAutoFit/>
          </a:bodyPr>
          <a:lstStyle/>
          <a:p>
            <a:r>
              <a:rPr lang="kk-KZ" sz="1200" b="1" dirty="0" smtClean="0">
                <a:effectLst>
                  <a:outerShdw blurRad="38100" dist="38100" dir="2700000" algn="tl">
                    <a:srgbClr val="000000">
                      <a:alpha val="43137"/>
                    </a:srgbClr>
                  </a:outerShdw>
                </a:effectLst>
              </a:rPr>
              <a:t>ҚАРА КОНТУРЛЫҚ СЫЗЫҒЫ БАР </a:t>
            </a:r>
          </a:p>
          <a:p>
            <a:r>
              <a:rPr lang="kk-KZ" sz="1200" b="1" dirty="0" smtClean="0">
                <a:effectLst>
                  <a:outerShdw blurRad="38100" dist="38100" dir="2700000" algn="tl">
                    <a:srgbClr val="000000">
                      <a:alpha val="43137"/>
                    </a:srgbClr>
                  </a:outerShdw>
                </a:effectLst>
              </a:rPr>
              <a:t>ЕКІ  ТҮСТІЛІК ОРЫНДАУ </a:t>
            </a:r>
          </a:p>
          <a:p>
            <a:r>
              <a:rPr lang="kk-KZ" sz="1200" b="1" dirty="0" smtClean="0">
                <a:effectLst>
                  <a:outerShdw blurRad="38100" dist="38100" dir="2700000" algn="tl">
                    <a:srgbClr val="000000">
                      <a:alpha val="43137"/>
                    </a:srgbClr>
                  </a:outerShdw>
                </a:effectLst>
              </a:rPr>
              <a:t>(берілген тәртіпте мемлекеттік бланкілер үшін)</a:t>
            </a:r>
            <a:endParaRPr lang="ru-RU" sz="1200" b="1" dirty="0">
              <a:effectLst>
                <a:outerShdw blurRad="38100" dist="38100" dir="2700000" algn="tl">
                  <a:srgbClr val="000000">
                    <a:alpha val="43137"/>
                  </a:srgbClr>
                </a:outerShdw>
              </a:effectLst>
            </a:endParaRPr>
          </a:p>
        </p:txBody>
      </p:sp>
      <p:sp>
        <p:nvSpPr>
          <p:cNvPr id="8" name="TextBox 7"/>
          <p:cNvSpPr txBox="1"/>
          <p:nvPr/>
        </p:nvSpPr>
        <p:spPr>
          <a:xfrm>
            <a:off x="1285852" y="4357694"/>
            <a:ext cx="1857388" cy="276999"/>
          </a:xfrm>
          <a:prstGeom prst="rect">
            <a:avLst/>
          </a:prstGeom>
          <a:noFill/>
        </p:spPr>
        <p:txBody>
          <a:bodyPr wrap="square" rtlCol="0">
            <a:spAutoFit/>
          </a:bodyPr>
          <a:lstStyle/>
          <a:p>
            <a:r>
              <a:rPr lang="kk-KZ" sz="1200" b="1" dirty="0" smtClean="0">
                <a:effectLst>
                  <a:outerShdw blurRad="38100" dist="38100" dir="2700000" algn="tl">
                    <a:srgbClr val="000000">
                      <a:alpha val="43137"/>
                    </a:srgbClr>
                  </a:outerShdw>
                </a:effectLst>
              </a:rPr>
              <a:t>АҚ-ҚАРА ОРЫНДАУ </a:t>
            </a:r>
          </a:p>
        </p:txBody>
      </p:sp>
      <p:sp>
        <p:nvSpPr>
          <p:cNvPr id="11" name="TextBox 10"/>
          <p:cNvSpPr txBox="1"/>
          <p:nvPr/>
        </p:nvSpPr>
        <p:spPr>
          <a:xfrm>
            <a:off x="1285852" y="5223703"/>
            <a:ext cx="2286016" cy="276999"/>
          </a:xfrm>
          <a:prstGeom prst="rect">
            <a:avLst/>
          </a:prstGeom>
          <a:noFill/>
        </p:spPr>
        <p:txBody>
          <a:bodyPr wrap="square" rtlCol="0">
            <a:spAutoFit/>
          </a:bodyPr>
          <a:lstStyle/>
          <a:p>
            <a:r>
              <a:rPr lang="kk-KZ" sz="1200" b="1" dirty="0" smtClean="0">
                <a:effectLst>
                  <a:outerShdw blurRad="38100" dist="38100" dir="2700000" algn="tl">
                    <a:srgbClr val="000000">
                      <a:alpha val="43137"/>
                    </a:srgbClr>
                  </a:outerShdw>
                </a:effectLst>
              </a:rPr>
              <a:t>ТОЛЫҚ ТҮСТІЛІК ОРЫНДАУ </a:t>
            </a:r>
          </a:p>
        </p:txBody>
      </p:sp>
      <p:sp>
        <p:nvSpPr>
          <p:cNvPr id="15" name="TextBox 14"/>
          <p:cNvSpPr txBox="1"/>
          <p:nvPr/>
        </p:nvSpPr>
        <p:spPr>
          <a:xfrm>
            <a:off x="500034" y="571480"/>
            <a:ext cx="8072494" cy="584775"/>
          </a:xfrm>
          <a:prstGeom prst="rect">
            <a:avLst/>
          </a:prstGeom>
          <a:noFill/>
        </p:spPr>
        <p:txBody>
          <a:bodyPr wrap="square" rtlCol="0">
            <a:spAutoFit/>
          </a:bodyPr>
          <a:lstStyle/>
          <a:p>
            <a:pPr algn="ctr"/>
            <a:r>
              <a:rPr lang="kk-KZ" sz="1600" b="1" dirty="0" smtClean="0">
                <a:effectLst>
                  <a:outerShdw blurRad="38100" dist="38100" dir="2700000" algn="tl">
                    <a:srgbClr val="000000">
                      <a:alpha val="43137"/>
                    </a:srgbClr>
                  </a:outerShdw>
                </a:effectLst>
              </a:rPr>
              <a:t>ГРАФИКАЛЫҚ ОРЫНДАУ ҮШІН ҚАЗАҚСТАН РЕСПУБЛИКАСЫНЫҢ </a:t>
            </a:r>
          </a:p>
          <a:p>
            <a:pPr algn="ctr"/>
            <a:r>
              <a:rPr lang="kk-KZ" sz="1600" b="1" dirty="0" smtClean="0">
                <a:effectLst>
                  <a:outerShdw blurRad="38100" dist="38100" dir="2700000" algn="tl">
                    <a:srgbClr val="000000">
                      <a:alpha val="43137"/>
                    </a:srgbClr>
                  </a:outerShdw>
                </a:effectLst>
              </a:rPr>
              <a:t>МЕМЛЕКЕТТІК ЕЛТАҢБАСЫНЫҢ БЕЙНЕЛІК ТҮРЛЕРІ</a:t>
            </a:r>
            <a:endParaRPr lang="ru-RU" sz="1600" b="1" dirty="0">
              <a:effectLst>
                <a:outerShdw blurRad="38100" dist="38100" dir="2700000" algn="tl">
                  <a:srgbClr val="000000">
                    <a:alpha val="43137"/>
                  </a:srgbClr>
                </a:outerShdw>
              </a:effectLst>
            </a:endParaRPr>
          </a:p>
        </p:txBody>
      </p:sp>
      <p:sp>
        <p:nvSpPr>
          <p:cNvPr id="9" name="Прямоугольник 8"/>
          <p:cNvSpPr/>
          <p:nvPr/>
        </p:nvSpPr>
        <p:spPr>
          <a:xfrm>
            <a:off x="500034" y="1928802"/>
            <a:ext cx="785818" cy="285752"/>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00034" y="5286388"/>
            <a:ext cx="785818" cy="285752"/>
          </a:xfrm>
          <a:prstGeom prst="rect">
            <a:avLst/>
          </a:prstGeom>
          <a:solidFill>
            <a:schemeClr val="tx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00034" y="4429132"/>
            <a:ext cx="785818" cy="285752"/>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00034" y="3071810"/>
            <a:ext cx="785818" cy="285752"/>
          </a:xfrm>
          <a:prstGeom prst="rect">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9" name="Прямая соединительная линия 18"/>
          <p:cNvCxnSpPr/>
          <p:nvPr/>
        </p:nvCxnSpPr>
        <p:spPr>
          <a:xfrm rot="5400000">
            <a:off x="4608513" y="3679033"/>
            <a:ext cx="4929222" cy="15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5400000">
            <a:off x="3536943" y="3678239"/>
            <a:ext cx="4929222" cy="15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rot="5400000">
            <a:off x="2465373" y="3678239"/>
            <a:ext cx="4929222"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7286644" y="6000768"/>
            <a:ext cx="785818" cy="285752"/>
          </a:xfrm>
          <a:prstGeom prst="rect">
            <a:avLst/>
          </a:prstGeom>
          <a:solidFill>
            <a:schemeClr val="tx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6143636" y="6000768"/>
            <a:ext cx="785818" cy="285752"/>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072066" y="6000768"/>
            <a:ext cx="785818" cy="285752"/>
          </a:xfrm>
          <a:prstGeom prst="rect">
            <a:avLst/>
          </a:prstGeom>
          <a:solidFill>
            <a:srgbClr val="FFFF0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3929058" y="6000768"/>
            <a:ext cx="785818" cy="285752"/>
          </a:xfrm>
          <a:prstGeom prst="rect">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0" name="Прямая соединительная линия 29"/>
          <p:cNvCxnSpPr/>
          <p:nvPr/>
        </p:nvCxnSpPr>
        <p:spPr>
          <a:xfrm rot="5400000">
            <a:off x="1322365" y="3678239"/>
            <a:ext cx="4929222" cy="15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rot="5400000">
            <a:off x="5821371" y="3678239"/>
            <a:ext cx="4929222" cy="1588"/>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1785918" y="5663170"/>
            <a:ext cx="1943100" cy="369888"/>
          </a:xfrm>
          <a:prstGeom prst="rect">
            <a:avLst/>
          </a:prstGeom>
          <a:noFill/>
        </p:spPr>
        <p:txBody>
          <a:bodyPr>
            <a:spAutoFit/>
          </a:bodyPr>
          <a:lstStyle/>
          <a:p>
            <a:pPr algn="ctr">
              <a:defRPr/>
            </a:pPr>
            <a:r>
              <a:rPr lang="kk-KZ" b="1" dirty="0">
                <a:effectLst>
                  <a:outerShdw blurRad="38100" dist="38100" dir="2700000" algn="tl">
                    <a:srgbClr val="000000">
                      <a:alpha val="43137"/>
                    </a:srgbClr>
                  </a:outerShdw>
                </a:effectLst>
                <a:latin typeface="Arial" pitchFamily="34" charset="0"/>
                <a:cs typeface="Arial" pitchFamily="34" charset="0"/>
              </a:rPr>
              <a:t>ҚР СТ </a:t>
            </a:r>
            <a:r>
              <a:rPr lang="en-US" b="1" dirty="0">
                <a:effectLst>
                  <a:outerShdw blurRad="38100" dist="38100" dir="2700000" algn="tl">
                    <a:srgbClr val="000000">
                      <a:alpha val="43137"/>
                    </a:srgbClr>
                  </a:outerShdw>
                </a:effectLst>
                <a:latin typeface="Arial" pitchFamily="34" charset="0"/>
                <a:cs typeface="Arial" pitchFamily="34" charset="0"/>
              </a:rPr>
              <a:t>989-2008</a:t>
            </a:r>
            <a:endParaRPr lang="ru-RU" b="1" dirty="0">
              <a:effectLst>
                <a:outerShdw blurRad="38100" dist="38100" dir="2700000" algn="tl">
                  <a:srgbClr val="000000">
                    <a:alpha val="43137"/>
                  </a:srgbClr>
                </a:outerShdw>
              </a:effectLst>
              <a:latin typeface="Arial" pitchFamily="34" charset="0"/>
              <a:cs typeface="Arial" pitchFamily="34" charset="0"/>
            </a:endParaRPr>
          </a:p>
        </p:txBody>
      </p:sp>
      <p:sp>
        <p:nvSpPr>
          <p:cNvPr id="6" name="TextBox 5"/>
          <p:cNvSpPr txBox="1"/>
          <p:nvPr/>
        </p:nvSpPr>
        <p:spPr>
          <a:xfrm>
            <a:off x="5643570" y="5675045"/>
            <a:ext cx="1943100" cy="369332"/>
          </a:xfrm>
          <a:prstGeom prst="rect">
            <a:avLst/>
          </a:prstGeom>
          <a:noFill/>
        </p:spPr>
        <p:txBody>
          <a:bodyPr>
            <a:spAutoFit/>
          </a:bodyPr>
          <a:lstStyle/>
          <a:p>
            <a:pPr algn="ctr">
              <a:defRPr/>
            </a:pPr>
            <a:r>
              <a:rPr lang="kk-KZ" b="1" dirty="0">
                <a:effectLst>
                  <a:outerShdw blurRad="38100" dist="38100" dir="2700000" algn="tl">
                    <a:srgbClr val="000000">
                      <a:alpha val="43137"/>
                    </a:srgbClr>
                  </a:outerShdw>
                </a:effectLst>
                <a:latin typeface="Arial" pitchFamily="34" charset="0"/>
                <a:cs typeface="Arial" pitchFamily="34" charset="0"/>
              </a:rPr>
              <a:t>ҚР СТ </a:t>
            </a:r>
            <a:r>
              <a:rPr lang="en-US" b="1" dirty="0" smtClean="0">
                <a:effectLst>
                  <a:outerShdw blurRad="38100" dist="38100" dir="2700000" algn="tl">
                    <a:srgbClr val="000000">
                      <a:alpha val="43137"/>
                    </a:srgbClr>
                  </a:outerShdw>
                </a:effectLst>
                <a:latin typeface="Arial" pitchFamily="34" charset="0"/>
                <a:cs typeface="Arial" pitchFamily="34" charset="0"/>
              </a:rPr>
              <a:t>989-201</a:t>
            </a:r>
            <a:r>
              <a:rPr lang="kk-KZ" b="1" dirty="0" smtClean="0">
                <a:effectLst>
                  <a:outerShdw blurRad="38100" dist="38100" dir="2700000" algn="tl">
                    <a:srgbClr val="000000">
                      <a:alpha val="43137"/>
                    </a:srgbClr>
                  </a:outerShdw>
                </a:effectLst>
                <a:latin typeface="Arial" pitchFamily="34" charset="0"/>
                <a:cs typeface="Arial" pitchFamily="34" charset="0"/>
              </a:rPr>
              <a:t>4</a:t>
            </a:r>
            <a:endParaRPr lang="ru-RU" b="1" dirty="0">
              <a:effectLst>
                <a:outerShdw blurRad="38100" dist="38100" dir="2700000" algn="tl">
                  <a:srgbClr val="000000">
                    <a:alpha val="43137"/>
                  </a:srgbClr>
                </a:outerShdw>
              </a:effectLst>
              <a:latin typeface="Arial" pitchFamily="34" charset="0"/>
              <a:cs typeface="Arial" pitchFamily="34" charset="0"/>
            </a:endParaRPr>
          </a:p>
        </p:txBody>
      </p:sp>
      <p:sp>
        <p:nvSpPr>
          <p:cNvPr id="7" name="TextBox 11"/>
          <p:cNvSpPr txBox="1">
            <a:spLocks noChangeArrowheads="1"/>
          </p:cNvSpPr>
          <p:nvPr/>
        </p:nvSpPr>
        <p:spPr bwMode="auto">
          <a:xfrm>
            <a:off x="1352550" y="639748"/>
            <a:ext cx="689133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b="1" dirty="0"/>
              <a:t>ҚАЗАҚСТАН РЕСПУБЛИКАСЫНЫҢ МЕМЛЕКЕТІК ЕЛТАҢБАНЫҢ СЫРТҚЫ КӨРІНІСІНДЕГІ ЕРЕКШЕЛІКТЕР</a:t>
            </a:r>
            <a:endParaRPr lang="ru-RU"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1580875"/>
            <a:ext cx="3990975"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9154" name="Picture 2" descr="http://today.kz/static/uploads/media/pages/2014/05/0_66d14_ebb5048a_L.jpg"/>
          <p:cNvPicPr>
            <a:picLocks noChangeAspect="1" noChangeArrowheads="1"/>
          </p:cNvPicPr>
          <p:nvPr/>
        </p:nvPicPr>
        <p:blipFill>
          <a:blip r:embed="rId4"/>
          <a:srcRect/>
          <a:stretch>
            <a:fillRect/>
          </a:stretch>
        </p:blipFill>
        <p:spPr bwMode="auto">
          <a:xfrm>
            <a:off x="785786" y="1571611"/>
            <a:ext cx="3786214" cy="3748353"/>
          </a:xfrm>
          <a:prstGeom prst="rect">
            <a:avLst/>
          </a:prstGeom>
          <a:noFill/>
        </p:spPr>
      </p:pic>
    </p:spTree>
    <p:extLst>
      <p:ext uri="{BB962C8B-B14F-4D97-AF65-F5344CB8AC3E}">
        <p14:creationId xmlns:p14="http://schemas.microsoft.com/office/powerpoint/2010/main" xmlns="" val="154838755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5" name="TextBox 4"/>
          <p:cNvSpPr txBox="1"/>
          <p:nvPr/>
        </p:nvSpPr>
        <p:spPr>
          <a:xfrm>
            <a:off x="857224" y="1857364"/>
            <a:ext cx="3286148" cy="584775"/>
          </a:xfrm>
          <a:prstGeom prst="rect">
            <a:avLst/>
          </a:prstGeom>
          <a:noFill/>
        </p:spPr>
        <p:txBody>
          <a:bodyPr wrap="square" rtlCol="0">
            <a:spAutoFit/>
          </a:bodyPr>
          <a:lstStyle/>
          <a:p>
            <a:pPr algn="ctr"/>
            <a:r>
              <a:rPr lang="kk-KZ" sz="1600" b="1" dirty="0" smtClean="0">
                <a:solidFill>
                  <a:srgbClr val="FF0000"/>
                </a:solidFill>
                <a:latin typeface="Times New Roman" pitchFamily="18" charset="0"/>
                <a:cs typeface="Times New Roman" pitchFamily="18" charset="0"/>
              </a:rPr>
              <a:t>МЕМЛЕКЕТТІК РӘМІЗДЕР </a:t>
            </a:r>
          </a:p>
          <a:p>
            <a:pPr algn="ctr"/>
            <a:r>
              <a:rPr lang="kk-KZ" sz="1600" b="1" dirty="0" smtClean="0">
                <a:solidFill>
                  <a:srgbClr val="FF0000"/>
                </a:solidFill>
              </a:rPr>
              <a:t>Республикалық деңгейі</a:t>
            </a:r>
            <a:endParaRPr lang="ru-RU" sz="1600" b="1" dirty="0">
              <a:solidFill>
                <a:srgbClr val="FF0000"/>
              </a:solidFill>
            </a:endParaRPr>
          </a:p>
        </p:txBody>
      </p:sp>
      <p:sp>
        <p:nvSpPr>
          <p:cNvPr id="7" name="TextBox 6"/>
          <p:cNvSpPr txBox="1"/>
          <p:nvPr/>
        </p:nvSpPr>
        <p:spPr>
          <a:xfrm>
            <a:off x="4857752" y="4214818"/>
            <a:ext cx="3643338" cy="584775"/>
          </a:xfrm>
          <a:prstGeom prst="rect">
            <a:avLst/>
          </a:prstGeom>
          <a:noFill/>
        </p:spPr>
        <p:txBody>
          <a:bodyPr wrap="square" rtlCol="0">
            <a:spAutoFit/>
          </a:bodyPr>
          <a:lstStyle/>
          <a:p>
            <a:pPr algn="ctr"/>
            <a:r>
              <a:rPr lang="kk-KZ" sz="1600" b="1" dirty="0" smtClean="0">
                <a:solidFill>
                  <a:srgbClr val="FF0000"/>
                </a:solidFill>
                <a:latin typeface="Times New Roman" pitchFamily="18" charset="0"/>
                <a:cs typeface="Times New Roman" pitchFamily="18" charset="0"/>
              </a:rPr>
              <a:t>ҚАЛАЛЫҚ РӘМІЗДЕР </a:t>
            </a:r>
          </a:p>
          <a:p>
            <a:pPr algn="ctr"/>
            <a:r>
              <a:rPr lang="kk-KZ" sz="1600" b="1" dirty="0" smtClean="0">
                <a:solidFill>
                  <a:srgbClr val="FF0000"/>
                </a:solidFill>
              </a:rPr>
              <a:t>Қала деңгейі</a:t>
            </a:r>
            <a:endParaRPr lang="ru-RU" sz="1600" b="1" dirty="0">
              <a:solidFill>
                <a:srgbClr val="FF0000"/>
              </a:solidFill>
            </a:endParaRPr>
          </a:p>
        </p:txBody>
      </p:sp>
      <p:sp>
        <p:nvSpPr>
          <p:cNvPr id="8" name="TextBox 7"/>
          <p:cNvSpPr txBox="1"/>
          <p:nvPr/>
        </p:nvSpPr>
        <p:spPr>
          <a:xfrm>
            <a:off x="4857752" y="1857364"/>
            <a:ext cx="3643338" cy="584775"/>
          </a:xfrm>
          <a:prstGeom prst="rect">
            <a:avLst/>
          </a:prstGeom>
          <a:noFill/>
        </p:spPr>
        <p:txBody>
          <a:bodyPr wrap="square" rtlCol="0">
            <a:spAutoFit/>
          </a:bodyPr>
          <a:lstStyle/>
          <a:p>
            <a:pPr algn="ctr"/>
            <a:r>
              <a:rPr lang="kk-KZ" sz="1600" b="1" dirty="0" smtClean="0">
                <a:solidFill>
                  <a:srgbClr val="FF0000"/>
                </a:solidFill>
                <a:latin typeface="Times New Roman" pitchFamily="18" charset="0"/>
                <a:cs typeface="Times New Roman" pitchFamily="18" charset="0"/>
              </a:rPr>
              <a:t> АУМАҚТЫҚ РӘМІЗДЕР </a:t>
            </a:r>
          </a:p>
          <a:p>
            <a:pPr algn="ctr"/>
            <a:r>
              <a:rPr lang="kk-KZ" sz="1600" b="1" dirty="0" smtClean="0">
                <a:solidFill>
                  <a:srgbClr val="FF0000"/>
                </a:solidFill>
              </a:rPr>
              <a:t>Облыс деңгейі</a:t>
            </a:r>
            <a:endParaRPr lang="ru-RU" sz="1600" b="1" dirty="0">
              <a:solidFill>
                <a:srgbClr val="FF0000"/>
              </a:solidFill>
            </a:endParaRPr>
          </a:p>
        </p:txBody>
      </p:sp>
      <p:sp>
        <p:nvSpPr>
          <p:cNvPr id="6" name="TextBox 5"/>
          <p:cNvSpPr txBox="1"/>
          <p:nvPr/>
        </p:nvSpPr>
        <p:spPr>
          <a:xfrm>
            <a:off x="500034" y="4181781"/>
            <a:ext cx="3929090" cy="584775"/>
          </a:xfrm>
          <a:prstGeom prst="rect">
            <a:avLst/>
          </a:prstGeom>
          <a:noFill/>
        </p:spPr>
        <p:txBody>
          <a:bodyPr wrap="square" rtlCol="0">
            <a:spAutoFit/>
          </a:bodyPr>
          <a:lstStyle/>
          <a:p>
            <a:pPr algn="ctr"/>
            <a:r>
              <a:rPr lang="kk-KZ" sz="1600" b="1" dirty="0" smtClean="0">
                <a:solidFill>
                  <a:srgbClr val="FF0000"/>
                </a:solidFill>
                <a:latin typeface="Times New Roman" pitchFamily="18" charset="0"/>
                <a:cs typeface="Times New Roman" pitchFamily="18" charset="0"/>
              </a:rPr>
              <a:t>ВЕДОМСТВОЛЫҚ РӘМІЗДЕР  </a:t>
            </a:r>
          </a:p>
          <a:p>
            <a:pPr algn="ctr"/>
            <a:r>
              <a:rPr lang="kk-KZ" sz="1600" b="1" dirty="0" smtClean="0">
                <a:solidFill>
                  <a:srgbClr val="FF0000"/>
                </a:solidFill>
              </a:rPr>
              <a:t>Министерства, Комитет деңгейі </a:t>
            </a:r>
            <a:endParaRPr lang="ru-RU" sz="1600" b="1" dirty="0">
              <a:solidFill>
                <a:srgbClr val="FF0000"/>
              </a:solidFill>
            </a:endParaRPr>
          </a:p>
        </p:txBody>
      </p:sp>
      <p:grpSp>
        <p:nvGrpSpPr>
          <p:cNvPr id="21" name="Группа 20"/>
          <p:cNvGrpSpPr/>
          <p:nvPr/>
        </p:nvGrpSpPr>
        <p:grpSpPr>
          <a:xfrm>
            <a:off x="1928794" y="810465"/>
            <a:ext cx="5500726" cy="904023"/>
            <a:chOff x="2428860" y="998520"/>
            <a:chExt cx="4500594" cy="904023"/>
          </a:xfrm>
        </p:grpSpPr>
        <p:sp>
          <p:nvSpPr>
            <p:cNvPr id="4" name="TextBox 3"/>
            <p:cNvSpPr txBox="1"/>
            <p:nvPr/>
          </p:nvSpPr>
          <p:spPr>
            <a:xfrm>
              <a:off x="2428860" y="1071546"/>
              <a:ext cx="4500594" cy="830997"/>
            </a:xfrm>
            <a:prstGeom prst="rect">
              <a:avLst/>
            </a:prstGeom>
            <a:noFill/>
          </p:spPr>
          <p:txBody>
            <a:bodyPr wrap="square" rtlCol="0">
              <a:spAutoFit/>
            </a:bodyPr>
            <a:lstStyle/>
            <a:p>
              <a:pPr algn="ctr"/>
              <a:r>
                <a:rPr lang="kk-KZ" sz="2400" b="1" dirty="0" smtClean="0">
                  <a:solidFill>
                    <a:srgbClr val="FF0000"/>
                  </a:solidFill>
                  <a:latin typeface="Times New Roman" pitchFamily="18" charset="0"/>
                  <a:cs typeface="Times New Roman" pitchFamily="18" charset="0"/>
                </a:rPr>
                <a:t>Р Ә М І З Д Е Р   Д Е Ң Г Е Й Л Е Р І </a:t>
              </a:r>
              <a:endParaRPr lang="ru-RU" sz="2400" b="1" dirty="0">
                <a:solidFill>
                  <a:srgbClr val="FF0000"/>
                </a:solidFill>
                <a:latin typeface="Times New Roman" pitchFamily="18" charset="0"/>
                <a:cs typeface="Times New Roman" pitchFamily="18" charset="0"/>
              </a:endParaRPr>
            </a:p>
          </p:txBody>
        </p:sp>
        <p:cxnSp>
          <p:nvCxnSpPr>
            <p:cNvPr id="35" name="Прямая соединительная линия 34"/>
            <p:cNvCxnSpPr/>
            <p:nvPr/>
          </p:nvCxnSpPr>
          <p:spPr>
            <a:xfrm>
              <a:off x="3214678" y="1639874"/>
              <a:ext cx="2857520" cy="158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3214678" y="998520"/>
              <a:ext cx="2857520" cy="1588"/>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3974" name="Picture 6" descr="http://knb.kz/images/images/2015/Logotip/Imblema_ONB123.jpg"/>
          <p:cNvPicPr>
            <a:picLocks noChangeAspect="1" noChangeArrowheads="1"/>
          </p:cNvPicPr>
          <p:nvPr/>
        </p:nvPicPr>
        <p:blipFill>
          <a:blip r:embed="rId3" cstate="print"/>
          <a:srcRect/>
          <a:stretch>
            <a:fillRect/>
          </a:stretch>
        </p:blipFill>
        <p:spPr bwMode="auto">
          <a:xfrm>
            <a:off x="3288895" y="5072074"/>
            <a:ext cx="997353" cy="1000132"/>
          </a:xfrm>
          <a:prstGeom prst="rect">
            <a:avLst/>
          </a:prstGeom>
          <a:noFill/>
        </p:spPr>
      </p:pic>
      <p:pic>
        <p:nvPicPr>
          <p:cNvPr id="83976" name="Picture 8" descr="https://im3-tub-kz.yandex.net/i?id=795416e8c0d87e78993d77e746eb4179&amp;n=33&amp;h=215&amp;w=215"/>
          <p:cNvPicPr>
            <a:picLocks noChangeAspect="1" noChangeArrowheads="1"/>
          </p:cNvPicPr>
          <p:nvPr/>
        </p:nvPicPr>
        <p:blipFill>
          <a:blip r:embed="rId4"/>
          <a:srcRect/>
          <a:stretch>
            <a:fillRect/>
          </a:stretch>
        </p:blipFill>
        <p:spPr bwMode="auto">
          <a:xfrm>
            <a:off x="1857356" y="5000636"/>
            <a:ext cx="1214446" cy="1214446"/>
          </a:xfrm>
          <a:prstGeom prst="rect">
            <a:avLst/>
          </a:prstGeom>
          <a:noFill/>
        </p:spPr>
      </p:pic>
      <p:pic>
        <p:nvPicPr>
          <p:cNvPr id="83978" name="Picture 10" descr="https://im2-tub-kz.yandex.net/i?id=596858bad0587bc37cca2dd4d1cc7f7f&amp;n=33&amp;h=215&amp;w=215"/>
          <p:cNvPicPr>
            <a:picLocks noChangeAspect="1" noChangeArrowheads="1"/>
          </p:cNvPicPr>
          <p:nvPr/>
        </p:nvPicPr>
        <p:blipFill>
          <a:blip r:embed="rId5"/>
          <a:srcRect/>
          <a:stretch>
            <a:fillRect/>
          </a:stretch>
        </p:blipFill>
        <p:spPr bwMode="auto">
          <a:xfrm>
            <a:off x="428596" y="4857760"/>
            <a:ext cx="1428760" cy="1428760"/>
          </a:xfrm>
          <a:prstGeom prst="rect">
            <a:avLst/>
          </a:prstGeom>
          <a:noFill/>
        </p:spPr>
      </p:pic>
      <p:pic>
        <p:nvPicPr>
          <p:cNvPr id="83986" name="Picture 18" descr="https://im3-tub-kz.yandex.net/i?id=5c1959bd551df38385c4620141b24d18&amp;n=33&amp;h=215&amp;w=218"/>
          <p:cNvPicPr>
            <a:picLocks noChangeAspect="1" noChangeArrowheads="1"/>
          </p:cNvPicPr>
          <p:nvPr/>
        </p:nvPicPr>
        <p:blipFill>
          <a:blip r:embed="rId6"/>
          <a:srcRect/>
          <a:stretch>
            <a:fillRect/>
          </a:stretch>
        </p:blipFill>
        <p:spPr bwMode="auto">
          <a:xfrm>
            <a:off x="4857752" y="5072074"/>
            <a:ext cx="1014087" cy="1000132"/>
          </a:xfrm>
          <a:prstGeom prst="rect">
            <a:avLst/>
          </a:prstGeom>
          <a:noFill/>
        </p:spPr>
      </p:pic>
      <p:pic>
        <p:nvPicPr>
          <p:cNvPr id="83988" name="Picture 20" descr="https://im0-tub-kz.yandex.net/i?id=33fb5449e5057cefbe6c6c3f89d6db53&amp;n=33&amp;h=215&amp;w=215"/>
          <p:cNvPicPr>
            <a:picLocks noChangeAspect="1" noChangeArrowheads="1"/>
          </p:cNvPicPr>
          <p:nvPr/>
        </p:nvPicPr>
        <p:blipFill>
          <a:blip r:embed="rId7"/>
          <a:srcRect/>
          <a:stretch>
            <a:fillRect/>
          </a:stretch>
        </p:blipFill>
        <p:spPr bwMode="auto">
          <a:xfrm>
            <a:off x="7643834" y="5072074"/>
            <a:ext cx="1000132" cy="1000132"/>
          </a:xfrm>
          <a:prstGeom prst="rect">
            <a:avLst/>
          </a:prstGeom>
          <a:noFill/>
        </p:spPr>
      </p:pic>
      <p:sp>
        <p:nvSpPr>
          <p:cNvPr id="83996" name="AutoShape 28" descr="https://upload.wikimedia.org/wikipedia/commons/thumb/d/db/Coat_of_arms_of_Atyrau.jpg/300px-Coat_of_arms_of_Atyra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4000" name="Picture 32" descr="C:\Users\Администратор\Downloads\рамиздер\Гербы области РК\Актау.jpg"/>
          <p:cNvPicPr>
            <a:picLocks noChangeAspect="1" noChangeArrowheads="1"/>
          </p:cNvPicPr>
          <p:nvPr/>
        </p:nvPicPr>
        <p:blipFill>
          <a:blip r:embed="rId8" cstate="print"/>
          <a:srcRect/>
          <a:stretch>
            <a:fillRect/>
          </a:stretch>
        </p:blipFill>
        <p:spPr bwMode="auto">
          <a:xfrm>
            <a:off x="6072198" y="2500306"/>
            <a:ext cx="1214446" cy="1351532"/>
          </a:xfrm>
          <a:prstGeom prst="rect">
            <a:avLst/>
          </a:prstGeom>
          <a:noFill/>
        </p:spPr>
      </p:pic>
      <p:pic>
        <p:nvPicPr>
          <p:cNvPr id="84001" name="Picture 33" descr="C:\Users\Администратор\Downloads\рамиздер\Гербы области РК\Актобе.jpg"/>
          <p:cNvPicPr>
            <a:picLocks noChangeAspect="1" noChangeArrowheads="1"/>
          </p:cNvPicPr>
          <p:nvPr/>
        </p:nvPicPr>
        <p:blipFill>
          <a:blip r:embed="rId9"/>
          <a:srcRect/>
          <a:stretch>
            <a:fillRect/>
          </a:stretch>
        </p:blipFill>
        <p:spPr bwMode="auto">
          <a:xfrm>
            <a:off x="7500958" y="2643181"/>
            <a:ext cx="1013187" cy="997989"/>
          </a:xfrm>
          <a:prstGeom prst="rect">
            <a:avLst/>
          </a:prstGeom>
          <a:noFill/>
        </p:spPr>
      </p:pic>
      <p:pic>
        <p:nvPicPr>
          <p:cNvPr id="84008" name="Picture 40" descr="C:\Users\Администратор\Downloads\рамиздер\Гербы области РК\Павлодар.jpg"/>
          <p:cNvPicPr>
            <a:picLocks noChangeAspect="1" noChangeArrowheads="1"/>
          </p:cNvPicPr>
          <p:nvPr/>
        </p:nvPicPr>
        <p:blipFill>
          <a:blip r:embed="rId10" cstate="print"/>
          <a:srcRect/>
          <a:stretch>
            <a:fillRect/>
          </a:stretch>
        </p:blipFill>
        <p:spPr bwMode="auto">
          <a:xfrm>
            <a:off x="4800357" y="2643182"/>
            <a:ext cx="986089" cy="986089"/>
          </a:xfrm>
          <a:prstGeom prst="rect">
            <a:avLst/>
          </a:prstGeom>
          <a:noFill/>
        </p:spPr>
      </p:pic>
      <p:pic>
        <p:nvPicPr>
          <p:cNvPr id="84010" name="Picture 42" descr="https://im1-tub-kz.yandex.net/i?id=cddb098b86e9a033482fa319f16f327a&amp;n=33&amp;h=215&amp;w=215"/>
          <p:cNvPicPr>
            <a:picLocks noChangeAspect="1" noChangeArrowheads="1"/>
          </p:cNvPicPr>
          <p:nvPr/>
        </p:nvPicPr>
        <p:blipFill>
          <a:blip r:embed="rId11"/>
          <a:srcRect/>
          <a:stretch>
            <a:fillRect/>
          </a:stretch>
        </p:blipFill>
        <p:spPr bwMode="auto">
          <a:xfrm>
            <a:off x="2000232" y="2571744"/>
            <a:ext cx="1071569" cy="1071570"/>
          </a:xfrm>
          <a:prstGeom prst="rect">
            <a:avLst/>
          </a:prstGeom>
          <a:noFill/>
        </p:spPr>
      </p:pic>
      <p:cxnSp>
        <p:nvCxnSpPr>
          <p:cNvPr id="51" name="Прямая соединительная линия 50"/>
          <p:cNvCxnSpPr/>
          <p:nvPr/>
        </p:nvCxnSpPr>
        <p:spPr>
          <a:xfrm>
            <a:off x="357158" y="3929066"/>
            <a:ext cx="8429684" cy="158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rot="5400000">
            <a:off x="2286778" y="4429132"/>
            <a:ext cx="4571238" cy="79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12"/>
          <a:srcRect/>
          <a:stretch>
            <a:fillRect/>
          </a:stretch>
        </p:blipFill>
        <p:spPr bwMode="auto">
          <a:xfrm>
            <a:off x="6286512" y="5072074"/>
            <a:ext cx="1038225" cy="1047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6" name="Группа 5"/>
          <p:cNvGrpSpPr/>
          <p:nvPr/>
        </p:nvGrpSpPr>
        <p:grpSpPr>
          <a:xfrm>
            <a:off x="500034" y="1357299"/>
            <a:ext cx="8072494" cy="4214841"/>
            <a:chOff x="285720" y="928670"/>
            <a:chExt cx="8423333" cy="4500593"/>
          </a:xfrm>
        </p:grpSpPr>
        <p:pic>
          <p:nvPicPr>
            <p:cNvPr id="1026" name="Picture 2"/>
            <p:cNvPicPr>
              <a:picLocks noChangeAspect="1" noChangeArrowheads="1"/>
            </p:cNvPicPr>
            <p:nvPr/>
          </p:nvPicPr>
          <p:blipFill>
            <a:blip r:embed="rId3"/>
            <a:srcRect/>
            <a:stretch>
              <a:fillRect/>
            </a:stretch>
          </p:blipFill>
          <p:spPr bwMode="auto">
            <a:xfrm>
              <a:off x="285720" y="1000108"/>
              <a:ext cx="4191000" cy="4381500"/>
            </a:xfrm>
            <a:prstGeom prst="rect">
              <a:avLst/>
            </a:prstGeom>
            <a:noFill/>
            <a:ln w="9525">
              <a:noFill/>
              <a:miter lim="800000"/>
              <a:headEnd/>
              <a:tailEnd/>
            </a:ln>
            <a:effectLst/>
          </p:spPr>
        </p:pic>
        <p:pic>
          <p:nvPicPr>
            <p:cNvPr id="5" name="Picture 2" descr="D:\Desktop\Общий материал символ\Новая папка (2)\2233057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08486" y="928670"/>
              <a:ext cx="4300567" cy="450059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TextBox 6"/>
          <p:cNvSpPr txBox="1"/>
          <p:nvPr/>
        </p:nvSpPr>
        <p:spPr>
          <a:xfrm>
            <a:off x="428596" y="568091"/>
            <a:ext cx="8286808" cy="646331"/>
          </a:xfrm>
          <a:prstGeom prst="rect">
            <a:avLst/>
          </a:prstGeom>
          <a:noFill/>
        </p:spPr>
        <p:txBody>
          <a:bodyPr wrap="square" rtlCol="0">
            <a:spAutoFit/>
          </a:bodyPr>
          <a:lstStyle/>
          <a:p>
            <a:pPr algn="ctr"/>
            <a:r>
              <a:rPr lang="kk-KZ" b="1" dirty="0" smtClean="0">
                <a:solidFill>
                  <a:srgbClr val="FF0000"/>
                </a:solidFill>
              </a:rPr>
              <a:t>ҚАЗАҚСТАН РЕСПУБЛИКАСЫНЫҢ МЕМЛЕКЕТТІК ЕЛТАҢБАДАҒЫ </a:t>
            </a:r>
          </a:p>
          <a:p>
            <a:pPr algn="ctr"/>
            <a:r>
              <a:rPr lang="kk-KZ" b="1" dirty="0" smtClean="0">
                <a:solidFill>
                  <a:srgbClr val="FF0000"/>
                </a:solidFill>
              </a:rPr>
              <a:t>ЖҰЛДЫЗ</a:t>
            </a:r>
            <a:endParaRPr lang="ru-RU" b="1" dirty="0">
              <a:solidFill>
                <a:srgbClr val="FF0000"/>
              </a:solidFill>
            </a:endParaRPr>
          </a:p>
        </p:txBody>
      </p:sp>
      <p:sp>
        <p:nvSpPr>
          <p:cNvPr id="8" name="TextBox 7"/>
          <p:cNvSpPr txBox="1"/>
          <p:nvPr/>
        </p:nvSpPr>
        <p:spPr>
          <a:xfrm>
            <a:off x="3571868" y="5559998"/>
            <a:ext cx="1785950" cy="646331"/>
          </a:xfrm>
          <a:prstGeom prst="rect">
            <a:avLst/>
          </a:prstGeom>
          <a:noFill/>
        </p:spPr>
        <p:txBody>
          <a:bodyPr wrap="square" rtlCol="0">
            <a:spAutoFit/>
          </a:bodyPr>
          <a:lstStyle/>
          <a:p>
            <a:pPr algn="ctr"/>
            <a:r>
              <a:rPr lang="kk-KZ" sz="3600" b="1" dirty="0" smtClean="0">
                <a:solidFill>
                  <a:srgbClr val="FF0000"/>
                </a:solidFill>
              </a:rPr>
              <a:t>1992</a:t>
            </a:r>
            <a:endParaRPr lang="ru-RU" sz="3600" b="1" dirty="0">
              <a:solidFill>
                <a:srgbClr val="FF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4" name="Группа 3"/>
          <p:cNvGrpSpPr>
            <a:grpSpLocks/>
          </p:cNvGrpSpPr>
          <p:nvPr/>
        </p:nvGrpSpPr>
        <p:grpSpPr bwMode="auto">
          <a:xfrm>
            <a:off x="500034" y="766782"/>
            <a:ext cx="8143932" cy="5305424"/>
            <a:chOff x="1" y="0"/>
            <a:chExt cx="9007058" cy="6197652"/>
          </a:xfrm>
        </p:grpSpPr>
        <p:grpSp>
          <p:nvGrpSpPr>
            <p:cNvPr id="5" name="Группа 4"/>
            <p:cNvGrpSpPr>
              <a:grpSpLocks/>
            </p:cNvGrpSpPr>
            <p:nvPr/>
          </p:nvGrpSpPr>
          <p:grpSpPr bwMode="auto">
            <a:xfrm>
              <a:off x="1" y="903890"/>
              <a:ext cx="9007058" cy="5293762"/>
              <a:chOff x="0" y="0"/>
              <a:chExt cx="6853399" cy="4535298"/>
            </a:xfrm>
          </p:grpSpPr>
          <p:sp>
            <p:nvSpPr>
              <p:cNvPr id="7" name="Прямоугольник 6"/>
              <p:cNvSpPr/>
              <p:nvPr/>
            </p:nvSpPr>
            <p:spPr>
              <a:xfrm>
                <a:off x="1563056" y="0"/>
                <a:ext cx="3736786" cy="394729"/>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lnSpc>
                    <a:spcPct val="115000"/>
                  </a:lnSpc>
                  <a:spcAft>
                    <a:spcPts val="1000"/>
                  </a:spcAft>
                  <a:defRPr/>
                </a:pPr>
                <a:r>
                  <a:rPr lang="ru-RU" sz="24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Е</a:t>
                </a:r>
                <a:r>
                  <a:rPr lang="kk-KZ" sz="2400"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ЛТАҢБА МҮСІНІ НЕГІЗІ</a:t>
                </a:r>
                <a:endParaRPr lang="ru-RU" sz="1100" dirty="0">
                  <a:ea typeface="Calibri"/>
                  <a:cs typeface="Times New Roman"/>
                </a:endParaRPr>
              </a:p>
            </p:txBody>
          </p:sp>
          <p:sp>
            <p:nvSpPr>
              <p:cNvPr id="8" name="Прямоугольник 7"/>
              <p:cNvSpPr/>
              <p:nvPr/>
            </p:nvSpPr>
            <p:spPr>
              <a:xfrm>
                <a:off x="25879" y="1268083"/>
                <a:ext cx="2173656" cy="36131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lnSpc>
                    <a:spcPct val="115000"/>
                  </a:lnSpc>
                  <a:spcAft>
                    <a:spcPts val="1000"/>
                  </a:spcAft>
                  <a:defRPr/>
                </a:pPr>
                <a:r>
                  <a:rPr lang="kk-KZ" sz="2000" b="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Calibri"/>
                    <a:cs typeface="Times New Roman"/>
                  </a:rPr>
                  <a:t>ШАҢЫРАҚ</a:t>
                </a:r>
                <a:endParaRPr lang="ru-RU" sz="1100">
                  <a:ea typeface="Calibri"/>
                  <a:cs typeface="Times New Roman"/>
                </a:endParaRPr>
              </a:p>
            </p:txBody>
          </p:sp>
          <p:sp>
            <p:nvSpPr>
              <p:cNvPr id="9" name="Прямоугольник 8"/>
              <p:cNvSpPr/>
              <p:nvPr/>
            </p:nvSpPr>
            <p:spPr>
              <a:xfrm>
                <a:off x="2337758" y="552091"/>
                <a:ext cx="2198370" cy="35369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lnSpc>
                    <a:spcPct val="115000"/>
                  </a:lnSpc>
                  <a:spcAft>
                    <a:spcPts val="1000"/>
                  </a:spcAft>
                  <a:defRPr/>
                </a:pPr>
                <a:r>
                  <a:rPr lang="kk-KZ" b="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Calibri"/>
                    <a:cs typeface="Times New Roman"/>
                  </a:rPr>
                  <a:t>ҮШ ҚҰРЫЛЫМ</a:t>
                </a:r>
                <a:endParaRPr lang="ru-RU" sz="1100">
                  <a:ea typeface="Calibri"/>
                  <a:cs typeface="Times New Roman"/>
                </a:endParaRPr>
              </a:p>
            </p:txBody>
          </p:sp>
          <p:sp>
            <p:nvSpPr>
              <p:cNvPr id="10" name="Прямоугольник 9"/>
              <p:cNvSpPr/>
              <p:nvPr/>
            </p:nvSpPr>
            <p:spPr>
              <a:xfrm>
                <a:off x="2337758" y="1268083"/>
                <a:ext cx="2198370" cy="36131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lnSpc>
                    <a:spcPct val="115000"/>
                  </a:lnSpc>
                  <a:spcAft>
                    <a:spcPts val="1000"/>
                  </a:spcAft>
                  <a:defRPr/>
                </a:pPr>
                <a:r>
                  <a:rPr lang="kk-KZ" sz="2000" b="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Calibri"/>
                    <a:cs typeface="Times New Roman"/>
                  </a:rPr>
                  <a:t>КЕРЕГЕ</a:t>
                </a:r>
                <a:endParaRPr lang="ru-RU" sz="1100">
                  <a:ea typeface="Calibri"/>
                  <a:cs typeface="Times New Roman"/>
                </a:endParaRPr>
              </a:p>
            </p:txBody>
          </p:sp>
          <p:sp>
            <p:nvSpPr>
              <p:cNvPr id="11" name="Прямоугольник 10"/>
              <p:cNvSpPr/>
              <p:nvPr/>
            </p:nvSpPr>
            <p:spPr>
              <a:xfrm>
                <a:off x="4632385" y="1268083"/>
                <a:ext cx="2198370" cy="36131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lnSpc>
                    <a:spcPct val="115000"/>
                  </a:lnSpc>
                  <a:spcAft>
                    <a:spcPts val="1000"/>
                  </a:spcAft>
                  <a:defRPr/>
                </a:pPr>
                <a:r>
                  <a:rPr lang="kk-KZ" sz="2000" b="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Calibri"/>
                    <a:cs typeface="Times New Roman"/>
                  </a:rPr>
                  <a:t>БОСАҒА</a:t>
                </a:r>
                <a:endParaRPr lang="ru-RU" sz="1100">
                  <a:ea typeface="Calibri"/>
                  <a:cs typeface="Times New Roman"/>
                </a:endParaRPr>
              </a:p>
            </p:txBody>
          </p:sp>
          <p:cxnSp>
            <p:nvCxnSpPr>
              <p:cNvPr id="12" name="Прямая соединительная линия 11"/>
              <p:cNvCxnSpPr/>
              <p:nvPr/>
            </p:nvCxnSpPr>
            <p:spPr>
              <a:xfrm>
                <a:off x="3450891" y="387009"/>
                <a:ext cx="0" cy="157288"/>
              </a:xfrm>
              <a:prstGeom prst="line">
                <a:avLst/>
              </a:prstGeom>
            </p:spPr>
            <p:style>
              <a:lnRef idx="2">
                <a:schemeClr val="accent6"/>
              </a:lnRef>
              <a:fillRef idx="0">
                <a:schemeClr val="accent6"/>
              </a:fillRef>
              <a:effectRef idx="1">
                <a:schemeClr val="accent6"/>
              </a:effectRef>
              <a:fontRef idx="minor">
                <a:schemeClr val="tx1"/>
              </a:fontRef>
            </p:style>
          </p:cxnSp>
          <p:cxnSp>
            <p:nvCxnSpPr>
              <p:cNvPr id="13" name="Прямая соединительная линия 12"/>
              <p:cNvCxnSpPr/>
              <p:nvPr/>
            </p:nvCxnSpPr>
            <p:spPr>
              <a:xfrm>
                <a:off x="3450891" y="904950"/>
                <a:ext cx="0" cy="362240"/>
              </a:xfrm>
              <a:prstGeom prst="line">
                <a:avLst/>
              </a:prstGeom>
            </p:spPr>
            <p:style>
              <a:lnRef idx="2">
                <a:schemeClr val="accent6"/>
              </a:lnRef>
              <a:fillRef idx="0">
                <a:schemeClr val="accent6"/>
              </a:fillRef>
              <a:effectRef idx="1">
                <a:schemeClr val="accent6"/>
              </a:effectRef>
              <a:fontRef idx="minor">
                <a:schemeClr val="tx1"/>
              </a:fontRef>
            </p:style>
          </p:cxnSp>
          <p:cxnSp>
            <p:nvCxnSpPr>
              <p:cNvPr id="14" name="Прямая соединительная линия 13"/>
              <p:cNvCxnSpPr/>
              <p:nvPr/>
            </p:nvCxnSpPr>
            <p:spPr>
              <a:xfrm flipH="1">
                <a:off x="1103658" y="1086070"/>
                <a:ext cx="7846" cy="173176"/>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Прямая соединительная линия 14"/>
              <p:cNvCxnSpPr/>
              <p:nvPr/>
            </p:nvCxnSpPr>
            <p:spPr>
              <a:xfrm>
                <a:off x="5753665" y="1086070"/>
                <a:ext cx="0" cy="173176"/>
              </a:xfrm>
              <a:prstGeom prst="line">
                <a:avLst/>
              </a:prstGeom>
            </p:spPr>
            <p:style>
              <a:lnRef idx="2">
                <a:schemeClr val="accent6"/>
              </a:lnRef>
              <a:fillRef idx="0">
                <a:schemeClr val="accent6"/>
              </a:fillRef>
              <a:effectRef idx="1">
                <a:schemeClr val="accent6"/>
              </a:effectRef>
              <a:fontRef idx="minor">
                <a:schemeClr val="tx1"/>
              </a:fontRef>
            </p:style>
          </p:cxnSp>
          <p:cxnSp>
            <p:nvCxnSpPr>
              <p:cNvPr id="16" name="Прямая соединительная линия 15"/>
              <p:cNvCxnSpPr/>
              <p:nvPr/>
            </p:nvCxnSpPr>
            <p:spPr>
              <a:xfrm flipH="1">
                <a:off x="1112811" y="1086070"/>
                <a:ext cx="4644777" cy="0"/>
              </a:xfrm>
              <a:prstGeom prst="line">
                <a:avLst/>
              </a:prstGeom>
            </p:spPr>
            <p:style>
              <a:lnRef idx="2">
                <a:schemeClr val="accent6"/>
              </a:lnRef>
              <a:fillRef idx="0">
                <a:schemeClr val="accent6"/>
              </a:fillRef>
              <a:effectRef idx="1">
                <a:schemeClr val="accent6"/>
              </a:effectRef>
              <a:fontRef idx="minor">
                <a:schemeClr val="tx1"/>
              </a:fontRef>
            </p:style>
          </p:cxnSp>
          <p:sp>
            <p:nvSpPr>
              <p:cNvPr id="17" name="Прямоугольник 16"/>
              <p:cNvSpPr/>
              <p:nvPr/>
            </p:nvSpPr>
            <p:spPr>
              <a:xfrm>
                <a:off x="25879" y="2424023"/>
                <a:ext cx="6827520" cy="36131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lnSpc>
                    <a:spcPct val="115000"/>
                  </a:lnSpc>
                  <a:spcAft>
                    <a:spcPts val="1000"/>
                  </a:spcAft>
                  <a:defRPr/>
                </a:pPr>
                <a:r>
                  <a:rPr lang="ru-RU"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a:ea typeface="Times New Roman"/>
                    <a:cs typeface="Times New Roman"/>
                  </a:rPr>
                  <a:t>«</a:t>
                </a:r>
                <a:r>
                  <a:rPr lang="kk-KZ"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a:ea typeface="Times New Roman"/>
                    <a:cs typeface="Times New Roman"/>
                  </a:rPr>
                  <a:t>ШАҢЫРАҒЫ БИІК, КЕРЕГЕСІ КЕҢ, БОСАҒАСЫ БЕРІК БОЛСЫН</a:t>
                </a:r>
                <a:r>
                  <a:rPr lang="ru-RU"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a:ea typeface="Times New Roman"/>
                    <a:cs typeface="Times New Roman"/>
                  </a:rPr>
                  <a:t>»</a:t>
                </a:r>
                <a:endParaRPr lang="ru-RU" sz="1050" dirty="0">
                  <a:ea typeface="Calibri"/>
                  <a:cs typeface="Times New Roman"/>
                </a:endParaRPr>
              </a:p>
            </p:txBody>
          </p:sp>
          <p:sp>
            <p:nvSpPr>
              <p:cNvPr id="18" name="Прямоугольник 17"/>
              <p:cNvSpPr/>
              <p:nvPr/>
            </p:nvSpPr>
            <p:spPr>
              <a:xfrm>
                <a:off x="405441" y="1863306"/>
                <a:ext cx="6119495" cy="36131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lnSpc>
                    <a:spcPct val="115000"/>
                  </a:lnSpc>
                  <a:spcAft>
                    <a:spcPts val="1000"/>
                  </a:spcAft>
                  <a:defRPr/>
                </a:pPr>
                <a:r>
                  <a:rPr lang="kk-KZ" sz="2200" b="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ҮШ ДҮНИЕТАНЫМДЫҚ ӨЛШЕМ</a:t>
                </a:r>
                <a:endParaRPr lang="ru-RU" sz="1100">
                  <a:ea typeface="Calibri"/>
                  <a:cs typeface="Times New Roman"/>
                </a:endParaRPr>
              </a:p>
            </p:txBody>
          </p:sp>
          <p:sp>
            <p:nvSpPr>
              <p:cNvPr id="19" name="Прямоугольник 18"/>
              <p:cNvSpPr/>
              <p:nvPr/>
            </p:nvSpPr>
            <p:spPr>
              <a:xfrm>
                <a:off x="0" y="3820345"/>
                <a:ext cx="6827520" cy="71495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spcAft>
                    <a:spcPts val="1000"/>
                  </a:spcAft>
                  <a:defRPr/>
                </a:pPr>
                <a:r>
                  <a:rPr lang="ru-RU" b="1" i="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a:t>
                </a:r>
                <a:r>
                  <a:rPr lang="kk-KZ" b="1" i="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М</a:t>
                </a:r>
                <a:r>
                  <a:rPr lang="ru-RU" b="1" i="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емлекеттің мәртебесі биіктеп</a:t>
                </a:r>
                <a:r>
                  <a:rPr lang="ru-RU" b="1" i="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 </a:t>
                </a:r>
                <a:r>
                  <a:rPr lang="ru-RU" b="1" i="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дүниеге танылсын</a:t>
                </a:r>
                <a:r>
                  <a:rPr lang="ru-RU" b="1" i="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 </a:t>
                </a:r>
                <a:r>
                  <a:rPr lang="ru-RU" b="1" i="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ұрпағы көбейіп, </a:t>
                </a:r>
                <a:r>
                  <a:rPr lang="ru-RU" b="1" i="1" dirty="0" err="1"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кеңейсін</a:t>
                </a:r>
                <a:r>
                  <a:rPr lang="ru-RU" b="1" i="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 саяси</a:t>
                </a:r>
                <a:r>
                  <a:rPr lang="ru-RU" b="1" i="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 </a:t>
                </a:r>
                <a:r>
                  <a:rPr lang="ru-RU" b="1" i="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экономикалық, қауіпсіздік </a:t>
                </a:r>
                <a:r>
                  <a:rPr lang="ru-RU" b="1" i="1" dirty="0" err="1"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жағынан </a:t>
                </a:r>
                <a:r>
                  <a:rPr lang="ru-RU" b="1" i="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берік</a:t>
                </a:r>
                <a:r>
                  <a:rPr lang="ru-RU" b="1" i="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 </a:t>
                </a:r>
                <a:r>
                  <a:rPr lang="ru-RU" b="1" i="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болсын</a:t>
                </a:r>
                <a:r>
                  <a:rPr lang="ru-RU" b="1" i="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a:t>
                </a:r>
                <a:endParaRPr lang="ru-RU" sz="1050" dirty="0">
                  <a:ea typeface="Calibri"/>
                  <a:cs typeface="Times New Roman"/>
                </a:endParaRPr>
              </a:p>
            </p:txBody>
          </p:sp>
          <p:sp>
            <p:nvSpPr>
              <p:cNvPr id="20" name="Прямоугольник 19"/>
              <p:cNvSpPr/>
              <p:nvPr/>
            </p:nvSpPr>
            <p:spPr>
              <a:xfrm>
                <a:off x="25879" y="2967487"/>
                <a:ext cx="6827520" cy="36131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lnSpc>
                    <a:spcPct val="115000"/>
                  </a:lnSpc>
                  <a:spcAft>
                    <a:spcPts val="1000"/>
                  </a:spcAft>
                  <a:defRPr/>
                </a:pPr>
                <a:r>
                  <a:rPr lang="kk-KZ" sz="2000" b="1" dirty="0"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Arial"/>
                    <a:ea typeface="Times New Roman"/>
                    <a:cs typeface="Times New Roman"/>
                  </a:rPr>
                  <a:t>Е Л Т А Ң Б А Н Ы Ң   И Д Е Я С Ы :</a:t>
                </a:r>
                <a:endParaRPr lang="ru-RU" sz="1100" dirty="0">
                  <a:ea typeface="Calibri"/>
                  <a:cs typeface="Times New Roman"/>
                </a:endParaRPr>
              </a:p>
            </p:txBody>
          </p:sp>
          <p:cxnSp>
            <p:nvCxnSpPr>
              <p:cNvPr id="21" name="Прямая соединительная линия 20"/>
              <p:cNvCxnSpPr/>
              <p:nvPr/>
            </p:nvCxnSpPr>
            <p:spPr>
              <a:xfrm>
                <a:off x="3458737" y="1629431"/>
                <a:ext cx="0" cy="214484"/>
              </a:xfrm>
              <a:prstGeom prst="line">
                <a:avLst/>
              </a:prstGeom>
            </p:spPr>
            <p:style>
              <a:lnRef idx="2">
                <a:schemeClr val="accent6"/>
              </a:lnRef>
              <a:fillRef idx="0">
                <a:schemeClr val="accent6"/>
              </a:fillRef>
              <a:effectRef idx="1">
                <a:schemeClr val="accent6"/>
              </a:effectRef>
              <a:fontRef idx="minor">
                <a:schemeClr val="tx1"/>
              </a:fontRef>
            </p:style>
          </p:cxnSp>
          <p:cxnSp>
            <p:nvCxnSpPr>
              <p:cNvPr id="22" name="Прямая соединительная линия 21"/>
              <p:cNvCxnSpPr/>
              <p:nvPr/>
            </p:nvCxnSpPr>
            <p:spPr>
              <a:xfrm flipH="1">
                <a:off x="3458737" y="2217277"/>
                <a:ext cx="0" cy="204951"/>
              </a:xfrm>
              <a:prstGeom prst="line">
                <a:avLst/>
              </a:prstGeom>
            </p:spPr>
            <p:style>
              <a:lnRef idx="2">
                <a:schemeClr val="accent6"/>
              </a:lnRef>
              <a:fillRef idx="0">
                <a:schemeClr val="accent6"/>
              </a:fillRef>
              <a:effectRef idx="1">
                <a:schemeClr val="accent6"/>
              </a:effectRef>
              <a:fontRef idx="minor">
                <a:schemeClr val="tx1"/>
              </a:fontRef>
            </p:style>
          </p:cxnSp>
          <p:cxnSp>
            <p:nvCxnSpPr>
              <p:cNvPr id="23" name="Прямая соединительная линия 22"/>
              <p:cNvCxnSpPr/>
              <p:nvPr/>
            </p:nvCxnSpPr>
            <p:spPr>
              <a:xfrm>
                <a:off x="5762818" y="2225220"/>
                <a:ext cx="0" cy="173177"/>
              </a:xfrm>
              <a:prstGeom prst="line">
                <a:avLst/>
              </a:prstGeom>
            </p:spPr>
            <p:style>
              <a:lnRef idx="2">
                <a:schemeClr val="accent6"/>
              </a:lnRef>
              <a:fillRef idx="0">
                <a:schemeClr val="accent6"/>
              </a:fillRef>
              <a:effectRef idx="1">
                <a:schemeClr val="accent6"/>
              </a:effectRef>
              <a:fontRef idx="minor">
                <a:schemeClr val="tx1"/>
              </a:fontRef>
            </p:style>
          </p:cxnSp>
          <p:cxnSp>
            <p:nvCxnSpPr>
              <p:cNvPr id="24" name="Прямая соединительная линия 23"/>
              <p:cNvCxnSpPr/>
              <p:nvPr/>
            </p:nvCxnSpPr>
            <p:spPr>
              <a:xfrm>
                <a:off x="1095812" y="2233165"/>
                <a:ext cx="0" cy="173176"/>
              </a:xfrm>
              <a:prstGeom prst="line">
                <a:avLst/>
              </a:prstGeom>
            </p:spPr>
            <p:style>
              <a:lnRef idx="2">
                <a:schemeClr val="accent6"/>
              </a:lnRef>
              <a:fillRef idx="0">
                <a:schemeClr val="accent6"/>
              </a:fillRef>
              <a:effectRef idx="1">
                <a:schemeClr val="accent6"/>
              </a:effectRef>
              <a:fontRef idx="minor">
                <a:schemeClr val="tx1"/>
              </a:fontRef>
            </p:style>
          </p:cxnSp>
          <p:sp>
            <p:nvSpPr>
              <p:cNvPr id="25" name="Стрелка вниз 24"/>
              <p:cNvSpPr/>
              <p:nvPr/>
            </p:nvSpPr>
            <p:spPr>
              <a:xfrm>
                <a:off x="1621487" y="3338951"/>
                <a:ext cx="3624809" cy="336820"/>
              </a:xfrm>
              <a:prstGeom prst="downArrow">
                <a:avLst>
                  <a:gd name="adj1" fmla="val 37727"/>
                  <a:gd name="adj2" fmla="val 100000"/>
                </a:avLst>
              </a:prstGeom>
            </p:spPr>
            <p:style>
              <a:lnRef idx="2">
                <a:schemeClr val="accent6"/>
              </a:lnRef>
              <a:fillRef idx="1">
                <a:schemeClr val="lt1"/>
              </a:fillRef>
              <a:effectRef idx="0">
                <a:schemeClr val="accent6"/>
              </a:effectRef>
              <a:fontRef idx="minor">
                <a:schemeClr val="dk1"/>
              </a:fontRef>
            </p:style>
            <p:txBody>
              <a:bodyPr anchor="ctr"/>
              <a:lstStyle/>
              <a:p>
                <a:pPr>
                  <a:defRPr/>
                </a:pPr>
                <a:endParaRPr lang="ru-RU"/>
              </a:p>
            </p:txBody>
          </p:sp>
        </p:grpSp>
        <p:sp>
          <p:nvSpPr>
            <p:cNvPr id="6" name="Прямоугольник 5"/>
            <p:cNvSpPr/>
            <p:nvPr/>
          </p:nvSpPr>
          <p:spPr>
            <a:xfrm>
              <a:off x="2280744" y="0"/>
              <a:ext cx="4481830" cy="682388"/>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spcAft>
                  <a:spcPts val="0"/>
                </a:spcAft>
                <a:defRPr/>
              </a:pPr>
              <a:r>
                <a:rPr lang="ru-RU" b="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Елтаңба</a:t>
              </a:r>
              <a:r>
                <a:rPr lang="ru-RU"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 авторы, </a:t>
              </a:r>
              <a:r>
                <a:rPr lang="ru-RU" b="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сәулетші</a:t>
              </a:r>
              <a:r>
                <a:rPr lang="ru-RU"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 </a:t>
              </a:r>
              <a:r>
                <a:rPr lang="ru-RU" b="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ғалым</a:t>
              </a:r>
              <a:r>
                <a:rPr lang="ru-RU"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 </a:t>
              </a:r>
              <a:endParaRPr lang="ru-RU" sz="1100" dirty="0">
                <a:ea typeface="Calibri"/>
                <a:cs typeface="Times New Roman"/>
              </a:endParaRPr>
            </a:p>
            <a:p>
              <a:pPr algn="ctr">
                <a:spcAft>
                  <a:spcPts val="0"/>
                </a:spcAft>
                <a:defRPr/>
              </a:pPr>
              <a:r>
                <a:rPr lang="ru-RU" b="1" dirty="0" err="1">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Жандарбек</a:t>
              </a:r>
              <a:r>
                <a:rPr lang="ru-RU" b="1" dirty="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Times New Roman"/>
                  <a:ea typeface="Times New Roman"/>
                  <a:cs typeface="Times New Roman"/>
                </a:rPr>
                <a:t> МӘЛІБЕКҰЛЫ</a:t>
              </a:r>
              <a:endParaRPr lang="ru-RU" sz="1100" dirty="0">
                <a:ea typeface="Calibri"/>
                <a:cs typeface="Times New Roman"/>
              </a:endParaRPr>
            </a:p>
          </p:txBody>
        </p:sp>
      </p:grpSp>
    </p:spTree>
    <p:extLst>
      <p:ext uri="{BB962C8B-B14F-4D97-AF65-F5344CB8AC3E}">
        <p14:creationId xmlns:p14="http://schemas.microsoft.com/office/powerpoint/2010/main" xmlns="" val="311741141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428604"/>
            <a:ext cx="857256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b="1" dirty="0" err="1" smtClean="0">
                <a:solidFill>
                  <a:schemeClr val="tx2"/>
                </a:solidFill>
                <a:latin typeface="Arial" pitchFamily="34" charset="0"/>
                <a:cs typeface="Arial" pitchFamily="34" charset="0"/>
              </a:rPr>
              <a:t>Елтаңба </a:t>
            </a:r>
            <a:r>
              <a:rPr lang="ru-RU" b="1" dirty="0" smtClean="0">
                <a:solidFill>
                  <a:schemeClr val="tx2"/>
                </a:solidFill>
                <a:latin typeface="Arial" pitchFamily="34" charset="0"/>
                <a:cs typeface="Arial" pitchFamily="34" charset="0"/>
              </a:rPr>
              <a:t>– </a:t>
            </a:r>
            <a:r>
              <a:rPr lang="ru-RU" b="1" dirty="0" err="1" smtClean="0">
                <a:solidFill>
                  <a:schemeClr val="tx2"/>
                </a:solidFill>
                <a:latin typeface="Arial" pitchFamily="34" charset="0"/>
                <a:cs typeface="Arial" pitchFamily="34" charset="0"/>
              </a:rPr>
              <a:t>дүниеге өзін таныту</a:t>
            </a:r>
            <a:r>
              <a:rPr lang="ru-RU" b="1" dirty="0" smtClean="0">
                <a:solidFill>
                  <a:schemeClr val="tx2"/>
                </a:solidFill>
                <a:latin typeface="Arial" pitchFamily="34" charset="0"/>
                <a:cs typeface="Arial" pitchFamily="34" charset="0"/>
              </a:rPr>
              <a:t> мен </a:t>
            </a:r>
            <a:r>
              <a:rPr lang="ru-RU" b="1" dirty="0" err="1" smtClean="0">
                <a:solidFill>
                  <a:schemeClr val="tx2"/>
                </a:solidFill>
                <a:latin typeface="Arial" pitchFamily="34" charset="0"/>
                <a:cs typeface="Arial" pitchFamily="34" charset="0"/>
              </a:rPr>
              <a:t>әйгілеуді мақсат еткен</a:t>
            </a:r>
            <a:r>
              <a:rPr lang="ru-RU" b="1" dirty="0" smtClean="0">
                <a:solidFill>
                  <a:schemeClr val="tx2"/>
                </a:solidFill>
                <a:latin typeface="Arial" pitchFamily="34" charset="0"/>
                <a:cs typeface="Arial" pitchFamily="34" charset="0"/>
              </a:rPr>
              <a:t> </a:t>
            </a:r>
          </a:p>
          <a:p>
            <a:pPr algn="ctr"/>
            <a:r>
              <a:rPr lang="ru-RU" b="1" dirty="0" err="1" smtClean="0">
                <a:solidFill>
                  <a:schemeClr val="tx2"/>
                </a:solidFill>
                <a:latin typeface="Arial" pitchFamily="34" charset="0"/>
                <a:cs typeface="Arial" pitchFamily="34" charset="0"/>
              </a:rPr>
              <a:t>мемлекеттің басты</a:t>
            </a:r>
            <a:r>
              <a:rPr lang="ru-RU" b="1" dirty="0" smtClean="0">
                <a:solidFill>
                  <a:schemeClr val="tx2"/>
                </a:solidFill>
                <a:latin typeface="Arial" pitchFamily="34" charset="0"/>
                <a:cs typeface="Arial" pitchFamily="34" charset="0"/>
              </a:rPr>
              <a:t> </a:t>
            </a:r>
            <a:r>
              <a:rPr lang="ru-RU" b="1" dirty="0" err="1" smtClean="0">
                <a:solidFill>
                  <a:schemeClr val="tx2"/>
                </a:solidFill>
                <a:latin typeface="Arial" pitchFamily="34" charset="0"/>
                <a:cs typeface="Arial" pitchFamily="34" charset="0"/>
              </a:rPr>
              <a:t>рәміздерінің бірі</a:t>
            </a:r>
            <a:r>
              <a:rPr lang="ru-RU" b="1" dirty="0" smtClean="0">
                <a:solidFill>
                  <a:schemeClr val="tx2"/>
                </a:solidFill>
                <a:latin typeface="Arial" pitchFamily="34" charset="0"/>
                <a:cs typeface="Arial" pitchFamily="34" charset="0"/>
              </a:rPr>
              <a:t> </a:t>
            </a:r>
            <a:r>
              <a:rPr lang="ru-RU" b="1" dirty="0" err="1" smtClean="0">
                <a:solidFill>
                  <a:schemeClr val="tx2"/>
                </a:solidFill>
                <a:latin typeface="Arial" pitchFamily="34" charset="0"/>
                <a:cs typeface="Arial" pitchFamily="34" charset="0"/>
              </a:rPr>
              <a:t>болып</a:t>
            </a:r>
            <a:r>
              <a:rPr lang="ru-RU" b="1" dirty="0" smtClean="0">
                <a:solidFill>
                  <a:schemeClr val="tx2"/>
                </a:solidFill>
                <a:latin typeface="Arial" pitchFamily="34" charset="0"/>
                <a:cs typeface="Arial" pitchFamily="34" charset="0"/>
              </a:rPr>
              <a:t> </a:t>
            </a:r>
            <a:r>
              <a:rPr lang="ru-RU" b="1" dirty="0" err="1" smtClean="0">
                <a:solidFill>
                  <a:schemeClr val="tx2"/>
                </a:solidFill>
                <a:latin typeface="Arial" pitchFamily="34" charset="0"/>
                <a:cs typeface="Arial" pitchFamily="34" charset="0"/>
              </a:rPr>
              <a:t>саналады</a:t>
            </a:r>
            <a:endParaRPr lang="ru-RU" b="1" dirty="0">
              <a:solidFill>
                <a:schemeClr val="tx2"/>
              </a:solidFill>
              <a:latin typeface="Arial" pitchFamily="34" charset="0"/>
              <a:cs typeface="Arial" pitchFamily="34" charset="0"/>
            </a:endParaRPr>
          </a:p>
        </p:txBody>
      </p:sp>
      <p:pic>
        <p:nvPicPr>
          <p:cNvPr id="39"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2" name="Группа 44"/>
          <p:cNvGrpSpPr/>
          <p:nvPr/>
        </p:nvGrpSpPr>
        <p:grpSpPr>
          <a:xfrm>
            <a:off x="500034" y="1000108"/>
            <a:ext cx="8143932" cy="5000660"/>
            <a:chOff x="142844" y="1357298"/>
            <a:chExt cx="8858312" cy="5000660"/>
          </a:xfrm>
        </p:grpSpPr>
        <p:grpSp>
          <p:nvGrpSpPr>
            <p:cNvPr id="3" name="Группа 19"/>
            <p:cNvGrpSpPr/>
            <p:nvPr/>
          </p:nvGrpSpPr>
          <p:grpSpPr>
            <a:xfrm>
              <a:off x="3428992" y="1357298"/>
              <a:ext cx="2428892" cy="432017"/>
              <a:chOff x="3786182" y="1211033"/>
              <a:chExt cx="2214578" cy="432017"/>
            </a:xfrm>
          </p:grpSpPr>
          <p:sp>
            <p:nvSpPr>
              <p:cNvPr id="19" name="Прямоугольник 18"/>
              <p:cNvSpPr/>
              <p:nvPr/>
            </p:nvSpPr>
            <p:spPr>
              <a:xfrm>
                <a:off x="3786182" y="1214422"/>
                <a:ext cx="2214578" cy="4286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threePt" dir="t"/>
                </a:scene3d>
                <a:sp3d extrusionH="57150">
                  <a:bevelT w="69850" h="38100" prst="cross"/>
                </a:sp3d>
              </a:bodyPr>
              <a:lstStyle/>
              <a:p>
                <a:pPr algn="ctr"/>
                <a:endParaRPr lang="ru-RU"/>
              </a:p>
            </p:txBody>
          </p:sp>
          <p:sp>
            <p:nvSpPr>
              <p:cNvPr id="6" name="Прямоугольник 5"/>
              <p:cNvSpPr/>
              <p:nvPr/>
            </p:nvSpPr>
            <p:spPr>
              <a:xfrm>
                <a:off x="3786182" y="1211033"/>
                <a:ext cx="2214578" cy="369332"/>
              </a:xfrm>
              <a:prstGeom prst="rect">
                <a:avLst/>
              </a:prstGeom>
            </p:spPr>
            <p:txBody>
              <a:bodyPr wrap="square">
                <a:spAutoFit/>
              </a:bodyPr>
              <a:lstStyle/>
              <a:p>
                <a:pPr algn="ctr"/>
                <a:r>
                  <a:rPr lang="ru-RU" b="1" dirty="0" err="1" smtClean="0">
                    <a:solidFill>
                      <a:schemeClr val="tx2">
                        <a:lumMod val="50000"/>
                      </a:schemeClr>
                    </a:solidFill>
                    <a:latin typeface="Arial" pitchFamily="34" charset="0"/>
                    <a:cs typeface="Arial" pitchFamily="34" charset="0"/>
                  </a:rPr>
                  <a:t>Елтаңба бейнесі</a:t>
                </a:r>
                <a:endParaRPr lang="ru-RU" b="1" dirty="0">
                  <a:solidFill>
                    <a:schemeClr val="tx2">
                      <a:lumMod val="50000"/>
                    </a:schemeClr>
                  </a:solidFill>
                  <a:latin typeface="Arial" pitchFamily="34" charset="0"/>
                  <a:cs typeface="Arial" pitchFamily="34" charset="0"/>
                </a:endParaRPr>
              </a:p>
            </p:txBody>
          </p:sp>
        </p:grpSp>
        <p:grpSp>
          <p:nvGrpSpPr>
            <p:cNvPr id="5" name="Группа 36"/>
            <p:cNvGrpSpPr/>
            <p:nvPr/>
          </p:nvGrpSpPr>
          <p:grpSpPr>
            <a:xfrm>
              <a:off x="3286116" y="3476154"/>
              <a:ext cx="2643206" cy="1381606"/>
              <a:chOff x="3286116" y="3404716"/>
              <a:chExt cx="2643206" cy="1381606"/>
            </a:xfrm>
          </p:grpSpPr>
          <p:grpSp>
            <p:nvGrpSpPr>
              <p:cNvPr id="16" name="Группа 29"/>
              <p:cNvGrpSpPr/>
              <p:nvPr/>
            </p:nvGrpSpPr>
            <p:grpSpPr>
              <a:xfrm>
                <a:off x="3286116" y="3404716"/>
                <a:ext cx="2643206" cy="357190"/>
                <a:chOff x="3357554" y="3286124"/>
                <a:chExt cx="2643206" cy="357190"/>
              </a:xfrm>
            </p:grpSpPr>
            <p:sp>
              <p:nvSpPr>
                <p:cNvPr id="21" name="Скругленный прямоугольник 20"/>
                <p:cNvSpPr/>
                <p:nvPr/>
              </p:nvSpPr>
              <p:spPr>
                <a:xfrm>
                  <a:off x="3357554" y="3286124"/>
                  <a:ext cx="2643206" cy="3571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10" name="Прямоугольник 9"/>
                <p:cNvSpPr/>
                <p:nvPr/>
              </p:nvSpPr>
              <p:spPr>
                <a:xfrm>
                  <a:off x="3357554" y="3286124"/>
                  <a:ext cx="2643206" cy="338554"/>
                </a:xfrm>
                <a:prstGeom prst="rect">
                  <a:avLst/>
                </a:prstGeom>
              </p:spPr>
              <p:txBody>
                <a:bodyPr wrap="square">
                  <a:spAutoFit/>
                </a:bodyPr>
                <a:lstStyle/>
                <a:p>
                  <a:pPr algn="ctr"/>
                  <a:r>
                    <a:rPr lang="ru-RU" sz="1600" b="1" dirty="0" smtClean="0">
                      <a:solidFill>
                        <a:schemeClr val="tx2"/>
                      </a:solidFill>
                      <a:latin typeface="Arial" pitchFamily="34" charset="0"/>
                      <a:cs typeface="Arial" pitchFamily="34" charset="0"/>
                    </a:rPr>
                    <a:t>- </a:t>
                  </a:r>
                  <a:r>
                    <a:rPr lang="ru-RU" sz="1600" b="1" dirty="0" err="1" smtClean="0">
                      <a:solidFill>
                        <a:schemeClr val="tx2"/>
                      </a:solidFill>
                      <a:latin typeface="Arial" pitchFamily="34" charset="0"/>
                      <a:cs typeface="Arial" pitchFamily="34" charset="0"/>
                    </a:rPr>
                    <a:t>үйлесімді пішіндер</a:t>
                  </a:r>
                  <a:endParaRPr lang="ru-RU" sz="1600" dirty="0">
                    <a:solidFill>
                      <a:schemeClr val="tx2"/>
                    </a:solidFill>
                  </a:endParaRPr>
                </a:p>
              </p:txBody>
            </p:sp>
          </p:grpSp>
          <p:grpSp>
            <p:nvGrpSpPr>
              <p:cNvPr id="17" name="Группа 27"/>
              <p:cNvGrpSpPr/>
              <p:nvPr/>
            </p:nvGrpSpPr>
            <p:grpSpPr>
              <a:xfrm>
                <a:off x="3286116" y="3929066"/>
                <a:ext cx="2643206" cy="357190"/>
                <a:chOff x="3357554" y="4143380"/>
                <a:chExt cx="2643206" cy="357190"/>
              </a:xfrm>
            </p:grpSpPr>
            <p:sp>
              <p:nvSpPr>
                <p:cNvPr id="23" name="Скругленный прямоугольник 22"/>
                <p:cNvSpPr/>
                <p:nvPr/>
              </p:nvSpPr>
              <p:spPr>
                <a:xfrm>
                  <a:off x="3357554" y="4143380"/>
                  <a:ext cx="2643206" cy="3571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11" name="Прямоугольник 10"/>
                <p:cNvSpPr/>
                <p:nvPr/>
              </p:nvSpPr>
              <p:spPr>
                <a:xfrm>
                  <a:off x="3357554" y="4143380"/>
                  <a:ext cx="2643206" cy="338554"/>
                </a:xfrm>
                <a:prstGeom prst="rect">
                  <a:avLst/>
                </a:prstGeom>
              </p:spPr>
              <p:txBody>
                <a:bodyPr wrap="square">
                  <a:spAutoFit/>
                </a:bodyPr>
                <a:lstStyle/>
                <a:p>
                  <a:pPr algn="ctr"/>
                  <a:r>
                    <a:rPr lang="ru-RU" sz="1600" b="1" dirty="0" smtClean="0">
                      <a:solidFill>
                        <a:schemeClr val="tx2"/>
                      </a:solidFill>
                      <a:latin typeface="Arial" pitchFamily="34" charset="0"/>
                      <a:cs typeface="Arial" pitchFamily="34" charset="0"/>
                    </a:rPr>
                    <a:t>- </a:t>
                  </a:r>
                  <a:r>
                    <a:rPr lang="ru-RU" sz="1600" b="1" dirty="0" err="1" smtClean="0">
                      <a:solidFill>
                        <a:schemeClr val="tx2"/>
                      </a:solidFill>
                      <a:latin typeface="Arial" pitchFamily="34" charset="0"/>
                      <a:cs typeface="Arial" pitchFamily="34" charset="0"/>
                    </a:rPr>
                    <a:t>идеялық нобайлар</a:t>
                  </a:r>
                  <a:endParaRPr lang="ru-RU" sz="1600" dirty="0">
                    <a:solidFill>
                      <a:schemeClr val="tx2"/>
                    </a:solidFill>
                  </a:endParaRPr>
                </a:p>
              </p:txBody>
            </p:sp>
          </p:grpSp>
          <p:grpSp>
            <p:nvGrpSpPr>
              <p:cNvPr id="18" name="Группа 28"/>
              <p:cNvGrpSpPr/>
              <p:nvPr/>
            </p:nvGrpSpPr>
            <p:grpSpPr>
              <a:xfrm>
                <a:off x="3286116" y="4429132"/>
                <a:ext cx="2643206" cy="357190"/>
                <a:chOff x="3357554" y="5000636"/>
                <a:chExt cx="2643206" cy="357190"/>
              </a:xfrm>
            </p:grpSpPr>
            <p:sp>
              <p:nvSpPr>
                <p:cNvPr id="24" name="Скругленный прямоугольник 23"/>
                <p:cNvSpPr/>
                <p:nvPr/>
              </p:nvSpPr>
              <p:spPr>
                <a:xfrm>
                  <a:off x="3357554" y="5000636"/>
                  <a:ext cx="2643206" cy="3571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12" name="Прямоугольник 11"/>
                <p:cNvSpPr/>
                <p:nvPr/>
              </p:nvSpPr>
              <p:spPr>
                <a:xfrm>
                  <a:off x="3357554" y="5000636"/>
                  <a:ext cx="2643206" cy="338554"/>
                </a:xfrm>
                <a:prstGeom prst="rect">
                  <a:avLst/>
                </a:prstGeom>
              </p:spPr>
              <p:txBody>
                <a:bodyPr wrap="square">
                  <a:spAutoFit/>
                </a:bodyPr>
                <a:lstStyle/>
                <a:p>
                  <a:pPr algn="ctr"/>
                  <a:r>
                    <a:rPr lang="ru-RU" sz="1600" b="1" dirty="0" smtClean="0">
                      <a:solidFill>
                        <a:schemeClr val="tx2"/>
                      </a:solidFill>
                      <a:latin typeface="Arial" pitchFamily="34" charset="0"/>
                      <a:cs typeface="Arial" pitchFamily="34" charset="0"/>
                    </a:rPr>
                    <a:t>- </a:t>
                  </a:r>
                  <a:r>
                    <a:rPr lang="ru-RU" sz="1600" b="1" dirty="0" err="1" smtClean="0">
                      <a:solidFill>
                        <a:schemeClr val="tx2"/>
                      </a:solidFill>
                      <a:latin typeface="Arial" pitchFamily="34" charset="0"/>
                      <a:cs typeface="Arial" pitchFamily="34" charset="0"/>
                    </a:rPr>
                    <a:t>заттық детальдар</a:t>
                  </a:r>
                  <a:endParaRPr lang="ru-RU" sz="1600" dirty="0">
                    <a:solidFill>
                      <a:schemeClr val="tx2"/>
                    </a:solidFill>
                  </a:endParaRPr>
                </a:p>
              </p:txBody>
            </p:sp>
          </p:grpSp>
        </p:grpSp>
        <p:grpSp>
          <p:nvGrpSpPr>
            <p:cNvPr id="20" name="Группа 26"/>
            <p:cNvGrpSpPr/>
            <p:nvPr/>
          </p:nvGrpSpPr>
          <p:grpSpPr>
            <a:xfrm>
              <a:off x="2857488" y="5643578"/>
              <a:ext cx="3643338" cy="714380"/>
              <a:chOff x="2857488" y="5715016"/>
              <a:chExt cx="3643338" cy="714380"/>
            </a:xfrm>
          </p:grpSpPr>
          <p:sp>
            <p:nvSpPr>
              <p:cNvPr id="26" name="Овал 25"/>
              <p:cNvSpPr/>
              <p:nvPr/>
            </p:nvSpPr>
            <p:spPr>
              <a:xfrm>
                <a:off x="2857488" y="5715016"/>
                <a:ext cx="3643338" cy="7143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25" name="TextBox 24"/>
              <p:cNvSpPr txBox="1"/>
              <p:nvPr/>
            </p:nvSpPr>
            <p:spPr>
              <a:xfrm>
                <a:off x="3143240" y="5857892"/>
                <a:ext cx="3071834" cy="369332"/>
              </a:xfrm>
              <a:prstGeom prst="rect">
                <a:avLst/>
              </a:prstGeom>
              <a:noFill/>
            </p:spPr>
            <p:txBody>
              <a:bodyPr wrap="square" rtlCol="0">
                <a:spAutoFit/>
              </a:bodyPr>
              <a:lstStyle/>
              <a:p>
                <a:pPr algn="ctr"/>
                <a:r>
                  <a:rPr lang="kk-KZ"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rPr>
                  <a:t>ЖАСАҚТАЛҒАН</a:t>
                </a:r>
                <a:endPar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pitchFamily="34" charset="0"/>
                  <a:cs typeface="Arial" pitchFamily="34" charset="0"/>
                </a:endParaRPr>
              </a:p>
            </p:txBody>
          </p:sp>
        </p:grpSp>
        <p:grpSp>
          <p:nvGrpSpPr>
            <p:cNvPr id="22" name="Группа 34"/>
            <p:cNvGrpSpPr/>
            <p:nvPr/>
          </p:nvGrpSpPr>
          <p:grpSpPr>
            <a:xfrm>
              <a:off x="571472" y="2000241"/>
              <a:ext cx="8001055" cy="1071568"/>
              <a:chOff x="571472" y="1857366"/>
              <a:chExt cx="8001055" cy="1071568"/>
            </a:xfrm>
          </p:grpSpPr>
          <p:grpSp>
            <p:nvGrpSpPr>
              <p:cNvPr id="27" name="Группа 16"/>
              <p:cNvGrpSpPr/>
              <p:nvPr/>
            </p:nvGrpSpPr>
            <p:grpSpPr>
              <a:xfrm>
                <a:off x="3786182" y="2345289"/>
                <a:ext cx="1643074" cy="369332"/>
                <a:chOff x="3929058" y="1916661"/>
                <a:chExt cx="1643074" cy="369332"/>
              </a:xfrm>
            </p:grpSpPr>
            <p:sp>
              <p:nvSpPr>
                <p:cNvPr id="14" name="Прямоугольник 13"/>
                <p:cNvSpPr/>
                <p:nvPr/>
              </p:nvSpPr>
              <p:spPr>
                <a:xfrm>
                  <a:off x="3929058" y="1928802"/>
                  <a:ext cx="1643074" cy="357190"/>
                </a:xfrm>
                <a:prstGeom prst="rect">
                  <a:avLst/>
                </a:prstGeom>
              </p:spPr>
              <p:style>
                <a:lnRef idx="2">
                  <a:schemeClr val="accent5"/>
                </a:lnRef>
                <a:fillRef idx="1">
                  <a:schemeClr val="lt1"/>
                </a:fillRef>
                <a:effectRef idx="0">
                  <a:schemeClr val="accent5"/>
                </a:effectRef>
                <a:fontRef idx="minor">
                  <a:schemeClr val="dk1"/>
                </a:fontRef>
              </p:style>
              <p:txBody>
                <a:bodyPr rtlCol="0" anchor="ctr">
                  <a:scene3d>
                    <a:camera prst="orthographicFront"/>
                    <a:lightRig rig="threePt" dir="t"/>
                  </a:scene3d>
                  <a:sp3d extrusionH="57150">
                    <a:bevelT w="69850" h="38100" prst="cross"/>
                  </a:sp3d>
                </a:bodyPr>
                <a:lstStyle/>
                <a:p>
                  <a:pPr algn="ctr"/>
                  <a:endParaRPr lang="ru-RU"/>
                </a:p>
              </p:txBody>
            </p:sp>
            <p:sp>
              <p:nvSpPr>
                <p:cNvPr id="7" name="Прямоугольник 6"/>
                <p:cNvSpPr/>
                <p:nvPr/>
              </p:nvSpPr>
              <p:spPr>
                <a:xfrm>
                  <a:off x="3929058" y="1916661"/>
                  <a:ext cx="1643073" cy="369332"/>
                </a:xfrm>
                <a:prstGeom prst="rect">
                  <a:avLst/>
                </a:prstGeom>
              </p:spPr>
              <p:txBody>
                <a:bodyPr wrap="square">
                  <a:spAutoFit/>
                </a:bodyPr>
                <a:lstStyle/>
                <a:p>
                  <a:pPr algn="ctr"/>
                  <a:r>
                    <a:rPr lang="ru-RU" b="1" dirty="0" smtClean="0">
                      <a:solidFill>
                        <a:prstClr val="black"/>
                      </a:solidFill>
                      <a:latin typeface="Arial" pitchFamily="34" charset="0"/>
                      <a:cs typeface="Arial" pitchFamily="34" charset="0"/>
                    </a:rPr>
                    <a:t>ДӘСТҮР</a:t>
                  </a:r>
                  <a:endParaRPr lang="ru-RU" dirty="0"/>
                </a:p>
              </p:txBody>
            </p:sp>
          </p:grpSp>
          <p:grpSp>
            <p:nvGrpSpPr>
              <p:cNvPr id="28" name="Группа 17"/>
              <p:cNvGrpSpPr/>
              <p:nvPr/>
            </p:nvGrpSpPr>
            <p:grpSpPr>
              <a:xfrm>
                <a:off x="6500826" y="2559602"/>
                <a:ext cx="1643074" cy="369332"/>
                <a:chOff x="6286512" y="2130974"/>
                <a:chExt cx="1643074" cy="369332"/>
              </a:xfrm>
            </p:grpSpPr>
            <p:sp>
              <p:nvSpPr>
                <p:cNvPr id="15" name="Прямоугольник 14"/>
                <p:cNvSpPr/>
                <p:nvPr/>
              </p:nvSpPr>
              <p:spPr>
                <a:xfrm>
                  <a:off x="6286512" y="2143116"/>
                  <a:ext cx="1643074" cy="357190"/>
                </a:xfrm>
                <a:prstGeom prst="rect">
                  <a:avLst/>
                </a:prstGeom>
              </p:spPr>
              <p:style>
                <a:lnRef idx="2">
                  <a:schemeClr val="accent5"/>
                </a:lnRef>
                <a:fillRef idx="1">
                  <a:schemeClr val="lt1"/>
                </a:fillRef>
                <a:effectRef idx="0">
                  <a:schemeClr val="accent5"/>
                </a:effectRef>
                <a:fontRef idx="minor">
                  <a:schemeClr val="dk1"/>
                </a:fontRef>
              </p:style>
              <p:txBody>
                <a:bodyPr rtlCol="0" anchor="ctr">
                  <a:scene3d>
                    <a:camera prst="orthographicFront"/>
                    <a:lightRig rig="threePt" dir="t"/>
                  </a:scene3d>
                  <a:sp3d extrusionH="57150">
                    <a:bevelT w="69850" h="38100" prst="cross"/>
                  </a:sp3d>
                </a:bodyPr>
                <a:lstStyle/>
                <a:p>
                  <a:pPr algn="ctr"/>
                  <a:endParaRPr lang="ru-RU"/>
                </a:p>
              </p:txBody>
            </p:sp>
            <p:sp>
              <p:nvSpPr>
                <p:cNvPr id="8" name="Прямоугольник 7"/>
                <p:cNvSpPr/>
                <p:nvPr/>
              </p:nvSpPr>
              <p:spPr>
                <a:xfrm>
                  <a:off x="6286512" y="2130974"/>
                  <a:ext cx="1643073" cy="369332"/>
                </a:xfrm>
                <a:prstGeom prst="rect">
                  <a:avLst/>
                </a:prstGeom>
              </p:spPr>
              <p:txBody>
                <a:bodyPr wrap="square">
                  <a:spAutoFit/>
                </a:bodyPr>
                <a:lstStyle/>
                <a:p>
                  <a:pPr algn="ctr"/>
                  <a:r>
                    <a:rPr lang="ru-RU" b="1" dirty="0" smtClean="0">
                      <a:solidFill>
                        <a:prstClr val="black"/>
                      </a:solidFill>
                      <a:latin typeface="Arial" pitchFamily="34" charset="0"/>
                      <a:cs typeface="Arial" pitchFamily="34" charset="0"/>
                    </a:rPr>
                    <a:t>МӘДЕНИЕТ</a:t>
                  </a:r>
                  <a:endParaRPr lang="ru-RU" dirty="0"/>
                </a:p>
              </p:txBody>
            </p:sp>
          </p:grpSp>
          <p:grpSp>
            <p:nvGrpSpPr>
              <p:cNvPr id="29" name="Группа 15"/>
              <p:cNvGrpSpPr/>
              <p:nvPr/>
            </p:nvGrpSpPr>
            <p:grpSpPr>
              <a:xfrm>
                <a:off x="1000100" y="2559602"/>
                <a:ext cx="1643074" cy="369332"/>
                <a:chOff x="1500166" y="2130974"/>
                <a:chExt cx="1643074" cy="369332"/>
              </a:xfrm>
            </p:grpSpPr>
            <p:sp>
              <p:nvSpPr>
                <p:cNvPr id="13" name="Прямоугольник 12"/>
                <p:cNvSpPr/>
                <p:nvPr/>
              </p:nvSpPr>
              <p:spPr>
                <a:xfrm>
                  <a:off x="1500166" y="2143116"/>
                  <a:ext cx="1643074" cy="357190"/>
                </a:xfrm>
                <a:prstGeom prst="rect">
                  <a:avLst/>
                </a:prstGeom>
              </p:spPr>
              <p:style>
                <a:lnRef idx="2">
                  <a:schemeClr val="accent5"/>
                </a:lnRef>
                <a:fillRef idx="1">
                  <a:schemeClr val="lt1"/>
                </a:fillRef>
                <a:effectRef idx="0">
                  <a:schemeClr val="accent5"/>
                </a:effectRef>
                <a:fontRef idx="minor">
                  <a:schemeClr val="dk1"/>
                </a:fontRef>
              </p:style>
              <p:txBody>
                <a:bodyPr rtlCol="0" anchor="ctr">
                  <a:scene3d>
                    <a:camera prst="orthographicFront"/>
                    <a:lightRig rig="threePt" dir="t"/>
                  </a:scene3d>
                  <a:sp3d extrusionH="57150">
                    <a:bevelT w="69850" h="38100" prst="cross"/>
                  </a:sp3d>
                </a:bodyPr>
                <a:lstStyle/>
                <a:p>
                  <a:pPr algn="ctr"/>
                  <a:endParaRPr lang="ru-RU"/>
                </a:p>
              </p:txBody>
            </p:sp>
            <p:sp>
              <p:nvSpPr>
                <p:cNvPr id="9" name="Прямоугольник 8"/>
                <p:cNvSpPr/>
                <p:nvPr/>
              </p:nvSpPr>
              <p:spPr>
                <a:xfrm>
                  <a:off x="1500166" y="2130974"/>
                  <a:ext cx="1643074" cy="369332"/>
                </a:xfrm>
                <a:prstGeom prst="rect">
                  <a:avLst/>
                </a:prstGeom>
              </p:spPr>
              <p:txBody>
                <a:bodyPr wrap="square">
                  <a:spAutoFit/>
                </a:bodyPr>
                <a:lstStyle/>
                <a:p>
                  <a:pPr algn="ctr"/>
                  <a:r>
                    <a:rPr lang="ru-RU" b="1" dirty="0" smtClean="0">
                      <a:solidFill>
                        <a:prstClr val="black"/>
                      </a:solidFill>
                      <a:latin typeface="Arial" pitchFamily="34" charset="0"/>
                      <a:cs typeface="Arial" pitchFamily="34" charset="0"/>
                    </a:rPr>
                    <a:t>ТАРИХ</a:t>
                  </a:r>
                  <a:endParaRPr lang="ru-RU" dirty="0"/>
                </a:p>
              </p:txBody>
            </p:sp>
          </p:grpSp>
          <p:sp>
            <p:nvSpPr>
              <p:cNvPr id="31" name="Стрелка вправо 30"/>
              <p:cNvSpPr/>
              <p:nvPr/>
            </p:nvSpPr>
            <p:spPr>
              <a:xfrm rot="5400000">
                <a:off x="4411264" y="767936"/>
                <a:ext cx="357190" cy="2536049"/>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2" name="Стрелка вправо 31"/>
              <p:cNvSpPr/>
              <p:nvPr/>
            </p:nvSpPr>
            <p:spPr>
              <a:xfrm rot="5400000">
                <a:off x="1660902" y="982251"/>
                <a:ext cx="357190" cy="2536049"/>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3" name="Стрелка вправо 32"/>
              <p:cNvSpPr/>
              <p:nvPr/>
            </p:nvSpPr>
            <p:spPr>
              <a:xfrm rot="5400000">
                <a:off x="7125908" y="982251"/>
                <a:ext cx="357190" cy="2536049"/>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b="1"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grpSp>
        <p:sp>
          <p:nvSpPr>
            <p:cNvPr id="34" name="Выгнутая влево стрелка 33"/>
            <p:cNvSpPr/>
            <p:nvPr/>
          </p:nvSpPr>
          <p:spPr>
            <a:xfrm>
              <a:off x="142844" y="1428736"/>
              <a:ext cx="3000396" cy="3071834"/>
            </a:xfrm>
            <a:prstGeom prst="curvedRightArrow">
              <a:avLst>
                <a:gd name="adj1" fmla="val 9102"/>
                <a:gd name="adj2" fmla="val 18058"/>
                <a:gd name="adj3" fmla="val 285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6" name="Выгнутая влево стрелка 35"/>
            <p:cNvSpPr/>
            <p:nvPr/>
          </p:nvSpPr>
          <p:spPr>
            <a:xfrm flipH="1">
              <a:off x="6072198" y="1428736"/>
              <a:ext cx="2928958" cy="3071834"/>
            </a:xfrm>
            <a:prstGeom prst="curvedRightArrow">
              <a:avLst>
                <a:gd name="adj1" fmla="val 9102"/>
                <a:gd name="adj2" fmla="val 18058"/>
                <a:gd name="adj3" fmla="val 285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8" name="Стрелка вниз 37"/>
            <p:cNvSpPr/>
            <p:nvPr/>
          </p:nvSpPr>
          <p:spPr>
            <a:xfrm>
              <a:off x="2071670" y="5000636"/>
              <a:ext cx="5072098" cy="428628"/>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40" name="TextBox 39"/>
            <p:cNvSpPr txBox="1"/>
            <p:nvPr/>
          </p:nvSpPr>
          <p:spPr>
            <a:xfrm>
              <a:off x="3428992" y="3000372"/>
              <a:ext cx="2428892" cy="338554"/>
            </a:xfrm>
            <a:prstGeom prst="rect">
              <a:avLst/>
            </a:prstGeom>
            <a:noFill/>
          </p:spPr>
          <p:txBody>
            <a:bodyPr wrap="square" rtlCol="0">
              <a:spAutoFit/>
            </a:bodyPr>
            <a:lstStyle/>
            <a:p>
              <a:pPr algn="ctr"/>
              <a:r>
                <a:rPr lang="kk-KZ" sz="1600" b="1" i="1" dirty="0" smtClean="0">
                  <a:latin typeface="Arial" pitchFamily="34" charset="0"/>
                  <a:cs typeface="Arial" pitchFamily="34" charset="0"/>
                </a:rPr>
                <a:t>ұ  с  т  а  н  а  д  ы</a:t>
              </a:r>
              <a:endParaRPr lang="ru-RU" sz="1600" b="1" i="1" dirty="0">
                <a:latin typeface="Arial" pitchFamily="34" charset="0"/>
                <a:cs typeface="Arial" pitchFamily="34" charset="0"/>
              </a:endParaRPr>
            </a:p>
          </p:txBody>
        </p:sp>
        <p:cxnSp>
          <p:nvCxnSpPr>
            <p:cNvPr id="42" name="Прямая соединительная линия 41"/>
            <p:cNvCxnSpPr/>
            <p:nvPr/>
          </p:nvCxnSpPr>
          <p:spPr>
            <a:xfrm>
              <a:off x="5929322" y="3286124"/>
              <a:ext cx="2214578"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a:off x="1000100" y="3286124"/>
              <a:ext cx="2214578" cy="1588"/>
            </a:xfrm>
            <a:prstGeom prst="line">
              <a:avLst/>
            </a:prstGeom>
            <a:ln w="381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Прямоугольник 1"/>
          <p:cNvSpPr/>
          <p:nvPr/>
        </p:nvSpPr>
        <p:spPr>
          <a:xfrm>
            <a:off x="500034" y="518678"/>
            <a:ext cx="8143932" cy="338554"/>
          </a:xfrm>
          <a:prstGeom prst="rect">
            <a:avLst/>
          </a:prstGeom>
        </p:spPr>
        <p:txBody>
          <a:bodyPr wrap="square">
            <a:spAutoFit/>
          </a:bodyPr>
          <a:lstStyle/>
          <a:p>
            <a:pPr algn="ctr"/>
            <a:r>
              <a:rPr lang="ru-RU" sz="1600" b="1" dirty="0" smtClean="0">
                <a:solidFill>
                  <a:schemeClr val="tx2"/>
                </a:solidFill>
                <a:latin typeface="Arial" pitchFamily="34" charset="0"/>
                <a:cs typeface="Arial" pitchFamily="34" charset="0"/>
              </a:rPr>
              <a:t>ЗЕРДЕЛІ СӘУЛЕТШІ ЕЛТАҢБАНЫ ДАЯРЛАУ БАРЫСЫНДА ҰСТАНЫМДАРЫ:</a:t>
            </a:r>
            <a:endParaRPr lang="ru-RU" sz="1600" b="1" dirty="0">
              <a:solidFill>
                <a:schemeClr val="tx2"/>
              </a:solidFill>
              <a:latin typeface="Arial" pitchFamily="34" charset="0"/>
              <a:cs typeface="Arial" pitchFamily="34" charset="0"/>
            </a:endParaRPr>
          </a:p>
        </p:txBody>
      </p:sp>
      <p:sp>
        <p:nvSpPr>
          <p:cNvPr id="4" name="Прямоугольник 3"/>
          <p:cNvSpPr/>
          <p:nvPr/>
        </p:nvSpPr>
        <p:spPr>
          <a:xfrm>
            <a:off x="1500166" y="1026367"/>
            <a:ext cx="6143668" cy="830997"/>
          </a:xfrm>
          <a:prstGeom prst="rect">
            <a:avLst/>
          </a:prstGeom>
        </p:spPr>
        <p:txBody>
          <a:bodyPr wrap="square">
            <a:spAutoFit/>
          </a:bodyPr>
          <a:lstStyle/>
          <a:p>
            <a:pPr algn="just"/>
            <a:r>
              <a:rPr lang="ru-RU" sz="1200" b="1" dirty="0" err="1" smtClean="0">
                <a:solidFill>
                  <a:schemeClr val="tx2"/>
                </a:solidFill>
                <a:latin typeface="Arial" pitchFamily="34" charset="0"/>
                <a:cs typeface="Arial" pitchFamily="34" charset="0"/>
              </a:rPr>
              <a:t>Бірінші</a:t>
            </a:r>
            <a:r>
              <a:rPr lang="ru-RU" sz="1200" b="1" dirty="0" smtClean="0">
                <a:solidFill>
                  <a:schemeClr val="tx2"/>
                </a:solidFill>
                <a:latin typeface="Arial" pitchFamily="34" charset="0"/>
                <a:cs typeface="Arial" pitchFamily="34" charset="0"/>
              </a:rPr>
              <a:t> - </a:t>
            </a:r>
            <a:r>
              <a:rPr lang="ru-RU" sz="1200" b="1" dirty="0" err="1" smtClean="0">
                <a:solidFill>
                  <a:schemeClr val="tx2"/>
                </a:solidFill>
                <a:latin typeface="Arial" pitchFamily="34" charset="0"/>
                <a:cs typeface="Arial" pitchFamily="34" charset="0"/>
              </a:rPr>
              <a:t>Қазақстан мемлекеттік</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Елтаңбасының арқауы </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Ұлы Даланың рәмізіне айналған сәулет туындысы</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Дәстүрлі қазақ үйінің әр бөлігі ұлт дүние­танымын құрап отыр</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Шаңырақ </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әлемдік құндылық </a:t>
            </a:r>
            <a:r>
              <a:rPr lang="ru-RU" sz="1200" b="1" dirty="0" smtClean="0">
                <a:solidFill>
                  <a:schemeClr val="tx2"/>
                </a:solidFill>
                <a:latin typeface="Arial" pitchFamily="34" charset="0"/>
                <a:cs typeface="Arial" pitchFamily="34" charset="0"/>
              </a:rPr>
              <a:t>пен </a:t>
            </a:r>
            <a:r>
              <a:rPr lang="ru-RU" sz="1200" b="1" dirty="0" err="1" smtClean="0">
                <a:solidFill>
                  <a:schemeClr val="tx2"/>
                </a:solidFill>
                <a:latin typeface="Arial" pitchFamily="34" charset="0"/>
                <a:cs typeface="Arial" pitchFamily="34" charset="0"/>
              </a:rPr>
              <a:t>үйлесімге қосқан қазақтың үлесі</a:t>
            </a:r>
            <a:r>
              <a:rPr lang="ru-RU" sz="1200" b="1" dirty="0" smtClean="0">
                <a:solidFill>
                  <a:schemeClr val="tx2"/>
                </a:solidFill>
                <a:latin typeface="Arial" pitchFamily="34" charset="0"/>
                <a:cs typeface="Arial" pitchFamily="34" charset="0"/>
              </a:rPr>
              <a:t>. </a:t>
            </a:r>
            <a:endParaRPr lang="ru-RU" sz="1200" b="1" dirty="0">
              <a:solidFill>
                <a:schemeClr val="tx2"/>
              </a:solidFill>
              <a:latin typeface="Arial" pitchFamily="34" charset="0"/>
              <a:cs typeface="Arial" pitchFamily="34" charset="0"/>
            </a:endParaRPr>
          </a:p>
        </p:txBody>
      </p:sp>
      <p:sp>
        <p:nvSpPr>
          <p:cNvPr id="4097" name="Rectangle 1"/>
          <p:cNvSpPr>
            <a:spLocks noChangeArrowheads="1"/>
          </p:cNvSpPr>
          <p:nvPr/>
        </p:nvSpPr>
        <p:spPr bwMode="auto">
          <a:xfrm>
            <a:off x="500034" y="1925413"/>
            <a:ext cx="721523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Екінші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Тарихи-мәдени бастауларымыздың тереңде екенін</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аңғартып, </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ел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қорғайтын азаматтарға рух</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беру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үшін тарихымыздың </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алтын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дәуірін айғақтайтын </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«Алтын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адамға</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жүгінуге </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тура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келді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Оның бейнесін</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де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асқақ етіп</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тұрған </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жылқы киігі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тұлпар</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a:t>
            </a:r>
            <a:endParaRPr kumimoji="0" lang="ru-RU" sz="1200" b="1" i="0" u="none" strike="noStrike" cap="none" normalizeH="0" baseline="0" dirty="0" smtClean="0">
              <a:ln>
                <a:noFill/>
              </a:ln>
              <a:solidFill>
                <a:schemeClr val="tx2"/>
              </a:solidFill>
              <a:effectLst/>
              <a:latin typeface="Arial" pitchFamily="34" charset="0"/>
              <a:cs typeface="Arial" pitchFamily="34" charset="0"/>
            </a:endParaRPr>
          </a:p>
        </p:txBody>
      </p:sp>
      <p:sp>
        <p:nvSpPr>
          <p:cNvPr id="4098" name="Rectangle 2"/>
          <p:cNvSpPr>
            <a:spLocks noChangeArrowheads="1"/>
          </p:cNvSpPr>
          <p:nvPr/>
        </p:nvSpPr>
        <p:spPr bwMode="auto">
          <a:xfrm>
            <a:off x="1500166" y="2740879"/>
            <a:ext cx="7072363"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Үшінші </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жеті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қат көк, жеті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қат жер</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таным</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мен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білім</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аясы</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жеті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ата</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жеті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негіз</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жеті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жас</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 тек пен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тарих</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бағдары</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Осыны</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ескеріп</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мифтік</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тұлпар мүйізіне жеті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сақина белгісі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салынды</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Ол</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өсу, өну, көбею мәнін меңзейді.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Мүйіз </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қасиетті </a:t>
            </a:r>
            <a:r>
              <a:rPr lang="ru-RU" sz="1200" b="1" dirty="0" err="1" smtClean="0">
                <a:solidFill>
                  <a:schemeClr val="tx2"/>
                </a:solidFill>
                <a:latin typeface="Arial" pitchFamily="34" charset="0"/>
                <a:ea typeface="Calibri" pitchFamily="34" charset="0"/>
                <a:cs typeface="Arial" pitchFamily="34" charset="0"/>
              </a:rPr>
              <a:t>ұ</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ғым.</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Аталар</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аманаты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етіп</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қазақ халқының бірлікке</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ынтымаққа </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бас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иген</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заманы</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үлкен буындармен</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2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көрсетілді</a:t>
            </a:r>
            <a:r>
              <a:rPr kumimoji="0" lang="ru-RU" sz="1200" b="1" i="0" u="none" strike="noStrike" cap="none" normalizeH="0" baseline="0" dirty="0" smtClean="0">
                <a:ln>
                  <a:noFill/>
                </a:ln>
                <a:solidFill>
                  <a:schemeClr val="tx2"/>
                </a:solidFill>
                <a:effectLst/>
                <a:latin typeface="Arial" pitchFamily="34" charset="0"/>
                <a:ea typeface="Calibri" pitchFamily="34" charset="0"/>
                <a:cs typeface="Arial" pitchFamily="34" charset="0"/>
              </a:rPr>
              <a:t>.</a:t>
            </a:r>
            <a:endParaRPr kumimoji="0" lang="ru-RU" sz="1200" b="1" i="0" u="none" strike="noStrike" cap="none" normalizeH="0" baseline="0" dirty="0" smtClean="0">
              <a:ln>
                <a:noFill/>
              </a:ln>
              <a:solidFill>
                <a:schemeClr val="tx2"/>
              </a:solidFill>
              <a:effectLst/>
              <a:latin typeface="Arial" pitchFamily="34" charset="0"/>
              <a:cs typeface="Arial" pitchFamily="34" charset="0"/>
            </a:endParaRPr>
          </a:p>
        </p:txBody>
      </p:sp>
      <p:sp>
        <p:nvSpPr>
          <p:cNvPr id="7" name="Прямоугольник 6"/>
          <p:cNvSpPr/>
          <p:nvPr/>
        </p:nvSpPr>
        <p:spPr>
          <a:xfrm>
            <a:off x="500034" y="3786190"/>
            <a:ext cx="6357982" cy="1200329"/>
          </a:xfrm>
          <a:prstGeom prst="rect">
            <a:avLst/>
          </a:prstGeom>
        </p:spPr>
        <p:txBody>
          <a:bodyPr wrap="square">
            <a:spAutoFit/>
          </a:bodyPr>
          <a:lstStyle/>
          <a:p>
            <a:pPr algn="just"/>
            <a:r>
              <a:rPr lang="ru-RU" sz="1200" b="1" dirty="0" err="1" smtClean="0">
                <a:solidFill>
                  <a:schemeClr val="tx2"/>
                </a:solidFill>
                <a:latin typeface="Arial" pitchFamily="34" charset="0"/>
                <a:cs typeface="Arial" pitchFamily="34" charset="0"/>
              </a:rPr>
              <a:t>Төртінші </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Қазақстан көптеген этникалық ұлт </a:t>
            </a:r>
            <a:r>
              <a:rPr lang="ru-RU" sz="1200" b="1" dirty="0" smtClean="0">
                <a:solidFill>
                  <a:schemeClr val="tx2"/>
                </a:solidFill>
                <a:latin typeface="Arial" pitchFamily="34" charset="0"/>
                <a:cs typeface="Arial" pitchFamily="34" charset="0"/>
              </a:rPr>
              <a:t>пен </a:t>
            </a:r>
            <a:r>
              <a:rPr lang="ru-RU" sz="1200" b="1" dirty="0" err="1" smtClean="0">
                <a:solidFill>
                  <a:schemeClr val="tx2"/>
                </a:solidFill>
                <a:latin typeface="Arial" pitchFamily="34" charset="0"/>
                <a:cs typeface="Arial" pitchFamily="34" charset="0"/>
              </a:rPr>
              <a:t>жұрт өкілдерінің мекеніне</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Отанына</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айналды</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Президенттің бастамасымен</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Қазақстан халқы Ассамблеясы</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құрылды.</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Бұл құрылым татулықтың, төзімділіктің, еркіндіктің мектебіне</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алаңына айналды</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Бір</a:t>
            </a:r>
            <a:r>
              <a:rPr lang="ru-RU" sz="1200" b="1" dirty="0" smtClean="0">
                <a:solidFill>
                  <a:schemeClr val="tx2"/>
                </a:solidFill>
                <a:latin typeface="Arial" pitchFamily="34" charset="0"/>
                <a:cs typeface="Arial" pitchFamily="34" charset="0"/>
              </a:rPr>
              <a:t> ел, </a:t>
            </a:r>
            <a:r>
              <a:rPr lang="ru-RU" sz="1200" b="1" dirty="0" err="1" smtClean="0">
                <a:solidFill>
                  <a:schemeClr val="tx2"/>
                </a:solidFill>
                <a:latin typeface="Arial" pitchFamily="34" charset="0"/>
                <a:cs typeface="Arial" pitchFamily="34" charset="0"/>
              </a:rPr>
              <a:t>бір</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халық, бір</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мақсат тұжырымдамасы қалыптасты.</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Елтаңбада бұл шаңырақты көтеріп тұрған </a:t>
            </a:r>
            <a:r>
              <a:rPr lang="ru-RU" sz="1200" b="1" dirty="0" smtClean="0">
                <a:solidFill>
                  <a:schemeClr val="tx2"/>
                </a:solidFill>
                <a:latin typeface="Arial" pitchFamily="34" charset="0"/>
                <a:cs typeface="Arial" pitchFamily="34" charset="0"/>
              </a:rPr>
              <a:t>72 </a:t>
            </a:r>
            <a:r>
              <a:rPr lang="ru-RU" sz="1200" b="1" dirty="0" err="1" smtClean="0">
                <a:solidFill>
                  <a:schemeClr val="tx2"/>
                </a:solidFill>
                <a:latin typeface="Arial" pitchFamily="34" charset="0"/>
                <a:cs typeface="Arial" pitchFamily="34" charset="0"/>
              </a:rPr>
              <a:t>уық арқылы геральдикалық негізде</a:t>
            </a:r>
            <a:r>
              <a:rPr lang="ru-RU" sz="1200" b="1" dirty="0" smtClean="0">
                <a:solidFill>
                  <a:schemeClr val="tx2"/>
                </a:solidFill>
                <a:latin typeface="Arial" pitchFamily="34" charset="0"/>
                <a:cs typeface="Arial" pitchFamily="34" charset="0"/>
              </a:rPr>
              <a:t> </a:t>
            </a:r>
            <a:r>
              <a:rPr lang="ru-RU" sz="1200" b="1" dirty="0" err="1" smtClean="0">
                <a:solidFill>
                  <a:schemeClr val="tx2"/>
                </a:solidFill>
                <a:latin typeface="Arial" pitchFamily="34" charset="0"/>
                <a:cs typeface="Arial" pitchFamily="34" charset="0"/>
              </a:rPr>
              <a:t>айқындалған</a:t>
            </a:r>
            <a:r>
              <a:rPr lang="ru-RU" sz="1200" b="1" dirty="0" smtClean="0">
                <a:solidFill>
                  <a:schemeClr val="tx2"/>
                </a:solidFill>
                <a:latin typeface="Arial" pitchFamily="34" charset="0"/>
                <a:cs typeface="Arial" pitchFamily="34" charset="0"/>
              </a:rPr>
              <a:t>.</a:t>
            </a:r>
            <a:endParaRPr lang="ru-RU" sz="1200" b="1" dirty="0">
              <a:solidFill>
                <a:schemeClr val="tx2"/>
              </a:solidFill>
              <a:latin typeface="Arial" pitchFamily="34" charset="0"/>
              <a:cs typeface="Arial" pitchFamily="34" charset="0"/>
            </a:endParaRPr>
          </a:p>
        </p:txBody>
      </p:sp>
      <p:sp>
        <p:nvSpPr>
          <p:cNvPr id="4099" name="Rectangle 3"/>
          <p:cNvSpPr>
            <a:spLocks noChangeArrowheads="1"/>
          </p:cNvSpPr>
          <p:nvPr/>
        </p:nvSpPr>
        <p:spPr bwMode="auto">
          <a:xfrm>
            <a:off x="1428728" y="5122475"/>
            <a:ext cx="7143800" cy="10926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Бесінші</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шаңырақтан тараған азаттық нұры </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бес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бұрышты жұлдыз арқылы Елтаңба композициясын</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жинақтайды</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Тарихта</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Есім</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ханның ескі</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жолы</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«Қасым ханның қасқа жолы</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деген</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бар.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Абылай</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арманы</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«Хан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жолы</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деген</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ұғымдар </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да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ұшырасады</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Бүгінде Елбасы</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негіздеген</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«Мәңгілік </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ел»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мұраты </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да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айшықты</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Мұның бәрі біз</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үшін </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адастырмас</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темірқазық.</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Жұлдыз бейнесі</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осыны</a:t>
            </a:r>
            <a:r>
              <a:rPr kumimoji="0" lang="ru-RU" sz="1300" b="1" i="0" u="none" strike="noStrike" cap="none" normalizeH="0" baseline="0" dirty="0" smtClean="0">
                <a:ln>
                  <a:noFill/>
                </a:ln>
                <a:solidFill>
                  <a:schemeClr val="tx2"/>
                </a:solidFill>
                <a:effectLst/>
                <a:latin typeface="Arial" pitchFamily="34" charset="0"/>
                <a:ea typeface="Calibri" pitchFamily="34" charset="0"/>
                <a:cs typeface="Arial" pitchFamily="34" charset="0"/>
              </a:rPr>
              <a:t> </a:t>
            </a:r>
            <a:r>
              <a:rPr kumimoji="0" lang="ru-RU" sz="1300" b="1" i="0" u="none" strike="noStrike" cap="none" normalizeH="0" baseline="0" dirty="0" err="1" smtClean="0">
                <a:ln>
                  <a:noFill/>
                </a:ln>
                <a:solidFill>
                  <a:schemeClr val="tx2"/>
                </a:solidFill>
                <a:effectLst/>
                <a:latin typeface="Arial" pitchFamily="34" charset="0"/>
                <a:ea typeface="Calibri" pitchFamily="34" charset="0"/>
                <a:cs typeface="Arial" pitchFamily="34" charset="0"/>
              </a:rPr>
              <a:t>аңғартады.</a:t>
            </a:r>
            <a:endParaRPr kumimoji="0" lang="ru-RU" sz="1300" b="1" i="0" u="none" strike="noStrike" cap="none" normalizeH="0" baseline="0" dirty="0" smtClean="0">
              <a:ln>
                <a:noFill/>
              </a:ln>
              <a:solidFill>
                <a:schemeClr val="tx2"/>
              </a:solidFill>
              <a:effectLst/>
              <a:latin typeface="Arial" pitchFamily="34" charset="0"/>
              <a:cs typeface="Arial" pitchFamily="34" charset="0"/>
            </a:endParaRPr>
          </a:p>
        </p:txBody>
      </p:sp>
      <p:pic>
        <p:nvPicPr>
          <p:cNvPr id="1030" name="Picture 6" descr="C:\Users\Администратор\Desktop\63.jpg"/>
          <p:cNvPicPr>
            <a:picLocks noChangeAspect="1" noChangeArrowheads="1"/>
          </p:cNvPicPr>
          <p:nvPr/>
        </p:nvPicPr>
        <p:blipFill>
          <a:blip r:embed="rId3" cstate="print"/>
          <a:srcRect/>
          <a:stretch>
            <a:fillRect/>
          </a:stretch>
        </p:blipFill>
        <p:spPr bwMode="auto">
          <a:xfrm>
            <a:off x="7010898" y="3713691"/>
            <a:ext cx="1348370" cy="1358383"/>
          </a:xfrm>
          <a:prstGeom prst="rect">
            <a:avLst/>
          </a:prstGeom>
          <a:noFill/>
        </p:spPr>
      </p:pic>
      <p:pic>
        <p:nvPicPr>
          <p:cNvPr id="1032" name="Picture 8" descr="C:\Users\Администратор\Desktop\76 - копия.jpg"/>
          <p:cNvPicPr>
            <a:picLocks noChangeAspect="1" noChangeArrowheads="1"/>
          </p:cNvPicPr>
          <p:nvPr/>
        </p:nvPicPr>
        <p:blipFill>
          <a:blip r:embed="rId4" cstate="print"/>
          <a:srcRect/>
          <a:stretch>
            <a:fillRect/>
          </a:stretch>
        </p:blipFill>
        <p:spPr bwMode="auto">
          <a:xfrm>
            <a:off x="642910" y="1072746"/>
            <a:ext cx="857850" cy="865059"/>
          </a:xfrm>
          <a:prstGeom prst="rect">
            <a:avLst/>
          </a:prstGeom>
          <a:noFill/>
        </p:spPr>
      </p:pic>
      <p:pic>
        <p:nvPicPr>
          <p:cNvPr id="1033" name="Picture 9" descr="C:\Users\Администратор\Desktop\76 - копия (3).jpg"/>
          <p:cNvPicPr>
            <a:picLocks noChangeAspect="1" noChangeArrowheads="1"/>
          </p:cNvPicPr>
          <p:nvPr/>
        </p:nvPicPr>
        <p:blipFill>
          <a:blip r:embed="rId5" cstate="print"/>
          <a:srcRect/>
          <a:stretch>
            <a:fillRect/>
          </a:stretch>
        </p:blipFill>
        <p:spPr bwMode="auto">
          <a:xfrm>
            <a:off x="750067" y="2714620"/>
            <a:ext cx="535785" cy="1071570"/>
          </a:xfrm>
          <a:prstGeom prst="rect">
            <a:avLst/>
          </a:prstGeom>
          <a:noFill/>
        </p:spPr>
      </p:pic>
      <p:pic>
        <p:nvPicPr>
          <p:cNvPr id="1034" name="Picture 10" descr="C:\Users\Администратор\Desktop\76.jpg"/>
          <p:cNvPicPr>
            <a:picLocks noChangeAspect="1" noChangeArrowheads="1"/>
          </p:cNvPicPr>
          <p:nvPr/>
        </p:nvPicPr>
        <p:blipFill>
          <a:blip r:embed="rId6" cstate="print"/>
          <a:srcRect/>
          <a:stretch>
            <a:fillRect/>
          </a:stretch>
        </p:blipFill>
        <p:spPr bwMode="auto">
          <a:xfrm>
            <a:off x="7736904" y="1000108"/>
            <a:ext cx="907061" cy="1643074"/>
          </a:xfrm>
          <a:prstGeom prst="rect">
            <a:avLst/>
          </a:prstGeom>
          <a:noFill/>
        </p:spPr>
      </p:pic>
      <p:pic>
        <p:nvPicPr>
          <p:cNvPr id="1035" name="Picture 11" descr="C:\Users\Администратор\Desktop\76 - копия (2).jpg"/>
          <p:cNvPicPr>
            <a:picLocks noChangeAspect="1" noChangeArrowheads="1"/>
          </p:cNvPicPr>
          <p:nvPr/>
        </p:nvPicPr>
        <p:blipFill>
          <a:blip r:embed="rId7"/>
          <a:srcRect/>
          <a:stretch>
            <a:fillRect/>
          </a:stretch>
        </p:blipFill>
        <p:spPr bwMode="auto">
          <a:xfrm>
            <a:off x="642910" y="5352494"/>
            <a:ext cx="733422" cy="719712"/>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9" name="Прямоугольник 3"/>
          <p:cNvSpPr>
            <a:spLocks noChangeArrowheads="1"/>
          </p:cNvSpPr>
          <p:nvPr/>
        </p:nvSpPr>
        <p:spPr bwMode="auto">
          <a:xfrm>
            <a:off x="428596" y="915399"/>
            <a:ext cx="828680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kk-KZ" sz="3200" b="1" dirty="0">
                <a:solidFill>
                  <a:srgbClr val="0070C0"/>
                </a:solidFill>
              </a:rPr>
              <a:t>МЕМЛЕКЕТТІЛІКТІҢ КОДТАРЫ</a:t>
            </a:r>
            <a:endParaRPr lang="ru-RU" sz="3200" b="1" dirty="0">
              <a:solidFill>
                <a:srgbClr val="0070C0"/>
              </a:solidFill>
            </a:endParaRPr>
          </a:p>
        </p:txBody>
      </p:sp>
      <p:sp>
        <p:nvSpPr>
          <p:cNvPr id="10" name="Прямоугольник 4"/>
          <p:cNvSpPr>
            <a:spLocks noChangeArrowheads="1"/>
          </p:cNvSpPr>
          <p:nvPr/>
        </p:nvSpPr>
        <p:spPr bwMode="auto">
          <a:xfrm>
            <a:off x="500034" y="2143116"/>
            <a:ext cx="423068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kk-KZ" sz="2000" b="1" i="1" dirty="0">
                <a:solidFill>
                  <a:srgbClr val="FFC000"/>
                </a:solidFill>
              </a:rPr>
              <a:t>ЕЛТАҢБАНЫҢ ИДЕЯЛЫҚ </a:t>
            </a:r>
            <a:endParaRPr lang="kk-KZ" sz="2000" b="1" i="1" dirty="0" smtClean="0">
              <a:solidFill>
                <a:srgbClr val="FFC000"/>
              </a:solidFill>
            </a:endParaRPr>
          </a:p>
          <a:p>
            <a:pPr algn="ctr"/>
            <a:r>
              <a:rPr lang="kk-KZ" sz="2000" b="1" i="1" dirty="0" smtClean="0">
                <a:solidFill>
                  <a:srgbClr val="FFC000"/>
                </a:solidFill>
              </a:rPr>
              <a:t>КОНЦЕПТУАЛДЫ </a:t>
            </a:r>
            <a:r>
              <a:rPr lang="kk-KZ" sz="2000" b="1" i="1" dirty="0">
                <a:solidFill>
                  <a:srgbClr val="FFC000"/>
                </a:solidFill>
              </a:rPr>
              <a:t>ҚҰРЫЛЫМЫ</a:t>
            </a:r>
            <a:endParaRPr lang="ru-RU" sz="2000" i="1" dirty="0">
              <a:solidFill>
                <a:srgbClr val="FFC000"/>
              </a:solidFill>
            </a:endParaRPr>
          </a:p>
        </p:txBody>
      </p:sp>
      <p:sp>
        <p:nvSpPr>
          <p:cNvPr id="11" name="Прямоугольник 5"/>
          <p:cNvSpPr>
            <a:spLocks noChangeArrowheads="1"/>
          </p:cNvSpPr>
          <p:nvPr/>
        </p:nvSpPr>
        <p:spPr bwMode="auto">
          <a:xfrm>
            <a:off x="571472" y="3214686"/>
            <a:ext cx="4143404"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kk-KZ" sz="2400" b="1" dirty="0">
                <a:solidFill>
                  <a:srgbClr val="FF0000"/>
                </a:solidFill>
              </a:rPr>
              <a:t>ЕЛТАҢБАНЫҢ ӘРБІР ЭЛЕМЕНТ АТАУЫНЫҢ АСТАРЫНДА </a:t>
            </a:r>
            <a:r>
              <a:rPr lang="kk-KZ" sz="2400" b="1" dirty="0" smtClean="0">
                <a:solidFill>
                  <a:srgbClr val="FF0000"/>
                </a:solidFill>
              </a:rPr>
              <a:t>ТАРИХ </a:t>
            </a:r>
            <a:r>
              <a:rPr lang="kk-KZ" sz="2400" b="1" dirty="0">
                <a:solidFill>
                  <a:srgbClr val="FF0000"/>
                </a:solidFill>
              </a:rPr>
              <a:t>ПЕН ӘДЕТ-ҒҰРЫП, ҰЛТТЫҚ ҚҰНДЫЛЫҚТАР МЕН </a:t>
            </a:r>
            <a:r>
              <a:rPr lang="kk-KZ" sz="2400" b="1" dirty="0" smtClean="0">
                <a:solidFill>
                  <a:srgbClr val="FF0000"/>
                </a:solidFill>
              </a:rPr>
              <a:t>ИДЕЯЛАРДЫ БЕЙНЕЛЕНГЕН</a:t>
            </a:r>
            <a:endParaRPr lang="ru-RU" sz="2400" b="1" dirty="0">
              <a:solidFill>
                <a:srgbClr val="FF0000"/>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1900254"/>
            <a:ext cx="3990975"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90545248"/>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48" name="Группа 47"/>
          <p:cNvGrpSpPr/>
          <p:nvPr/>
        </p:nvGrpSpPr>
        <p:grpSpPr>
          <a:xfrm>
            <a:off x="714348" y="785794"/>
            <a:ext cx="3643338" cy="4218231"/>
            <a:chOff x="2643174" y="845261"/>
            <a:chExt cx="3643338" cy="4218231"/>
          </a:xfrm>
        </p:grpSpPr>
        <p:pic>
          <p:nvPicPr>
            <p:cNvPr id="150530" name="Picture 2" descr="G:\Новая папка\Эскиз герба\Жулдыз.jpg"/>
            <p:cNvPicPr>
              <a:picLocks noChangeAspect="1" noChangeArrowheads="1"/>
            </p:cNvPicPr>
            <p:nvPr/>
          </p:nvPicPr>
          <p:blipFill>
            <a:blip r:embed="rId3"/>
            <a:srcRect/>
            <a:stretch>
              <a:fillRect/>
            </a:stretch>
          </p:blipFill>
          <p:spPr bwMode="auto">
            <a:xfrm>
              <a:off x="2934126" y="845261"/>
              <a:ext cx="3280948" cy="3440995"/>
            </a:xfrm>
            <a:prstGeom prst="rect">
              <a:avLst/>
            </a:prstGeom>
            <a:noFill/>
          </p:spPr>
        </p:pic>
        <p:grpSp>
          <p:nvGrpSpPr>
            <p:cNvPr id="91" name="Группа 90"/>
            <p:cNvGrpSpPr/>
            <p:nvPr/>
          </p:nvGrpSpPr>
          <p:grpSpPr>
            <a:xfrm>
              <a:off x="2643174" y="3988362"/>
              <a:ext cx="3643338" cy="1075130"/>
              <a:chOff x="1076738" y="3774048"/>
              <a:chExt cx="3643338" cy="1075130"/>
            </a:xfrm>
          </p:grpSpPr>
          <p:sp>
            <p:nvSpPr>
              <p:cNvPr id="55" name="Прямоугольник 54"/>
              <p:cNvSpPr/>
              <p:nvPr/>
            </p:nvSpPr>
            <p:spPr>
              <a:xfrm>
                <a:off x="1076738" y="4202847"/>
                <a:ext cx="3643338" cy="646331"/>
              </a:xfrm>
              <a:prstGeom prst="rect">
                <a:avLst/>
              </a:prstGeom>
            </p:spPr>
            <p:txBody>
              <a:bodyPr wrap="square">
                <a:spAutoFit/>
              </a:bodyPr>
              <a:lstStyle/>
              <a:p>
                <a:pPr algn="ctr"/>
                <a:r>
                  <a:rPr lang="ru-RU" b="1" dirty="0" err="1"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бақытты өмірге жол</a:t>
                </a:r>
                <a:r>
                  <a:rPr lang="ru-RU" b="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ru-RU" b="1" dirty="0" err="1"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сілтейтін</a:t>
                </a:r>
                <a:r>
                  <a:rPr lang="ru-RU" b="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a:t>
                </a:r>
              </a:p>
              <a:p>
                <a:pPr algn="ctr"/>
                <a:r>
                  <a:rPr lang="ru-RU" b="1" dirty="0" err="1"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жарық жұлдыздың белгісі</a:t>
                </a:r>
                <a:endParaRPr lang="ru-RU" b="1"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57" name="Прямая соединительная линия 56"/>
              <p:cNvCxnSpPr/>
              <p:nvPr/>
            </p:nvCxnSpPr>
            <p:spPr>
              <a:xfrm>
                <a:off x="1076738" y="4143380"/>
                <a:ext cx="3643338" cy="1588"/>
              </a:xfrm>
              <a:prstGeom prst="line">
                <a:avLst/>
              </a:prstGeom>
            </p:spPr>
            <p:style>
              <a:lnRef idx="3">
                <a:schemeClr val="accent1"/>
              </a:lnRef>
              <a:fillRef idx="0">
                <a:schemeClr val="accent1"/>
              </a:fillRef>
              <a:effectRef idx="2">
                <a:schemeClr val="accent1"/>
              </a:effectRef>
              <a:fontRef idx="minor">
                <a:schemeClr val="tx1"/>
              </a:fontRef>
            </p:style>
          </p:cxnSp>
          <p:sp>
            <p:nvSpPr>
              <p:cNvPr id="58" name="Прямоугольник 57"/>
              <p:cNvSpPr/>
              <p:nvPr/>
            </p:nvSpPr>
            <p:spPr>
              <a:xfrm>
                <a:off x="1076738" y="3774048"/>
                <a:ext cx="3643338" cy="369332"/>
              </a:xfrm>
              <a:prstGeom prst="rect">
                <a:avLst/>
              </a:prstGeom>
            </p:spPr>
            <p:txBody>
              <a:bodyPr wrap="square">
                <a:spAutoFit/>
              </a:bodyPr>
              <a:lstStyle/>
              <a:p>
                <a:pPr algn="ctr"/>
                <a:r>
                  <a:rPr lang="ru-RU" b="1" dirty="0" smtClean="0">
                    <a:solidFill>
                      <a:srgbClr val="464646">
                        <a:lumMod val="50000"/>
                      </a:srgbClr>
                    </a:solidFill>
                    <a:effectLst>
                      <a:outerShdw blurRad="38100" dist="38100" dir="2700000" algn="tl">
                        <a:srgbClr val="000000">
                          <a:alpha val="43137"/>
                        </a:srgbClr>
                      </a:outerShdw>
                    </a:effectLst>
                  </a:rPr>
                  <a:t>«БЕС БҰРЫШ»</a:t>
                </a:r>
                <a:endParaRPr lang="ru-RU" sz="3600" b="1" dirty="0"/>
              </a:p>
            </p:txBody>
          </p:sp>
        </p:grpSp>
      </p:grpSp>
      <p:grpSp>
        <p:nvGrpSpPr>
          <p:cNvPr id="61" name="Группа 60"/>
          <p:cNvGrpSpPr/>
          <p:nvPr/>
        </p:nvGrpSpPr>
        <p:grpSpPr>
          <a:xfrm>
            <a:off x="4572000" y="1785926"/>
            <a:ext cx="4143404" cy="3216970"/>
            <a:chOff x="4786314" y="2143116"/>
            <a:chExt cx="4143404" cy="3216970"/>
          </a:xfrm>
        </p:grpSpPr>
        <p:pic>
          <p:nvPicPr>
            <p:cNvPr id="50" name="Picture 2" descr="C:\Documents and Settings\Admin\Рабочий стол\Новая папка\Эскиз герба\Кереге мен Казахстан.jpg"/>
            <p:cNvPicPr>
              <a:picLocks noChangeAspect="1" noChangeArrowheads="1"/>
            </p:cNvPicPr>
            <p:nvPr/>
          </p:nvPicPr>
          <p:blipFill>
            <a:blip r:embed="rId4" cstate="print"/>
            <a:srcRect/>
            <a:stretch>
              <a:fillRect/>
            </a:stretch>
          </p:blipFill>
          <p:spPr bwMode="auto">
            <a:xfrm>
              <a:off x="4786314" y="2143116"/>
              <a:ext cx="4143404" cy="1546160"/>
            </a:xfrm>
            <a:prstGeom prst="rect">
              <a:avLst/>
            </a:prstGeom>
            <a:noFill/>
          </p:spPr>
        </p:pic>
        <p:grpSp>
          <p:nvGrpSpPr>
            <p:cNvPr id="60" name="Группа 59"/>
            <p:cNvGrpSpPr/>
            <p:nvPr/>
          </p:nvGrpSpPr>
          <p:grpSpPr>
            <a:xfrm>
              <a:off x="5072066" y="4286256"/>
              <a:ext cx="3571901" cy="1073830"/>
              <a:chOff x="5357817" y="4286256"/>
              <a:chExt cx="3571901" cy="1073830"/>
            </a:xfrm>
          </p:grpSpPr>
          <p:sp>
            <p:nvSpPr>
              <p:cNvPr id="52" name="Прямоугольник 3"/>
              <p:cNvSpPr>
                <a:spLocks noChangeArrowheads="1"/>
              </p:cNvSpPr>
              <p:nvPr/>
            </p:nvSpPr>
            <p:spPr bwMode="auto">
              <a:xfrm>
                <a:off x="5429256" y="4286256"/>
                <a:ext cx="34290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ru-RU" b="1" dirty="0">
                    <a:effectLst>
                      <a:outerShdw blurRad="38100" dist="38100" dir="2700000" algn="tl">
                        <a:srgbClr val="000000">
                          <a:alpha val="43137"/>
                        </a:srgbClr>
                      </a:outerShdw>
                    </a:effectLst>
                  </a:rPr>
                  <a:t>«Б</a:t>
                </a:r>
                <a:r>
                  <a:rPr lang="kk-KZ" b="1" dirty="0">
                    <a:effectLst>
                      <a:outerShdw blurRad="38100" dist="38100" dir="2700000" algn="tl">
                        <a:srgbClr val="000000">
                          <a:alpha val="43137"/>
                        </a:srgbClr>
                      </a:outerShdw>
                    </a:effectLst>
                  </a:rPr>
                  <a:t>АСҚҰР</a:t>
                </a:r>
                <a:r>
                  <a:rPr lang="ru-RU" b="1" dirty="0">
                    <a:effectLst>
                      <a:outerShdw blurRad="38100" dist="38100" dir="2700000" algn="tl">
                        <a:srgbClr val="000000">
                          <a:alpha val="43137"/>
                        </a:srgbClr>
                      </a:outerShdw>
                    </a:effectLst>
                  </a:rPr>
                  <a:t>»</a:t>
                </a:r>
              </a:p>
            </p:txBody>
          </p:sp>
          <p:sp>
            <p:nvSpPr>
              <p:cNvPr id="53" name="Прямоугольник 52"/>
              <p:cNvSpPr/>
              <p:nvPr/>
            </p:nvSpPr>
            <p:spPr>
              <a:xfrm>
                <a:off x="5357817" y="4713755"/>
                <a:ext cx="3571901" cy="646331"/>
              </a:xfrm>
              <a:prstGeom prst="rect">
                <a:avLst/>
              </a:prstGeom>
            </p:spPr>
            <p:txBody>
              <a:bodyPr wrap="square">
                <a:spAutoFit/>
              </a:bodyPr>
              <a:lstStyle/>
              <a:p>
                <a:pPr algn="ctr">
                  <a:defRPr/>
                </a:pPr>
                <a:r>
                  <a:rPr lang="kk-KZ" b="1" dirty="0">
                    <a:effectLst>
                      <a:outerShdw blurRad="38100" dist="38100" dir="2700000" algn="tl">
                        <a:srgbClr val="000000">
                          <a:alpha val="43137"/>
                        </a:srgbClr>
                      </a:outerShdw>
                    </a:effectLst>
                    <a:latin typeface="Arial" pitchFamily="34" charset="0"/>
                    <a:cs typeface="Arial" pitchFamily="34" charset="0"/>
                  </a:rPr>
                  <a:t>таразы тәрізді беріліп, елдегі </a:t>
                </a:r>
                <a:endParaRPr lang="kk-KZ" b="1" dirty="0" smtClean="0">
                  <a:effectLst>
                    <a:outerShdw blurRad="38100" dist="38100" dir="2700000" algn="tl">
                      <a:srgbClr val="000000">
                        <a:alpha val="43137"/>
                      </a:srgbClr>
                    </a:outerShdw>
                  </a:effectLst>
                  <a:latin typeface="Arial" pitchFamily="34" charset="0"/>
                  <a:cs typeface="Arial" pitchFamily="34" charset="0"/>
                </a:endParaRPr>
              </a:p>
              <a:p>
                <a:pPr algn="ctr">
                  <a:defRPr/>
                </a:pPr>
                <a:r>
                  <a:rPr lang="kk-KZ" b="1" dirty="0" smtClean="0">
                    <a:effectLst>
                      <a:outerShdw blurRad="38100" dist="38100" dir="2700000" algn="tl">
                        <a:srgbClr val="000000">
                          <a:alpha val="43137"/>
                        </a:srgbClr>
                      </a:outerShdw>
                    </a:effectLst>
                    <a:latin typeface="Arial" pitchFamily="34" charset="0"/>
                    <a:cs typeface="Arial" pitchFamily="34" charset="0"/>
                  </a:rPr>
                  <a:t>«</a:t>
                </a:r>
                <a:r>
                  <a:rPr lang="kk-KZ" b="1" dirty="0">
                    <a:effectLst>
                      <a:outerShdw blurRad="38100" dist="38100" dir="2700000" algn="tl">
                        <a:srgbClr val="000000">
                          <a:alpha val="43137"/>
                        </a:srgbClr>
                      </a:outerShdw>
                    </a:effectLst>
                    <a:latin typeface="Arial" pitchFamily="34" charset="0"/>
                    <a:cs typeface="Arial" pitchFamily="34" charset="0"/>
                  </a:rPr>
                  <a:t>тепе-теңдіктің» символы</a:t>
                </a:r>
                <a:endParaRPr lang="ru-RU" b="1" dirty="0">
                  <a:effectLst>
                    <a:outerShdw blurRad="38100" dist="38100" dir="2700000" algn="tl">
                      <a:srgbClr val="000000">
                        <a:alpha val="43137"/>
                      </a:srgbClr>
                    </a:outerShdw>
                  </a:effectLst>
                  <a:latin typeface="Arial" pitchFamily="34" charset="0"/>
                  <a:cs typeface="Arial" pitchFamily="34" charset="0"/>
                </a:endParaRPr>
              </a:p>
            </p:txBody>
          </p:sp>
          <p:cxnSp>
            <p:nvCxnSpPr>
              <p:cNvPr id="54" name="Прямая соединительная линия 53"/>
              <p:cNvCxnSpPr/>
              <p:nvPr/>
            </p:nvCxnSpPr>
            <p:spPr>
              <a:xfrm>
                <a:off x="5357818" y="4643446"/>
                <a:ext cx="3500462" cy="1"/>
              </a:xfrm>
              <a:prstGeom prst="line">
                <a:avLst/>
              </a:prstGeom>
            </p:spPr>
            <p:style>
              <a:lnRef idx="3">
                <a:schemeClr val="accent1"/>
              </a:lnRef>
              <a:fillRef idx="0">
                <a:schemeClr val="accent1"/>
              </a:fillRef>
              <a:effectRef idx="2">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 y="0"/>
            <a:ext cx="9132737" cy="6858000"/>
          </a:xfrm>
          <a:prstGeom prst="rect">
            <a:avLst/>
          </a:prstGeom>
          <a:noFill/>
          <a:ln w="9525">
            <a:noFill/>
            <a:miter lim="800000"/>
            <a:headEnd/>
            <a:tailEnd/>
          </a:ln>
          <a:effectLst/>
        </p:spPr>
      </p:pic>
      <p:cxnSp>
        <p:nvCxnSpPr>
          <p:cNvPr id="11" name="Прямая соединительная линия 10"/>
          <p:cNvCxnSpPr/>
          <p:nvPr/>
        </p:nvCxnSpPr>
        <p:spPr>
          <a:xfrm rot="5400000">
            <a:off x="6286512" y="3071810"/>
            <a:ext cx="2286016" cy="158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rot="5400000">
            <a:off x="534959" y="3035297"/>
            <a:ext cx="2357454" cy="158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rot="5400000">
            <a:off x="2781234" y="3631386"/>
            <a:ext cx="3707664" cy="1674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Поле 2"/>
          <p:cNvSpPr txBox="1"/>
          <p:nvPr/>
        </p:nvSpPr>
        <p:spPr bwMode="auto">
          <a:xfrm>
            <a:off x="3490838" y="5094303"/>
            <a:ext cx="2271712" cy="1065213"/>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15000"/>
              </a:lnSpc>
              <a:spcAft>
                <a:spcPts val="1000"/>
              </a:spcAft>
              <a:defRPr/>
            </a:pPr>
            <a:r>
              <a:rPr lang="kk-KZ" sz="1600" b="1" dirty="0" smtClean="0">
                <a:solidFill>
                  <a:srgbClr val="FFFFFF"/>
                </a:solidFill>
                <a:latin typeface="Times New Roman" pitchFamily="18" charset="0"/>
                <a:cs typeface="Times New Roman" pitchFamily="18" charset="0"/>
              </a:rPr>
              <a:t>ҰЛТТЫҚ             ВАЛЮТА</a:t>
            </a:r>
            <a:endParaRPr lang="ru-RU" sz="1100" dirty="0" smtClean="0">
              <a:solidFill>
                <a:srgbClr val="FFFFFF"/>
              </a:solidFill>
              <a:latin typeface="Lucida Sans Unicode" pitchFamily="34" charset="0"/>
              <a:cs typeface="Times New Roman" pitchFamily="18" charset="0"/>
            </a:endParaRPr>
          </a:p>
        </p:txBody>
      </p:sp>
      <p:sp>
        <p:nvSpPr>
          <p:cNvPr id="6" name="Поле 3"/>
          <p:cNvSpPr txBox="1"/>
          <p:nvPr/>
        </p:nvSpPr>
        <p:spPr bwMode="auto">
          <a:xfrm>
            <a:off x="592126" y="2428420"/>
            <a:ext cx="2265362" cy="106680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15000"/>
              </a:lnSpc>
              <a:spcAft>
                <a:spcPts val="1000"/>
              </a:spcAft>
              <a:defRPr/>
            </a:pPr>
            <a:r>
              <a:rPr lang="kk-KZ" sz="1600" b="1" dirty="0" smtClean="0">
                <a:solidFill>
                  <a:srgbClr val="FFFFFF"/>
                </a:solidFill>
                <a:latin typeface="Times New Roman" pitchFamily="18" charset="0"/>
                <a:cs typeface="Times New Roman" pitchFamily="18" charset="0"/>
              </a:rPr>
              <a:t>МЕМЛЕКЕТТІК            ТІЛ</a:t>
            </a:r>
            <a:endParaRPr lang="ru-RU" sz="1100" dirty="0" smtClean="0">
              <a:solidFill>
                <a:srgbClr val="FFFFFF"/>
              </a:solidFill>
              <a:latin typeface="Lucida Sans Unicode" pitchFamily="34" charset="0"/>
              <a:cs typeface="Times New Roman" pitchFamily="18" charset="0"/>
            </a:endParaRPr>
          </a:p>
        </p:txBody>
      </p:sp>
      <p:sp>
        <p:nvSpPr>
          <p:cNvPr id="7" name="Поле 4"/>
          <p:cNvSpPr txBox="1"/>
          <p:nvPr/>
        </p:nvSpPr>
        <p:spPr bwMode="auto">
          <a:xfrm>
            <a:off x="571472" y="1728348"/>
            <a:ext cx="7929618" cy="479848"/>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15000"/>
              </a:lnSpc>
              <a:spcAft>
                <a:spcPts val="1000"/>
              </a:spcAft>
              <a:defRPr/>
            </a:pPr>
            <a:r>
              <a:rPr lang="kk-KZ" sz="1600" b="1" dirty="0" smtClean="0">
                <a:solidFill>
                  <a:srgbClr val="FFFFFF"/>
                </a:solidFill>
                <a:latin typeface="Times New Roman" pitchFamily="18" charset="0"/>
                <a:cs typeface="Times New Roman" pitchFamily="18" charset="0"/>
              </a:rPr>
              <a:t>КОНСТИТУЦИЯЛЫҚ ЗАҢДАР</a:t>
            </a:r>
            <a:endParaRPr lang="ru-RU" sz="1100" dirty="0" smtClean="0">
              <a:solidFill>
                <a:srgbClr val="FFFFFF"/>
              </a:solidFill>
              <a:latin typeface="Lucida Sans Unicode" pitchFamily="34" charset="0"/>
              <a:cs typeface="Times New Roman" pitchFamily="18" charset="0"/>
            </a:endParaRPr>
          </a:p>
        </p:txBody>
      </p:sp>
      <p:sp>
        <p:nvSpPr>
          <p:cNvPr id="12" name="Поле 2"/>
          <p:cNvSpPr txBox="1"/>
          <p:nvPr/>
        </p:nvSpPr>
        <p:spPr bwMode="auto">
          <a:xfrm>
            <a:off x="6286512" y="3747006"/>
            <a:ext cx="2271712" cy="106680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15000"/>
              </a:lnSpc>
              <a:spcAft>
                <a:spcPts val="1000"/>
              </a:spcAft>
              <a:defRPr/>
            </a:pPr>
            <a:r>
              <a:rPr lang="kk-KZ" sz="1600" b="1" dirty="0" smtClean="0">
                <a:solidFill>
                  <a:srgbClr val="FFFFFF"/>
                </a:solidFill>
                <a:latin typeface="Times New Roman" pitchFamily="18" charset="0"/>
                <a:cs typeface="Times New Roman" pitchFamily="18" charset="0"/>
              </a:rPr>
              <a:t>МЕМЛЕКЕТТІК ГИМН</a:t>
            </a:r>
            <a:endParaRPr lang="ru-RU" sz="1100" dirty="0" smtClean="0">
              <a:solidFill>
                <a:srgbClr val="FFFFFF"/>
              </a:solidFill>
              <a:latin typeface="Lucida Sans Unicode" pitchFamily="34" charset="0"/>
              <a:cs typeface="Times New Roman" pitchFamily="18" charset="0"/>
            </a:endParaRPr>
          </a:p>
        </p:txBody>
      </p:sp>
      <p:sp>
        <p:nvSpPr>
          <p:cNvPr id="13" name="Поле 3"/>
          <p:cNvSpPr txBox="1"/>
          <p:nvPr/>
        </p:nvSpPr>
        <p:spPr bwMode="auto">
          <a:xfrm>
            <a:off x="633401" y="3747006"/>
            <a:ext cx="2224087" cy="1065212"/>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15000"/>
              </a:lnSpc>
              <a:spcAft>
                <a:spcPts val="1000"/>
              </a:spcAft>
              <a:defRPr/>
            </a:pPr>
            <a:r>
              <a:rPr lang="kk-KZ" sz="1600" b="1" dirty="0" smtClean="0">
                <a:solidFill>
                  <a:srgbClr val="FFFFFF"/>
                </a:solidFill>
                <a:latin typeface="Times New Roman" pitchFamily="18" charset="0"/>
                <a:cs typeface="Times New Roman" pitchFamily="18" charset="0"/>
              </a:rPr>
              <a:t>МЕМЛЕКЕТТІК      ТУ</a:t>
            </a:r>
            <a:endParaRPr lang="ru-RU" sz="1100" dirty="0" smtClean="0">
              <a:solidFill>
                <a:srgbClr val="FFFFFF"/>
              </a:solidFill>
              <a:latin typeface="Lucida Sans Unicode" pitchFamily="34" charset="0"/>
              <a:cs typeface="Times New Roman" pitchFamily="18" charset="0"/>
            </a:endParaRPr>
          </a:p>
        </p:txBody>
      </p:sp>
      <p:sp>
        <p:nvSpPr>
          <p:cNvPr id="14" name="Поле 4"/>
          <p:cNvSpPr txBox="1"/>
          <p:nvPr/>
        </p:nvSpPr>
        <p:spPr bwMode="auto">
          <a:xfrm>
            <a:off x="3000364" y="2411822"/>
            <a:ext cx="3133725" cy="106680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15000"/>
              </a:lnSpc>
              <a:spcAft>
                <a:spcPts val="1000"/>
              </a:spcAft>
              <a:defRPr/>
            </a:pPr>
            <a:r>
              <a:rPr lang="kk-KZ" sz="1600" b="1" dirty="0" smtClean="0">
                <a:solidFill>
                  <a:srgbClr val="FFFFFF"/>
                </a:solidFill>
                <a:latin typeface="Times New Roman" pitchFamily="18" charset="0"/>
                <a:cs typeface="Times New Roman" pitchFamily="18" charset="0"/>
              </a:rPr>
              <a:t>МЕМЛЕКЕТТІК                 ШЕКАРА</a:t>
            </a:r>
            <a:endParaRPr lang="ru-RU" sz="1100" dirty="0" smtClean="0">
              <a:solidFill>
                <a:srgbClr val="FFFFFF"/>
              </a:solidFill>
              <a:latin typeface="Lucida Sans Unicode" pitchFamily="34" charset="0"/>
              <a:cs typeface="Times New Roman" pitchFamily="18" charset="0"/>
            </a:endParaRPr>
          </a:p>
        </p:txBody>
      </p:sp>
      <p:sp>
        <p:nvSpPr>
          <p:cNvPr id="15" name="Поле 3"/>
          <p:cNvSpPr txBox="1"/>
          <p:nvPr/>
        </p:nvSpPr>
        <p:spPr bwMode="auto">
          <a:xfrm>
            <a:off x="6286512" y="2411822"/>
            <a:ext cx="2224087" cy="1065213"/>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15000"/>
              </a:lnSpc>
              <a:spcAft>
                <a:spcPts val="1000"/>
              </a:spcAft>
              <a:defRPr/>
            </a:pPr>
            <a:r>
              <a:rPr lang="kk-KZ" sz="1600" b="1" dirty="0" smtClean="0">
                <a:solidFill>
                  <a:srgbClr val="FFFFFF"/>
                </a:solidFill>
                <a:latin typeface="Times New Roman" pitchFamily="18" charset="0"/>
                <a:cs typeface="Times New Roman" pitchFamily="18" charset="0"/>
              </a:rPr>
              <a:t>ӘСКЕРИ             ЖЕКЕ ҚҰРАМЫ</a:t>
            </a:r>
            <a:endParaRPr lang="ru-RU" sz="1100" dirty="0" smtClean="0">
              <a:solidFill>
                <a:srgbClr val="FFFFFF"/>
              </a:solidFill>
              <a:latin typeface="Lucida Sans Unicode" pitchFamily="34" charset="0"/>
              <a:cs typeface="Times New Roman" pitchFamily="18" charset="0"/>
            </a:endParaRPr>
          </a:p>
        </p:txBody>
      </p:sp>
      <p:sp>
        <p:nvSpPr>
          <p:cNvPr id="16" name="Поле 3"/>
          <p:cNvSpPr txBox="1"/>
          <p:nvPr/>
        </p:nvSpPr>
        <p:spPr bwMode="auto">
          <a:xfrm>
            <a:off x="3465438" y="3744093"/>
            <a:ext cx="2322512" cy="1065213"/>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15000"/>
              </a:lnSpc>
              <a:spcAft>
                <a:spcPts val="1000"/>
              </a:spcAft>
              <a:defRPr/>
            </a:pPr>
            <a:r>
              <a:rPr lang="kk-KZ" sz="1600" b="1" dirty="0" smtClean="0">
                <a:solidFill>
                  <a:srgbClr val="FFFFFF"/>
                </a:solidFill>
                <a:latin typeface="Times New Roman" pitchFamily="18" charset="0"/>
                <a:cs typeface="Times New Roman" pitchFamily="18" charset="0"/>
              </a:rPr>
              <a:t>МЕМЛЕКЕТТІК ЕЛТАҢБА</a:t>
            </a:r>
            <a:endParaRPr lang="ru-RU" sz="1100" dirty="0" smtClean="0">
              <a:solidFill>
                <a:srgbClr val="FFFFFF"/>
              </a:solidFill>
              <a:latin typeface="Lucida Sans Unicode" pitchFamily="34" charset="0"/>
              <a:cs typeface="Times New Roman" pitchFamily="18" charset="0"/>
            </a:endParaRPr>
          </a:p>
        </p:txBody>
      </p:sp>
      <p:sp>
        <p:nvSpPr>
          <p:cNvPr id="4" name="Поле 1"/>
          <p:cNvSpPr txBox="1"/>
          <p:nvPr/>
        </p:nvSpPr>
        <p:spPr bwMode="auto">
          <a:xfrm>
            <a:off x="571472" y="714356"/>
            <a:ext cx="7929618" cy="708022"/>
          </a:xfrm>
          <a:prstGeom prst="rect">
            <a:avLst/>
          </a:prstGeom>
          <a:ln/>
        </p:spPr>
        <p:style>
          <a:lnRef idx="1">
            <a:schemeClr val="accent2"/>
          </a:lnRef>
          <a:fillRef idx="3">
            <a:schemeClr val="accent2"/>
          </a:fillRef>
          <a:effectRef idx="2">
            <a:schemeClr val="accent2"/>
          </a:effectRef>
          <a:fontRef idx="minor">
            <a:schemeClr val="lt1"/>
          </a:fontRef>
        </p:style>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lnSpc>
                <a:spcPct val="115000"/>
              </a:lnSpc>
              <a:spcAft>
                <a:spcPts val="1000"/>
              </a:spcAft>
              <a:defRPr/>
            </a:pPr>
            <a:r>
              <a:rPr lang="kk-KZ" sz="2800" b="1" dirty="0" smtClean="0">
                <a:solidFill>
                  <a:srgbClr val="FFFFFF"/>
                </a:solidFill>
                <a:latin typeface="Times New Roman" pitchFamily="18" charset="0"/>
                <a:cs typeface="Times New Roman" pitchFamily="18" charset="0"/>
              </a:rPr>
              <a:t>ҰЛТТЫҚ БЕЛГІЛЕР</a:t>
            </a:r>
            <a:endParaRPr lang="ru-RU" dirty="0" smtClean="0">
              <a:solidFill>
                <a:srgbClr val="FFFFFF"/>
              </a:solidFill>
              <a:latin typeface="Lucida Sans Unicode" pitchFamily="34" charset="0"/>
              <a:cs typeface="Times New Roman" pitchFamily="18" charset="0"/>
            </a:endParaRPr>
          </a:p>
        </p:txBody>
      </p:sp>
    </p:spTree>
    <p:extLst>
      <p:ext uri="{BB962C8B-B14F-4D97-AF65-F5344CB8AC3E}">
        <p14:creationId xmlns:p14="http://schemas.microsoft.com/office/powerpoint/2010/main" xmlns="" val="105230725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7" name="Группа 16"/>
          <p:cNvGrpSpPr/>
          <p:nvPr/>
        </p:nvGrpSpPr>
        <p:grpSpPr>
          <a:xfrm>
            <a:off x="642910" y="1000108"/>
            <a:ext cx="4802829" cy="4082303"/>
            <a:chOff x="642910" y="1000108"/>
            <a:chExt cx="4802829" cy="4082303"/>
          </a:xfrm>
        </p:grpSpPr>
        <p:pic>
          <p:nvPicPr>
            <p:cNvPr id="11" name="Picture 30" descr="D:\Desktop\Эскиз герба\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2910" y="1000108"/>
              <a:ext cx="4802829" cy="307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Группа 56"/>
            <p:cNvGrpSpPr/>
            <p:nvPr/>
          </p:nvGrpSpPr>
          <p:grpSpPr>
            <a:xfrm>
              <a:off x="1571603" y="4270725"/>
              <a:ext cx="2500331" cy="811686"/>
              <a:chOff x="301511" y="465101"/>
              <a:chExt cx="2500331" cy="811686"/>
            </a:xfrm>
          </p:grpSpPr>
          <p:sp>
            <p:nvSpPr>
              <p:cNvPr id="13" name="Прямоугольник 3"/>
              <p:cNvSpPr>
                <a:spLocks noChangeArrowheads="1"/>
              </p:cNvSpPr>
              <p:nvPr/>
            </p:nvSpPr>
            <p:spPr bwMode="auto">
              <a:xfrm>
                <a:off x="301511" y="465101"/>
                <a:ext cx="25003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kk-KZ" b="1" dirty="0">
                    <a:effectLst>
                      <a:outerShdw blurRad="38100" dist="38100" dir="2700000" algn="tl">
                        <a:srgbClr val="000000">
                          <a:alpha val="43137"/>
                        </a:srgbClr>
                      </a:outerShdw>
                    </a:effectLst>
                  </a:rPr>
                  <a:t>«УЫҚТАР»</a:t>
                </a:r>
                <a:endParaRPr lang="ru-RU" b="1" dirty="0">
                  <a:effectLst>
                    <a:outerShdw blurRad="38100" dist="38100" dir="2700000" algn="tl">
                      <a:srgbClr val="000000">
                        <a:alpha val="43137"/>
                      </a:srgbClr>
                    </a:outerShdw>
                  </a:effectLst>
                </a:endParaRPr>
              </a:p>
            </p:txBody>
          </p:sp>
          <p:sp>
            <p:nvSpPr>
              <p:cNvPr id="14" name="Прямоугольник 13"/>
              <p:cNvSpPr/>
              <p:nvPr/>
            </p:nvSpPr>
            <p:spPr>
              <a:xfrm>
                <a:off x="301512" y="907455"/>
                <a:ext cx="2500330" cy="369332"/>
              </a:xfrm>
              <a:prstGeom prst="rect">
                <a:avLst/>
              </a:prstGeom>
            </p:spPr>
            <p:txBody>
              <a:bodyPr wrap="square">
                <a:spAutoFit/>
              </a:bodyPr>
              <a:lstStyle/>
              <a:p>
                <a:pPr algn="ctr">
                  <a:defRPr/>
                </a:pPr>
                <a:r>
                  <a:rPr lang="kk-KZ" b="1" dirty="0">
                    <a:effectLst>
                      <a:outerShdw blurRad="38100" dist="38100" dir="2700000" algn="tl">
                        <a:srgbClr val="000000">
                          <a:alpha val="43137"/>
                        </a:srgbClr>
                      </a:outerShdw>
                    </a:effectLst>
                    <a:latin typeface="Arial" pitchFamily="34" charset="0"/>
                    <a:cs typeface="+mn-cs"/>
                  </a:rPr>
                  <a:t>елдегі </a:t>
                </a:r>
                <a:r>
                  <a:rPr lang="kk-KZ" b="1" dirty="0" smtClean="0">
                    <a:effectLst>
                      <a:outerShdw blurRad="38100" dist="38100" dir="2700000" algn="tl">
                        <a:srgbClr val="000000">
                          <a:alpha val="43137"/>
                        </a:srgbClr>
                      </a:outerShdw>
                    </a:effectLst>
                    <a:latin typeface="Arial" pitchFamily="34" charset="0"/>
                    <a:cs typeface="+mn-cs"/>
                  </a:rPr>
                  <a:t>басқа </a:t>
                </a:r>
                <a:r>
                  <a:rPr lang="kk-KZ" b="1" dirty="0">
                    <a:effectLst>
                      <a:outerShdw blurRad="38100" dist="38100" dir="2700000" algn="tl">
                        <a:srgbClr val="000000">
                          <a:alpha val="43137"/>
                        </a:srgbClr>
                      </a:outerShdw>
                    </a:effectLst>
                    <a:latin typeface="Arial" pitchFamily="34" charset="0"/>
                    <a:cs typeface="+mn-cs"/>
                  </a:rPr>
                  <a:t>ұлттар </a:t>
                </a:r>
                <a:endParaRPr lang="ru-RU" b="1" dirty="0">
                  <a:effectLst>
                    <a:outerShdw blurRad="38100" dist="38100" dir="2700000" algn="tl">
                      <a:srgbClr val="000000">
                        <a:alpha val="43137"/>
                      </a:srgbClr>
                    </a:outerShdw>
                  </a:effectLst>
                  <a:latin typeface="Arial" pitchFamily="34" charset="0"/>
                  <a:cs typeface="+mn-cs"/>
                </a:endParaRPr>
              </a:p>
            </p:txBody>
          </p:sp>
          <p:cxnSp>
            <p:nvCxnSpPr>
              <p:cNvPr id="15" name="Прямая соединительная линия 14"/>
              <p:cNvCxnSpPr/>
              <p:nvPr/>
            </p:nvCxnSpPr>
            <p:spPr>
              <a:xfrm>
                <a:off x="301511" y="834433"/>
                <a:ext cx="2500330" cy="1588"/>
              </a:xfrm>
              <a:prstGeom prst="line">
                <a:avLst/>
              </a:prstGeom>
            </p:spPr>
            <p:style>
              <a:lnRef idx="3">
                <a:schemeClr val="accent1"/>
              </a:lnRef>
              <a:fillRef idx="0">
                <a:schemeClr val="accent1"/>
              </a:fillRef>
              <a:effectRef idx="2">
                <a:schemeClr val="accent1"/>
              </a:effectRef>
              <a:fontRef idx="minor">
                <a:schemeClr val="tx1"/>
              </a:fontRef>
            </p:style>
          </p:cxnSp>
        </p:grpSp>
      </p:grpSp>
      <p:grpSp>
        <p:nvGrpSpPr>
          <p:cNvPr id="18" name="Группа 17"/>
          <p:cNvGrpSpPr/>
          <p:nvPr/>
        </p:nvGrpSpPr>
        <p:grpSpPr>
          <a:xfrm>
            <a:off x="4857752" y="857232"/>
            <a:ext cx="3626849" cy="4500594"/>
            <a:chOff x="4943373" y="857232"/>
            <a:chExt cx="3626849" cy="4500594"/>
          </a:xfrm>
        </p:grpSpPr>
        <p:pic>
          <p:nvPicPr>
            <p:cNvPr id="5" name="Picture 27" descr="D:\Desktop\Эскиз герба\Шанырак.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43373" y="857232"/>
              <a:ext cx="3626849" cy="35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Группа 52"/>
            <p:cNvGrpSpPr/>
            <p:nvPr/>
          </p:nvGrpSpPr>
          <p:grpSpPr>
            <a:xfrm>
              <a:off x="5831853" y="4270725"/>
              <a:ext cx="1954857" cy="1087101"/>
              <a:chOff x="5392932" y="635739"/>
              <a:chExt cx="1954857" cy="1087101"/>
            </a:xfrm>
          </p:grpSpPr>
          <p:sp>
            <p:nvSpPr>
              <p:cNvPr id="8" name="Прямоугольник 7"/>
              <p:cNvSpPr/>
              <p:nvPr/>
            </p:nvSpPr>
            <p:spPr>
              <a:xfrm>
                <a:off x="5418963" y="1076509"/>
                <a:ext cx="1928826" cy="646331"/>
              </a:xfrm>
              <a:prstGeom prst="rect">
                <a:avLst/>
              </a:prstGeom>
            </p:spPr>
            <p:txBody>
              <a:bodyPr wrap="square">
                <a:spAutoFit/>
              </a:bodyPr>
              <a:lstStyle/>
              <a:p>
                <a:pPr algn="ctr">
                  <a:defRPr/>
                </a:pPr>
                <a:r>
                  <a:rPr lang="kk-KZ" b="1" dirty="0" smtClean="0">
                    <a:effectLst>
                      <a:outerShdw blurRad="38100" dist="38100" dir="2700000" algn="tl">
                        <a:srgbClr val="000000">
                          <a:alpha val="43137"/>
                        </a:srgbClr>
                      </a:outerShdw>
                    </a:effectLst>
                    <a:latin typeface="Arial" pitchFamily="34" charset="0"/>
                  </a:rPr>
                  <a:t>т</a:t>
                </a:r>
                <a:r>
                  <a:rPr lang="kk-KZ" b="1" dirty="0" smtClean="0">
                    <a:effectLst>
                      <a:outerShdw blurRad="38100" dist="38100" dir="2700000" algn="tl">
                        <a:srgbClr val="000000">
                          <a:alpha val="43137"/>
                        </a:srgbClr>
                      </a:outerShdw>
                    </a:effectLst>
                    <a:latin typeface="Arial" pitchFamily="34" charset="0"/>
                    <a:cs typeface="+mn-cs"/>
                  </a:rPr>
                  <a:t>атулықтың белгісі</a:t>
                </a:r>
                <a:endParaRPr lang="ru-RU" b="1" dirty="0">
                  <a:effectLst>
                    <a:outerShdw blurRad="38100" dist="38100" dir="2700000" algn="tl">
                      <a:srgbClr val="000000">
                        <a:alpha val="43137"/>
                      </a:srgbClr>
                    </a:outerShdw>
                  </a:effectLst>
                  <a:latin typeface="Arial" pitchFamily="34" charset="0"/>
                  <a:cs typeface="+mn-cs"/>
                </a:endParaRPr>
              </a:p>
            </p:txBody>
          </p:sp>
          <p:cxnSp>
            <p:nvCxnSpPr>
              <p:cNvPr id="9" name="Прямая соединительная линия 8"/>
              <p:cNvCxnSpPr/>
              <p:nvPr/>
            </p:nvCxnSpPr>
            <p:spPr>
              <a:xfrm>
                <a:off x="5392932" y="1001120"/>
                <a:ext cx="1928826" cy="1588"/>
              </a:xfrm>
              <a:prstGeom prst="line">
                <a:avLst/>
              </a:prstGeom>
            </p:spPr>
            <p:style>
              <a:lnRef idx="3">
                <a:schemeClr val="accent1"/>
              </a:lnRef>
              <a:fillRef idx="0">
                <a:schemeClr val="accent1"/>
              </a:fillRef>
              <a:effectRef idx="2">
                <a:schemeClr val="accent1"/>
              </a:effectRef>
              <a:fontRef idx="minor">
                <a:schemeClr val="tx1"/>
              </a:fontRef>
            </p:style>
          </p:cxnSp>
          <p:sp>
            <p:nvSpPr>
              <p:cNvPr id="7" name="Прямоугольник 5"/>
              <p:cNvSpPr>
                <a:spLocks noChangeArrowheads="1"/>
              </p:cNvSpPr>
              <p:nvPr/>
            </p:nvSpPr>
            <p:spPr bwMode="auto">
              <a:xfrm>
                <a:off x="5392933" y="635739"/>
                <a:ext cx="19288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kk-KZ" b="1" dirty="0">
                    <a:effectLst>
                      <a:outerShdw blurRad="38100" dist="38100" dir="2700000" algn="tl">
                        <a:srgbClr val="000000">
                          <a:alpha val="43137"/>
                        </a:srgbClr>
                      </a:outerShdw>
                    </a:effectLst>
                  </a:rPr>
                  <a:t>«</a:t>
                </a:r>
                <a:r>
                  <a:rPr lang="kk-KZ" b="1" dirty="0" smtClean="0">
                    <a:effectLst>
                      <a:outerShdw blurRad="38100" dist="38100" dir="2700000" algn="tl">
                        <a:srgbClr val="000000">
                          <a:alpha val="43137"/>
                        </a:srgbClr>
                      </a:outerShdw>
                    </a:effectLst>
                  </a:rPr>
                  <a:t>ШАҢЫРАҚ»</a:t>
                </a:r>
                <a:endParaRPr lang="ru-RU" b="1" dirty="0">
                  <a:effectLst>
                    <a:outerShdw blurRad="38100" dist="38100" dir="2700000" algn="tl">
                      <a:srgbClr val="000000">
                        <a:alpha val="43137"/>
                      </a:srgbClr>
                    </a:outerShdw>
                  </a:effectLst>
                </a:endParaRPr>
              </a:p>
            </p:txBody>
          </p:sp>
        </p:gr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21" name="Группа 20"/>
          <p:cNvGrpSpPr/>
          <p:nvPr/>
        </p:nvGrpSpPr>
        <p:grpSpPr>
          <a:xfrm>
            <a:off x="928662" y="785794"/>
            <a:ext cx="3857652" cy="4929222"/>
            <a:chOff x="714348" y="428604"/>
            <a:chExt cx="3857652" cy="4929222"/>
          </a:xfrm>
        </p:grpSpPr>
        <p:pic>
          <p:nvPicPr>
            <p:cNvPr id="5" name="Picture 28" descr="D:\Desktop\Эскиз герба\Масактар - копия.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1714480" y="428604"/>
              <a:ext cx="2071702" cy="364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Группа 66"/>
            <p:cNvGrpSpPr/>
            <p:nvPr/>
          </p:nvGrpSpPr>
          <p:grpSpPr>
            <a:xfrm>
              <a:off x="714348" y="4290824"/>
              <a:ext cx="3857652" cy="1067002"/>
              <a:chOff x="6786594" y="5496939"/>
              <a:chExt cx="2286000" cy="1067002"/>
            </a:xfrm>
          </p:grpSpPr>
          <p:sp>
            <p:nvSpPr>
              <p:cNvPr id="7" name="Прямоугольник 1"/>
              <p:cNvSpPr>
                <a:spLocks noChangeArrowheads="1"/>
              </p:cNvSpPr>
              <p:nvPr/>
            </p:nvSpPr>
            <p:spPr bwMode="auto">
              <a:xfrm>
                <a:off x="7000924" y="5496939"/>
                <a:ext cx="1857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ru-RU" b="1" dirty="0">
                    <a:effectLst>
                      <a:outerShdw blurRad="38100" dist="38100" dir="2700000" algn="tl">
                        <a:srgbClr val="000000">
                          <a:alpha val="43137"/>
                        </a:srgbClr>
                      </a:outerShdw>
                    </a:effectLst>
                  </a:rPr>
                  <a:t>«</a:t>
                </a:r>
                <a:r>
                  <a:rPr lang="kk-KZ" b="1" dirty="0">
                    <a:effectLst>
                      <a:outerShdw blurRad="38100" dist="38100" dir="2700000" algn="tl">
                        <a:srgbClr val="000000">
                          <a:alpha val="43137"/>
                        </a:srgbClr>
                      </a:outerShdw>
                    </a:effectLst>
                  </a:rPr>
                  <a:t>МАСАҚТАР</a:t>
                </a:r>
                <a:r>
                  <a:rPr lang="ru-RU" b="1" dirty="0">
                    <a:effectLst>
                      <a:outerShdw blurRad="38100" dist="38100" dir="2700000" algn="tl">
                        <a:srgbClr val="000000">
                          <a:alpha val="43137"/>
                        </a:srgbClr>
                      </a:outerShdw>
                    </a:effectLst>
                  </a:rPr>
                  <a:t>»</a:t>
                </a:r>
              </a:p>
            </p:txBody>
          </p:sp>
          <p:cxnSp>
            <p:nvCxnSpPr>
              <p:cNvPr id="8" name="Прямая соединительная линия 7"/>
              <p:cNvCxnSpPr/>
              <p:nvPr/>
            </p:nvCxnSpPr>
            <p:spPr>
              <a:xfrm>
                <a:off x="6828927" y="5866271"/>
                <a:ext cx="2201333" cy="1588"/>
              </a:xfrm>
              <a:prstGeom prst="line">
                <a:avLst/>
              </a:prstGeom>
            </p:spPr>
            <p:style>
              <a:lnRef idx="3">
                <a:schemeClr val="accent1"/>
              </a:lnRef>
              <a:fillRef idx="0">
                <a:schemeClr val="accent1"/>
              </a:fillRef>
              <a:effectRef idx="2">
                <a:schemeClr val="accent1"/>
              </a:effectRef>
              <a:fontRef idx="minor">
                <a:schemeClr val="tx1"/>
              </a:fontRef>
            </p:style>
          </p:cxnSp>
          <p:sp>
            <p:nvSpPr>
              <p:cNvPr id="9" name="Прямоугольник 8"/>
              <p:cNvSpPr/>
              <p:nvPr/>
            </p:nvSpPr>
            <p:spPr>
              <a:xfrm>
                <a:off x="6786594" y="5917610"/>
                <a:ext cx="2286000" cy="646331"/>
              </a:xfrm>
              <a:prstGeom prst="rect">
                <a:avLst/>
              </a:prstGeom>
            </p:spPr>
            <p:txBody>
              <a:bodyPr>
                <a:spAutoFit/>
              </a:bodyPr>
              <a:lstStyle/>
              <a:p>
                <a:pPr algn="ctr">
                  <a:defRPr/>
                </a:pPr>
                <a:r>
                  <a:rPr lang="kk-KZ" b="1" dirty="0">
                    <a:effectLst>
                      <a:outerShdw blurRad="38100" dist="38100" dir="2700000" algn="tl">
                        <a:srgbClr val="000000">
                          <a:alpha val="43137"/>
                        </a:srgbClr>
                      </a:outerShdw>
                    </a:effectLst>
                    <a:latin typeface="Arial" pitchFamily="34" charset="0"/>
                    <a:cs typeface="Arial" pitchFamily="34" charset="0"/>
                  </a:rPr>
                  <a:t>елдің байлығы, дәулеті тасып, жайқала түссін деген </a:t>
                </a:r>
                <a:r>
                  <a:rPr lang="kk-KZ" b="1" dirty="0" smtClean="0">
                    <a:effectLst>
                      <a:outerShdw blurRad="38100" dist="38100" dir="2700000" algn="tl">
                        <a:srgbClr val="000000">
                          <a:alpha val="43137"/>
                        </a:srgbClr>
                      </a:outerShdw>
                    </a:effectLst>
                    <a:latin typeface="Arial" pitchFamily="34" charset="0"/>
                    <a:cs typeface="Arial" pitchFamily="34" charset="0"/>
                  </a:rPr>
                  <a:t>тілек</a:t>
                </a:r>
                <a:endParaRPr lang="ru-RU" b="1" dirty="0">
                  <a:effectLst>
                    <a:outerShdw blurRad="38100" dist="38100" dir="2700000" algn="tl">
                      <a:srgbClr val="000000">
                        <a:alpha val="43137"/>
                      </a:srgbClr>
                    </a:outerShdw>
                  </a:effectLst>
                  <a:latin typeface="Arial" pitchFamily="34" charset="0"/>
                  <a:cs typeface="Arial" pitchFamily="34" charset="0"/>
                </a:endParaRPr>
              </a:p>
            </p:txBody>
          </p:sp>
        </p:grpSp>
      </p:grpSp>
      <p:grpSp>
        <p:nvGrpSpPr>
          <p:cNvPr id="20" name="Группа 19"/>
          <p:cNvGrpSpPr/>
          <p:nvPr/>
        </p:nvGrpSpPr>
        <p:grpSpPr>
          <a:xfrm>
            <a:off x="5715008" y="730592"/>
            <a:ext cx="2214578" cy="4698672"/>
            <a:chOff x="5286380" y="373402"/>
            <a:chExt cx="2214578" cy="4698672"/>
          </a:xfrm>
        </p:grpSpPr>
        <p:pic>
          <p:nvPicPr>
            <p:cNvPr id="11" name="Picture 4" descr="G:\Новая папка\Эскиз герба\Канатты ат - копия - копия.jpg"/>
            <p:cNvPicPr>
              <a:picLocks noChangeAspect="1" noChangeArrowheads="1"/>
            </p:cNvPicPr>
            <p:nvPr/>
          </p:nvPicPr>
          <p:blipFill>
            <a:blip r:embed="rId4" cstate="print"/>
            <a:srcRect/>
            <a:stretch>
              <a:fillRect/>
            </a:stretch>
          </p:blipFill>
          <p:spPr bwMode="auto">
            <a:xfrm>
              <a:off x="5286380" y="373402"/>
              <a:ext cx="2214578" cy="3841415"/>
            </a:xfrm>
            <a:prstGeom prst="rect">
              <a:avLst/>
            </a:prstGeom>
            <a:noFill/>
          </p:spPr>
        </p:pic>
        <p:grpSp>
          <p:nvGrpSpPr>
            <p:cNvPr id="12" name="Группа 92"/>
            <p:cNvGrpSpPr/>
            <p:nvPr/>
          </p:nvGrpSpPr>
          <p:grpSpPr>
            <a:xfrm>
              <a:off x="5629282" y="4277503"/>
              <a:ext cx="1585925" cy="794571"/>
              <a:chOff x="7317260" y="4027862"/>
              <a:chExt cx="1132803" cy="794571"/>
            </a:xfrm>
          </p:grpSpPr>
          <p:sp>
            <p:nvSpPr>
              <p:cNvPr id="13" name="Прямоугольник 12"/>
              <p:cNvSpPr/>
              <p:nvPr/>
            </p:nvSpPr>
            <p:spPr>
              <a:xfrm>
                <a:off x="7358079" y="4027862"/>
                <a:ext cx="1091982" cy="369332"/>
              </a:xfrm>
              <a:prstGeom prst="rect">
                <a:avLst/>
              </a:prstGeom>
            </p:spPr>
            <p:txBody>
              <a:bodyPr wrap="square">
                <a:spAutoFit/>
              </a:bodyPr>
              <a:lstStyle/>
              <a:p>
                <a:pPr algn="ctr">
                  <a:defRPr/>
                </a:pPr>
                <a:r>
                  <a:rPr lang="ru-RU" b="1" dirty="0" smtClean="0">
                    <a:effectLst>
                      <a:outerShdw blurRad="38100" dist="38100" dir="2700000" algn="tl">
                        <a:srgbClr val="000000">
                          <a:alpha val="43137"/>
                        </a:srgbClr>
                      </a:outerShdw>
                    </a:effectLst>
                    <a:cs typeface="+mn-cs"/>
                  </a:rPr>
                  <a:t>«</a:t>
                </a:r>
                <a:r>
                  <a:rPr lang="kk-KZ" b="1" dirty="0" smtClean="0">
                    <a:effectLst>
                      <a:outerShdw blurRad="38100" dist="38100" dir="2700000" algn="tl">
                        <a:srgbClr val="000000">
                          <a:alpha val="43137"/>
                        </a:srgbClr>
                      </a:outerShdw>
                    </a:effectLst>
                    <a:cs typeface="+mn-cs"/>
                  </a:rPr>
                  <a:t>ҚАНАТ</a:t>
                </a:r>
                <a:r>
                  <a:rPr lang="ru-RU" b="1" dirty="0" smtClean="0">
                    <a:effectLst>
                      <a:outerShdw blurRad="38100" dist="38100" dir="2700000" algn="tl">
                        <a:srgbClr val="000000">
                          <a:alpha val="43137"/>
                        </a:srgbClr>
                      </a:outerShdw>
                    </a:effectLst>
                    <a:cs typeface="+mn-cs"/>
                  </a:rPr>
                  <a:t>»</a:t>
                </a:r>
                <a:endParaRPr lang="ru-RU" b="1" dirty="0">
                  <a:effectLst>
                    <a:outerShdw blurRad="38100" dist="38100" dir="2700000" algn="tl">
                      <a:srgbClr val="000000">
                        <a:alpha val="43137"/>
                      </a:srgbClr>
                    </a:outerShdw>
                  </a:effectLst>
                  <a:cs typeface="+mn-cs"/>
                </a:endParaRPr>
              </a:p>
            </p:txBody>
          </p:sp>
          <p:sp>
            <p:nvSpPr>
              <p:cNvPr id="14" name="Прямоугольник 13"/>
              <p:cNvSpPr/>
              <p:nvPr/>
            </p:nvSpPr>
            <p:spPr>
              <a:xfrm>
                <a:off x="7327466" y="4453101"/>
                <a:ext cx="1122597" cy="369332"/>
              </a:xfrm>
              <a:prstGeom prst="rect">
                <a:avLst/>
              </a:prstGeom>
            </p:spPr>
            <p:txBody>
              <a:bodyPr wrap="square">
                <a:spAutoFit/>
              </a:bodyPr>
              <a:lstStyle/>
              <a:p>
                <a:pPr algn="ctr">
                  <a:defRPr/>
                </a:pPr>
                <a:r>
                  <a:rPr lang="ru-RU" b="1" dirty="0" err="1" smtClean="0">
                    <a:effectLst>
                      <a:outerShdw blurRad="38100" dist="38100" dir="2700000" algn="tl">
                        <a:srgbClr val="000000">
                          <a:alpha val="43137"/>
                        </a:srgbClr>
                      </a:outerShdw>
                    </a:effectLst>
                    <a:latin typeface="Arial" pitchFamily="34" charset="0"/>
                    <a:cs typeface="+mn-cs"/>
                  </a:rPr>
                  <a:t>молшылы</a:t>
                </a:r>
                <a:r>
                  <a:rPr lang="kk-KZ" b="1" dirty="0" smtClean="0">
                    <a:effectLst>
                      <a:outerShdw blurRad="38100" dist="38100" dir="2700000" algn="tl">
                        <a:srgbClr val="000000">
                          <a:alpha val="43137"/>
                        </a:srgbClr>
                      </a:outerShdw>
                    </a:effectLst>
                    <a:latin typeface="Arial" pitchFamily="34" charset="0"/>
                    <a:cs typeface="+mn-cs"/>
                  </a:rPr>
                  <a:t>қ</a:t>
                </a:r>
                <a:endParaRPr lang="ru-RU" b="1" dirty="0">
                  <a:effectLst>
                    <a:outerShdw blurRad="38100" dist="38100" dir="2700000" algn="tl">
                      <a:srgbClr val="000000">
                        <a:alpha val="43137"/>
                      </a:srgbClr>
                    </a:outerShdw>
                  </a:effectLst>
                  <a:latin typeface="Arial" pitchFamily="34" charset="0"/>
                  <a:cs typeface="+mn-cs"/>
                </a:endParaRPr>
              </a:p>
            </p:txBody>
          </p:sp>
          <p:cxnSp>
            <p:nvCxnSpPr>
              <p:cNvPr id="15" name="Прямая соединительная линия 14"/>
              <p:cNvCxnSpPr/>
              <p:nvPr/>
            </p:nvCxnSpPr>
            <p:spPr>
              <a:xfrm>
                <a:off x="7317260" y="4393805"/>
                <a:ext cx="1122597" cy="1588"/>
              </a:xfrm>
              <a:prstGeom prst="line">
                <a:avLst/>
              </a:prstGeom>
            </p:spPr>
            <p:style>
              <a:lnRef idx="3">
                <a:schemeClr val="accent1"/>
              </a:lnRef>
              <a:fillRef idx="0">
                <a:schemeClr val="accent1"/>
              </a:fillRef>
              <a:effectRef idx="2">
                <a:schemeClr val="accent1"/>
              </a:effectRef>
              <a:fontRef idx="minor">
                <a:schemeClr val="tx1"/>
              </a:fontRef>
            </p:style>
          </p:cxnSp>
        </p:gr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0" name="Группа 9"/>
          <p:cNvGrpSpPr/>
          <p:nvPr/>
        </p:nvGrpSpPr>
        <p:grpSpPr>
          <a:xfrm>
            <a:off x="2928925" y="571480"/>
            <a:ext cx="3357587" cy="5777725"/>
            <a:chOff x="2857486" y="41766"/>
            <a:chExt cx="3357587" cy="5777725"/>
          </a:xfrm>
        </p:grpSpPr>
        <p:pic>
          <p:nvPicPr>
            <p:cNvPr id="5" name="Picture 3" descr="G:\Новая папка\Эскиз герба\Герб эскиз - копия - копияftdftyg - копия (19) - копия.jpg"/>
            <p:cNvPicPr>
              <a:picLocks noChangeAspect="1" noChangeArrowheads="1"/>
            </p:cNvPicPr>
            <p:nvPr/>
          </p:nvPicPr>
          <p:blipFill>
            <a:blip r:embed="rId3" cstate="print"/>
            <a:srcRect/>
            <a:stretch>
              <a:fillRect/>
            </a:stretch>
          </p:blipFill>
          <p:spPr bwMode="auto">
            <a:xfrm>
              <a:off x="3143239" y="41766"/>
              <a:ext cx="2786082" cy="4143404"/>
            </a:xfrm>
            <a:prstGeom prst="rect">
              <a:avLst/>
            </a:prstGeom>
            <a:noFill/>
          </p:spPr>
        </p:pic>
        <p:cxnSp>
          <p:nvCxnSpPr>
            <p:cNvPr id="6" name="Прямая соединительная линия 5"/>
            <p:cNvCxnSpPr/>
            <p:nvPr/>
          </p:nvCxnSpPr>
          <p:spPr>
            <a:xfrm>
              <a:off x="2928925" y="4572008"/>
              <a:ext cx="3214711" cy="1588"/>
            </a:xfrm>
            <a:prstGeom prst="line">
              <a:avLst/>
            </a:prstGeom>
          </p:spPr>
          <p:style>
            <a:lnRef idx="3">
              <a:schemeClr val="accent1"/>
            </a:lnRef>
            <a:fillRef idx="0">
              <a:schemeClr val="accent1"/>
            </a:fillRef>
            <a:effectRef idx="2">
              <a:schemeClr val="accent1"/>
            </a:effectRef>
            <a:fontRef idx="minor">
              <a:schemeClr val="tx1"/>
            </a:fontRef>
          </p:style>
        </p:cxnSp>
        <p:sp>
          <p:nvSpPr>
            <p:cNvPr id="7" name="Прямоугольник 6"/>
            <p:cNvSpPr/>
            <p:nvPr/>
          </p:nvSpPr>
          <p:spPr>
            <a:xfrm>
              <a:off x="2928926" y="4202676"/>
              <a:ext cx="3214710" cy="369332"/>
            </a:xfrm>
            <a:prstGeom prst="rect">
              <a:avLst/>
            </a:prstGeom>
          </p:spPr>
          <p:txBody>
            <a:bodyPr wrap="square">
              <a:spAutoFit/>
            </a:bodyPr>
            <a:lstStyle/>
            <a:p>
              <a:pPr algn="ctr"/>
              <a:r>
                <a:rPr lang="ru-RU" b="1" dirty="0" smtClean="0">
                  <a:effectLst>
                    <a:outerShdw blurRad="38100" dist="38100" dir="2700000" algn="tl">
                      <a:srgbClr val="000000">
                        <a:alpha val="43137"/>
                      </a:srgbClr>
                    </a:outerShdw>
                  </a:effectLst>
                </a:rPr>
                <a:t>«ҚАНАТТЫ АРҒЫМАҚ»</a:t>
              </a:r>
              <a:endParaRPr lang="ru-RU" b="1" dirty="0">
                <a:effectLst>
                  <a:outerShdw blurRad="38100" dist="38100" dir="2700000" algn="tl">
                    <a:srgbClr val="000000">
                      <a:alpha val="43137"/>
                    </a:srgbClr>
                  </a:outerShdw>
                </a:effectLst>
              </a:endParaRPr>
            </a:p>
          </p:txBody>
        </p:sp>
        <p:sp>
          <p:nvSpPr>
            <p:cNvPr id="8" name="Прямоугольник 7"/>
            <p:cNvSpPr/>
            <p:nvPr/>
          </p:nvSpPr>
          <p:spPr>
            <a:xfrm>
              <a:off x="2857486" y="4619162"/>
              <a:ext cx="3357587" cy="1200329"/>
            </a:xfrm>
            <a:prstGeom prst="rect">
              <a:avLst/>
            </a:prstGeom>
          </p:spPr>
          <p:txBody>
            <a:bodyPr wrap="square">
              <a:spAutoFit/>
            </a:bodyPr>
            <a:lstStyle/>
            <a:p>
              <a:pPr algn="ctr"/>
              <a:r>
                <a:rPr lang="ru-RU" b="1" dirty="0" err="1" smtClean="0">
                  <a:effectLst>
                    <a:outerShdw blurRad="38100" dist="38100" dir="2700000" algn="tl">
                      <a:srgbClr val="000000">
                        <a:alpha val="43137"/>
                      </a:srgbClr>
                    </a:outerShdw>
                  </a:effectLst>
                  <a:latin typeface="Arial" pitchFamily="34" charset="0"/>
                  <a:cs typeface="Arial" pitchFamily="34" charset="0"/>
                </a:rPr>
                <a:t>биікке</a:t>
              </a:r>
              <a:r>
                <a:rPr lang="ru-RU" b="1" dirty="0" smtClean="0">
                  <a:effectLst>
                    <a:outerShdw blurRad="38100" dist="38100" dir="2700000" algn="tl">
                      <a:srgbClr val="000000">
                        <a:alpha val="43137"/>
                      </a:srgbClr>
                    </a:outerShdw>
                  </a:effectLst>
                  <a:latin typeface="Arial" pitchFamily="34" charset="0"/>
                  <a:cs typeface="Arial" pitchFamily="34" charset="0"/>
                </a:rPr>
                <a:t> </a:t>
              </a:r>
              <a:r>
                <a:rPr lang="ru-RU" b="1" dirty="0" err="1" smtClean="0">
                  <a:effectLst>
                    <a:outerShdw blurRad="38100" dist="38100" dir="2700000" algn="tl">
                      <a:srgbClr val="000000">
                        <a:alpha val="43137"/>
                      </a:srgbClr>
                    </a:outerShdw>
                  </a:effectLst>
                  <a:latin typeface="Arial" pitchFamily="34" charset="0"/>
                  <a:cs typeface="Arial" pitchFamily="34" charset="0"/>
                </a:rPr>
                <a:t>ұмтылу, дамудың төменгі сатысынан</a:t>
              </a:r>
              <a:r>
                <a:rPr lang="ru-RU" b="1" dirty="0" smtClean="0">
                  <a:effectLst>
                    <a:outerShdw blurRad="38100" dist="38100" dir="2700000" algn="tl">
                      <a:srgbClr val="000000">
                        <a:alpha val="43137"/>
                      </a:srgbClr>
                    </a:outerShdw>
                  </a:effectLst>
                  <a:latin typeface="Arial" pitchFamily="34" charset="0"/>
                  <a:cs typeface="Arial" pitchFamily="34" charset="0"/>
                </a:rPr>
                <a:t> </a:t>
              </a:r>
              <a:r>
                <a:rPr lang="ru-RU" b="1" dirty="0" err="1" smtClean="0">
                  <a:effectLst>
                    <a:outerShdw blurRad="38100" dist="38100" dir="2700000" algn="tl">
                      <a:srgbClr val="000000">
                        <a:alpha val="43137"/>
                      </a:srgbClr>
                    </a:outerShdw>
                  </a:effectLst>
                  <a:latin typeface="Arial" pitchFamily="34" charset="0"/>
                  <a:cs typeface="Arial" pitchFamily="34" charset="0"/>
                </a:rPr>
                <a:t>жоғарғысына дейін</a:t>
              </a:r>
              <a:r>
                <a:rPr lang="ru-RU" b="1" dirty="0" smtClean="0">
                  <a:effectLst>
                    <a:outerShdw blurRad="38100" dist="38100" dir="2700000" algn="tl">
                      <a:srgbClr val="000000">
                        <a:alpha val="43137"/>
                      </a:srgbClr>
                    </a:outerShdw>
                  </a:effectLst>
                  <a:latin typeface="Arial" pitchFamily="34" charset="0"/>
                  <a:cs typeface="Arial" pitchFamily="34" charset="0"/>
                </a:rPr>
                <a:t> </a:t>
              </a:r>
              <a:r>
                <a:rPr lang="ru-RU" b="1" dirty="0" err="1" smtClean="0">
                  <a:effectLst>
                    <a:outerShdw blurRad="38100" dist="38100" dir="2700000" algn="tl">
                      <a:srgbClr val="000000">
                        <a:alpha val="43137"/>
                      </a:srgbClr>
                    </a:outerShdw>
                  </a:effectLst>
                  <a:latin typeface="Arial" pitchFamily="34" charset="0"/>
                  <a:cs typeface="Arial" pitchFamily="34" charset="0"/>
                </a:rPr>
                <a:t>көтерілу</a:t>
              </a:r>
              <a:endParaRPr lang="ru-RU" b="1" dirty="0">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21" name="Группа 20"/>
          <p:cNvGrpSpPr/>
          <p:nvPr/>
        </p:nvGrpSpPr>
        <p:grpSpPr>
          <a:xfrm>
            <a:off x="4714876" y="928670"/>
            <a:ext cx="3455824" cy="4453440"/>
            <a:chOff x="5000628" y="642918"/>
            <a:chExt cx="3455824" cy="4453440"/>
          </a:xfrm>
        </p:grpSpPr>
        <p:grpSp>
          <p:nvGrpSpPr>
            <p:cNvPr id="18" name="Группа 17"/>
            <p:cNvGrpSpPr/>
            <p:nvPr/>
          </p:nvGrpSpPr>
          <p:grpSpPr>
            <a:xfrm>
              <a:off x="5000628" y="4286256"/>
              <a:ext cx="3455824" cy="810102"/>
              <a:chOff x="5259580" y="2559602"/>
              <a:chExt cx="3455824" cy="810102"/>
            </a:xfrm>
          </p:grpSpPr>
          <p:cxnSp>
            <p:nvCxnSpPr>
              <p:cNvPr id="12" name="Прямая соединительная линия 11"/>
              <p:cNvCxnSpPr/>
              <p:nvPr/>
            </p:nvCxnSpPr>
            <p:spPr>
              <a:xfrm>
                <a:off x="5286380" y="2928934"/>
                <a:ext cx="3429024" cy="1588"/>
              </a:xfrm>
              <a:prstGeom prst="line">
                <a:avLst/>
              </a:prstGeom>
            </p:spPr>
            <p:style>
              <a:lnRef idx="3">
                <a:schemeClr val="accent1"/>
              </a:lnRef>
              <a:fillRef idx="0">
                <a:schemeClr val="accent1"/>
              </a:fillRef>
              <a:effectRef idx="2">
                <a:schemeClr val="accent1"/>
              </a:effectRef>
              <a:fontRef idx="minor">
                <a:schemeClr val="tx1"/>
              </a:fontRef>
            </p:style>
          </p:cxnSp>
          <p:sp>
            <p:nvSpPr>
              <p:cNvPr id="13" name="Прямоугольник 12"/>
              <p:cNvSpPr/>
              <p:nvPr/>
            </p:nvSpPr>
            <p:spPr>
              <a:xfrm>
                <a:off x="5259580" y="2559602"/>
                <a:ext cx="3429024" cy="369332"/>
              </a:xfrm>
              <a:prstGeom prst="rect">
                <a:avLst/>
              </a:prstGeom>
            </p:spPr>
            <p:txBody>
              <a:bodyPr wrap="square">
                <a:spAutoFit/>
              </a:bodyPr>
              <a:lstStyle/>
              <a:p>
                <a:pPr algn="ctr"/>
                <a:r>
                  <a:rPr lang="ru-RU" b="1" dirty="0" smtClean="0">
                    <a:effectLst>
                      <a:outerShdw blurRad="38100" dist="38100" dir="2700000" algn="tl">
                        <a:srgbClr val="000000">
                          <a:alpha val="43137"/>
                        </a:srgbClr>
                      </a:outerShdw>
                    </a:effectLst>
                  </a:rPr>
                  <a:t>«МҮЙІЗДЕРДІҢ 7 САҚИНАСЫ»</a:t>
                </a:r>
                <a:endParaRPr lang="ru-RU" b="1" dirty="0">
                  <a:effectLst>
                    <a:outerShdw blurRad="38100" dist="38100" dir="2700000" algn="tl">
                      <a:srgbClr val="000000">
                        <a:alpha val="43137"/>
                      </a:srgbClr>
                    </a:outerShdw>
                  </a:effectLst>
                </a:endParaRPr>
              </a:p>
            </p:txBody>
          </p:sp>
          <p:sp>
            <p:nvSpPr>
              <p:cNvPr id="14" name="Прямоугольник 13"/>
              <p:cNvSpPr/>
              <p:nvPr/>
            </p:nvSpPr>
            <p:spPr>
              <a:xfrm>
                <a:off x="5331018" y="3000372"/>
                <a:ext cx="3312948" cy="369332"/>
              </a:xfrm>
              <a:prstGeom prst="rect">
                <a:avLst/>
              </a:prstGeom>
            </p:spPr>
            <p:txBody>
              <a:bodyPr wrap="square">
                <a:spAutoFit/>
              </a:bodyPr>
              <a:lstStyle/>
              <a:p>
                <a:pPr algn="ctr"/>
                <a:r>
                  <a:rPr lang="ru-RU"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a:t>
                </a:r>
                <a:r>
                  <a:rPr lang="ru-RU" b="1" dirty="0" err="1" smtClean="0">
                    <a:solidFill>
                      <a:prstClr val="black"/>
                    </a:solidFill>
                    <a:effectLst>
                      <a:outerShdw blurRad="38100" dist="38100" dir="2700000" algn="tl">
                        <a:srgbClr val="000000">
                          <a:alpha val="43137"/>
                        </a:srgbClr>
                      </a:outerShdw>
                    </a:effectLst>
                    <a:latin typeface="Arial" pitchFamily="34" charset="0"/>
                    <a:cs typeface="Arial" pitchFamily="34" charset="0"/>
                  </a:rPr>
                  <a:t>Жеті</a:t>
                </a:r>
                <a:r>
                  <a:rPr lang="ru-RU"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 </a:t>
                </a:r>
                <a:r>
                  <a:rPr lang="ru-RU" b="1" dirty="0" err="1" smtClean="0">
                    <a:solidFill>
                      <a:prstClr val="black"/>
                    </a:solidFill>
                    <a:effectLst>
                      <a:outerShdw blurRad="38100" dist="38100" dir="2700000" algn="tl">
                        <a:srgbClr val="000000">
                          <a:alpha val="43137"/>
                        </a:srgbClr>
                      </a:outerShdw>
                    </a:effectLst>
                    <a:latin typeface="Arial" pitchFamily="34" charset="0"/>
                    <a:cs typeface="Arial" pitchFamily="34" charset="0"/>
                  </a:rPr>
                  <a:t>атаңды біл</a:t>
                </a:r>
                <a:r>
                  <a:rPr lang="ru-RU"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 </a:t>
                </a:r>
                <a:endParaRPr lang="ru-RU" b="1" dirty="0">
                  <a:effectLst>
                    <a:outerShdw blurRad="38100" dist="38100" dir="2700000" algn="tl">
                      <a:srgbClr val="000000">
                        <a:alpha val="43137"/>
                      </a:srgbClr>
                    </a:outerShdw>
                  </a:effectLst>
                  <a:latin typeface="Arial" pitchFamily="34" charset="0"/>
                  <a:cs typeface="Arial" pitchFamily="34" charset="0"/>
                </a:endParaRPr>
              </a:p>
            </p:txBody>
          </p:sp>
        </p:grpSp>
        <p:pic>
          <p:nvPicPr>
            <p:cNvPr id="16" name="Picture 9" descr="C:\Users\Администратор\Desktop\76 - копия (3).jpg"/>
            <p:cNvPicPr>
              <a:picLocks noChangeAspect="1" noChangeArrowheads="1"/>
            </p:cNvPicPr>
            <p:nvPr/>
          </p:nvPicPr>
          <p:blipFill>
            <a:blip r:embed="rId3" cstate="print"/>
            <a:srcRect/>
            <a:stretch>
              <a:fillRect/>
            </a:stretch>
          </p:blipFill>
          <p:spPr bwMode="auto">
            <a:xfrm>
              <a:off x="5857884" y="642918"/>
              <a:ext cx="1785950" cy="3571900"/>
            </a:xfrm>
            <a:prstGeom prst="rect">
              <a:avLst/>
            </a:prstGeom>
            <a:noFill/>
          </p:spPr>
        </p:pic>
      </p:grpSp>
      <p:grpSp>
        <p:nvGrpSpPr>
          <p:cNvPr id="22" name="Группа 21"/>
          <p:cNvGrpSpPr/>
          <p:nvPr/>
        </p:nvGrpSpPr>
        <p:grpSpPr>
          <a:xfrm>
            <a:off x="928662" y="937423"/>
            <a:ext cx="3143272" cy="4706155"/>
            <a:chOff x="857224" y="642918"/>
            <a:chExt cx="3143272" cy="4706155"/>
          </a:xfrm>
        </p:grpSpPr>
        <p:grpSp>
          <p:nvGrpSpPr>
            <p:cNvPr id="19" name="Группа 18"/>
            <p:cNvGrpSpPr/>
            <p:nvPr/>
          </p:nvGrpSpPr>
          <p:grpSpPr>
            <a:xfrm>
              <a:off x="857224" y="4286256"/>
              <a:ext cx="3143272" cy="1062817"/>
              <a:chOff x="2071670" y="4702742"/>
              <a:chExt cx="3143272" cy="1062817"/>
            </a:xfrm>
          </p:grpSpPr>
          <p:cxnSp>
            <p:nvCxnSpPr>
              <p:cNvPr id="5" name="Прямая соединительная линия 4"/>
              <p:cNvCxnSpPr/>
              <p:nvPr/>
            </p:nvCxnSpPr>
            <p:spPr>
              <a:xfrm>
                <a:off x="2071670" y="5072074"/>
                <a:ext cx="3143272" cy="1"/>
              </a:xfrm>
              <a:prstGeom prst="line">
                <a:avLst/>
              </a:prstGeom>
            </p:spPr>
            <p:style>
              <a:lnRef idx="3">
                <a:schemeClr val="accent1"/>
              </a:lnRef>
              <a:fillRef idx="0">
                <a:schemeClr val="accent1"/>
              </a:fillRef>
              <a:effectRef idx="2">
                <a:schemeClr val="accent1"/>
              </a:effectRef>
              <a:fontRef idx="minor">
                <a:schemeClr val="tx1"/>
              </a:fontRef>
            </p:style>
          </p:cxnSp>
          <p:sp>
            <p:nvSpPr>
              <p:cNvPr id="6" name="Прямоугольник 5"/>
              <p:cNvSpPr/>
              <p:nvPr/>
            </p:nvSpPr>
            <p:spPr>
              <a:xfrm>
                <a:off x="2071670" y="4702742"/>
                <a:ext cx="3143272" cy="369332"/>
              </a:xfrm>
              <a:prstGeom prst="rect">
                <a:avLst/>
              </a:prstGeom>
            </p:spPr>
            <p:txBody>
              <a:bodyPr wrap="square">
                <a:spAutoFit/>
              </a:bodyPr>
              <a:lstStyle/>
              <a:p>
                <a:pPr algn="ctr"/>
                <a:r>
                  <a:rPr lang="ru-RU" b="1" dirty="0" smtClean="0">
                    <a:effectLst>
                      <a:outerShdw blurRad="38100" dist="38100" dir="2700000" algn="tl">
                        <a:srgbClr val="000000">
                          <a:alpha val="43137"/>
                        </a:srgbClr>
                      </a:outerShdw>
                    </a:effectLst>
                  </a:rPr>
                  <a:t>«МҮЙІЗ»</a:t>
                </a:r>
                <a:endParaRPr lang="ru-RU" b="1" dirty="0">
                  <a:effectLst>
                    <a:outerShdw blurRad="38100" dist="38100" dir="2700000" algn="tl">
                      <a:srgbClr val="000000">
                        <a:alpha val="43137"/>
                      </a:srgbClr>
                    </a:outerShdw>
                  </a:effectLst>
                </a:endParaRPr>
              </a:p>
            </p:txBody>
          </p:sp>
          <p:sp>
            <p:nvSpPr>
              <p:cNvPr id="7" name="Прямоугольник 6"/>
              <p:cNvSpPr/>
              <p:nvPr/>
            </p:nvSpPr>
            <p:spPr>
              <a:xfrm>
                <a:off x="2071670" y="5119228"/>
                <a:ext cx="3143272" cy="646331"/>
              </a:xfrm>
              <a:prstGeom prst="rect">
                <a:avLst/>
              </a:prstGeom>
            </p:spPr>
            <p:txBody>
              <a:bodyPr wrap="square">
                <a:spAutoFit/>
              </a:bodyPr>
              <a:lstStyle/>
              <a:p>
                <a:pPr algn="ctr"/>
                <a:r>
                  <a:rPr lang="ru-RU" b="1" dirty="0" err="1" smtClean="0">
                    <a:solidFill>
                      <a:prstClr val="black"/>
                    </a:solidFill>
                    <a:effectLst>
                      <a:outerShdw blurRad="38100" dist="38100" dir="2700000" algn="tl">
                        <a:srgbClr val="000000">
                          <a:alpha val="43137"/>
                        </a:srgbClr>
                      </a:outerShdw>
                    </a:effectLst>
                    <a:latin typeface="Arial" pitchFamily="34" charset="0"/>
                    <a:cs typeface="Arial" pitchFamily="34" charset="0"/>
                  </a:rPr>
                  <a:t>көзден сақтайды,</a:t>
                </a:r>
                <a:r>
                  <a:rPr lang="ru-RU"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 </a:t>
                </a:r>
              </a:p>
              <a:p>
                <a:pPr algn="ctr"/>
                <a:r>
                  <a:rPr lang="ru-RU" b="1" dirty="0" err="1" smtClean="0">
                    <a:solidFill>
                      <a:prstClr val="black"/>
                    </a:solidFill>
                    <a:effectLst>
                      <a:outerShdw blurRad="38100" dist="38100" dir="2700000" algn="tl">
                        <a:srgbClr val="000000">
                          <a:alpha val="43137"/>
                        </a:srgbClr>
                      </a:outerShdw>
                    </a:effectLst>
                    <a:latin typeface="Arial" pitchFamily="34" charset="0"/>
                    <a:cs typeface="Arial" pitchFamily="34" charset="0"/>
                  </a:rPr>
                  <a:t>сыртқы жаудан</a:t>
                </a:r>
                <a:r>
                  <a:rPr lang="ru-RU" b="1" dirty="0" smtClean="0">
                    <a:solidFill>
                      <a:prstClr val="black"/>
                    </a:solidFill>
                    <a:effectLst>
                      <a:outerShdw blurRad="38100" dist="38100" dir="2700000" algn="tl">
                        <a:srgbClr val="000000">
                          <a:alpha val="43137"/>
                        </a:srgbClr>
                      </a:outerShdw>
                    </a:effectLst>
                    <a:latin typeface="Arial" pitchFamily="34" charset="0"/>
                    <a:cs typeface="Arial" pitchFamily="34" charset="0"/>
                  </a:rPr>
                  <a:t> </a:t>
                </a:r>
                <a:r>
                  <a:rPr lang="ru-RU" b="1" dirty="0" err="1" smtClean="0">
                    <a:solidFill>
                      <a:prstClr val="black"/>
                    </a:solidFill>
                    <a:effectLst>
                      <a:outerShdw blurRad="38100" dist="38100" dir="2700000" algn="tl">
                        <a:srgbClr val="000000">
                          <a:alpha val="43137"/>
                        </a:srgbClr>
                      </a:outerShdw>
                    </a:effectLst>
                    <a:latin typeface="Arial" pitchFamily="34" charset="0"/>
                    <a:cs typeface="Arial" pitchFamily="34" charset="0"/>
                  </a:rPr>
                  <a:t>қорғайды</a:t>
                </a:r>
                <a:endParaRPr lang="ru-RU" b="1" dirty="0">
                  <a:effectLst>
                    <a:outerShdw blurRad="38100" dist="38100" dir="2700000" algn="tl">
                      <a:srgbClr val="000000">
                        <a:alpha val="43137"/>
                      </a:srgbClr>
                    </a:outerShdw>
                  </a:effectLst>
                  <a:latin typeface="Arial" pitchFamily="34" charset="0"/>
                  <a:cs typeface="Arial" pitchFamily="34" charset="0"/>
                </a:endParaRPr>
              </a:p>
            </p:txBody>
          </p:sp>
        </p:grpSp>
        <p:pic>
          <p:nvPicPr>
            <p:cNvPr id="20" name="Picture 9" descr="C:\Users\Администратор\Desktop\76 - копия (3).jpg"/>
            <p:cNvPicPr>
              <a:picLocks noChangeAspect="1" noChangeArrowheads="1"/>
            </p:cNvPicPr>
            <p:nvPr/>
          </p:nvPicPr>
          <p:blipFill>
            <a:blip r:embed="rId3" cstate="print"/>
            <a:srcRect/>
            <a:stretch>
              <a:fillRect/>
            </a:stretch>
          </p:blipFill>
          <p:spPr bwMode="auto">
            <a:xfrm>
              <a:off x="1571604" y="642918"/>
              <a:ext cx="1785950" cy="3571900"/>
            </a:xfrm>
            <a:prstGeom prst="rect">
              <a:avLst/>
            </a:prstGeom>
            <a:noFill/>
          </p:spPr>
        </p:pic>
      </p:grpSp>
      <p:pic>
        <p:nvPicPr>
          <p:cNvPr id="17" name="Picture 2"/>
          <p:cNvPicPr>
            <a:picLocks noChangeAspect="1" noChangeArrowheads="1"/>
          </p:cNvPicPr>
          <p:nvPr/>
        </p:nvPicPr>
        <p:blipFill>
          <a:blip r:embed="rId4"/>
          <a:srcRect/>
          <a:stretch>
            <a:fillRect/>
          </a:stretch>
        </p:blipFill>
        <p:spPr bwMode="auto">
          <a:xfrm>
            <a:off x="5500694" y="1000108"/>
            <a:ext cx="1895475" cy="3357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31" name="Группа 30"/>
          <p:cNvGrpSpPr/>
          <p:nvPr/>
        </p:nvGrpSpPr>
        <p:grpSpPr>
          <a:xfrm>
            <a:off x="642910" y="1202405"/>
            <a:ext cx="3143272" cy="4584049"/>
            <a:chOff x="428596" y="1027621"/>
            <a:chExt cx="3143272" cy="4584049"/>
          </a:xfrm>
        </p:grpSpPr>
        <p:pic>
          <p:nvPicPr>
            <p:cNvPr id="18" name="Picture 29" descr="D:\Desktop\Эскиз герба\Кауырсындар.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4414" y="1027621"/>
              <a:ext cx="1571636" cy="31871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5" name="Группа 44"/>
            <p:cNvGrpSpPr/>
            <p:nvPr/>
          </p:nvGrpSpPr>
          <p:grpSpPr>
            <a:xfrm>
              <a:off x="428596" y="4264231"/>
              <a:ext cx="3143272" cy="1347439"/>
              <a:chOff x="928662" y="2906909"/>
              <a:chExt cx="3143272" cy="1347439"/>
            </a:xfrm>
          </p:grpSpPr>
          <p:sp>
            <p:nvSpPr>
              <p:cNvPr id="20" name="Прямоугольник 11"/>
              <p:cNvSpPr>
                <a:spLocks noChangeArrowheads="1"/>
              </p:cNvSpPr>
              <p:nvPr/>
            </p:nvSpPr>
            <p:spPr bwMode="auto">
              <a:xfrm>
                <a:off x="935869" y="2906909"/>
                <a:ext cx="299318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defRPr/>
                </a:pPr>
                <a:r>
                  <a:rPr lang="kk-KZ" sz="1600" b="1" dirty="0" smtClean="0">
                    <a:effectLst>
                      <a:outerShdw blurRad="38100" dist="38100" dir="2700000" algn="tl">
                        <a:srgbClr val="000000">
                          <a:alpha val="43137"/>
                        </a:srgbClr>
                      </a:outerShdw>
                    </a:effectLst>
                    <a:cs typeface="+mn-cs"/>
                  </a:rPr>
                  <a:t>ҮЛКЕН </a:t>
                </a:r>
                <a:r>
                  <a:rPr lang="kk-KZ" sz="1600" b="1" dirty="0">
                    <a:effectLst>
                      <a:outerShdw blurRad="38100" dist="38100" dir="2700000" algn="tl">
                        <a:srgbClr val="000000">
                          <a:alpha val="43137"/>
                        </a:srgbClr>
                      </a:outerShdw>
                    </a:effectLst>
                    <a:cs typeface="+mn-cs"/>
                  </a:rPr>
                  <a:t>ЖӘНЕ </a:t>
                </a:r>
                <a:r>
                  <a:rPr lang="kk-KZ" sz="1600" b="1" dirty="0" smtClean="0">
                    <a:effectLst>
                      <a:outerShdw blurRad="38100" dist="38100" dir="2700000" algn="tl">
                        <a:srgbClr val="000000">
                          <a:alpha val="43137"/>
                        </a:srgbClr>
                      </a:outerShdw>
                    </a:effectLst>
                  </a:rPr>
                  <a:t>ОРТАНШЫ </a:t>
                </a:r>
              </a:p>
              <a:p>
                <a:pPr algn="ctr">
                  <a:defRPr/>
                </a:pPr>
                <a:r>
                  <a:rPr lang="kk-KZ" sz="1600" b="1" dirty="0" smtClean="0">
                    <a:effectLst>
                      <a:outerShdw blurRad="38100" dist="38100" dir="2700000" algn="tl">
                        <a:srgbClr val="000000">
                          <a:alpha val="43137"/>
                        </a:srgbClr>
                      </a:outerShdw>
                    </a:effectLst>
                  </a:rPr>
                  <a:t>ҚА</a:t>
                </a:r>
                <a:r>
                  <a:rPr lang="kk-KZ" sz="1600" b="1" dirty="0" smtClean="0">
                    <a:effectLst>
                      <a:outerShdw blurRad="38100" dist="38100" dir="2700000" algn="tl">
                        <a:srgbClr val="000000">
                          <a:alpha val="43137"/>
                        </a:srgbClr>
                      </a:outerShdw>
                    </a:effectLst>
                    <a:cs typeface="+mn-cs"/>
                  </a:rPr>
                  <a:t>УЫРСЫНДАР</a:t>
                </a:r>
                <a:endParaRPr lang="ru-RU" sz="1600" b="1" dirty="0">
                  <a:effectLst>
                    <a:outerShdw blurRad="38100" dist="38100" dir="2700000" algn="tl">
                      <a:srgbClr val="000000">
                        <a:alpha val="43137"/>
                      </a:srgbClr>
                    </a:outerShdw>
                  </a:effectLst>
                  <a:cs typeface="+mn-cs"/>
                </a:endParaRPr>
              </a:p>
            </p:txBody>
          </p:sp>
          <p:sp>
            <p:nvSpPr>
              <p:cNvPr id="21" name="Прямоугольник 12"/>
              <p:cNvSpPr/>
              <p:nvPr/>
            </p:nvSpPr>
            <p:spPr>
              <a:xfrm>
                <a:off x="928662" y="3669573"/>
                <a:ext cx="3143272" cy="584775"/>
              </a:xfrm>
              <a:prstGeom prst="rect">
                <a:avLst/>
              </a:prstGeom>
            </p:spPr>
            <p:txBody>
              <a:bodyPr wrap="square">
                <a:spAutoFit/>
              </a:bodyPr>
              <a:lstStyle/>
              <a:p>
                <a:pPr algn="ctr">
                  <a:defRPr/>
                </a:pPr>
                <a:r>
                  <a:rPr lang="kk-KZ" sz="1600" b="1" dirty="0">
                    <a:effectLst>
                      <a:outerShdw blurRad="38100" dist="38100" dir="2700000" algn="tl">
                        <a:srgbClr val="000000">
                          <a:alpha val="43137"/>
                        </a:srgbClr>
                      </a:outerShdw>
                    </a:effectLst>
                    <a:latin typeface="Arial" pitchFamily="34" charset="0"/>
                    <a:cs typeface="+mn-cs"/>
                  </a:rPr>
                  <a:t>рулық-тайпалық ерекшелік, </a:t>
                </a:r>
                <a:endParaRPr lang="kk-KZ" sz="1600" b="1" dirty="0" smtClean="0">
                  <a:effectLst>
                    <a:outerShdw blurRad="38100" dist="38100" dir="2700000" algn="tl">
                      <a:srgbClr val="000000">
                        <a:alpha val="43137"/>
                      </a:srgbClr>
                    </a:outerShdw>
                  </a:effectLst>
                  <a:latin typeface="Arial" pitchFamily="34" charset="0"/>
                  <a:cs typeface="+mn-cs"/>
                </a:endParaRPr>
              </a:p>
              <a:p>
                <a:pPr algn="ctr">
                  <a:defRPr/>
                </a:pPr>
                <a:r>
                  <a:rPr lang="kk-KZ" sz="1600" b="1" dirty="0" smtClean="0">
                    <a:effectLst>
                      <a:outerShdw blurRad="38100" dist="38100" dir="2700000" algn="tl">
                        <a:srgbClr val="000000">
                          <a:alpha val="43137"/>
                        </a:srgbClr>
                      </a:outerShdw>
                    </a:effectLst>
                    <a:latin typeface="Arial" pitchFamily="34" charset="0"/>
                    <a:cs typeface="+mn-cs"/>
                  </a:rPr>
                  <a:t>аға </a:t>
                </a:r>
                <a:r>
                  <a:rPr lang="kk-KZ" sz="1600" b="1" dirty="0">
                    <a:effectLst>
                      <a:outerShdw blurRad="38100" dist="38100" dir="2700000" algn="tl">
                        <a:srgbClr val="000000">
                          <a:alpha val="43137"/>
                        </a:srgbClr>
                      </a:outerShdw>
                    </a:effectLst>
                    <a:latin typeface="Arial" pitchFamily="34" charset="0"/>
                    <a:cs typeface="+mn-cs"/>
                  </a:rPr>
                  <a:t>ұрпақ</a:t>
                </a:r>
                <a:endParaRPr lang="ru-RU" sz="1600" b="1" dirty="0">
                  <a:effectLst>
                    <a:outerShdw blurRad="38100" dist="38100" dir="2700000" algn="tl">
                      <a:srgbClr val="000000">
                        <a:alpha val="43137"/>
                      </a:srgbClr>
                    </a:outerShdw>
                  </a:effectLst>
                  <a:latin typeface="Arial" pitchFamily="34" charset="0"/>
                  <a:cs typeface="+mn-cs"/>
                </a:endParaRPr>
              </a:p>
            </p:txBody>
          </p:sp>
          <p:cxnSp>
            <p:nvCxnSpPr>
              <p:cNvPr id="22" name="Прямая соединительная линия 21"/>
              <p:cNvCxnSpPr/>
              <p:nvPr/>
            </p:nvCxnSpPr>
            <p:spPr>
              <a:xfrm>
                <a:off x="928662" y="3570288"/>
                <a:ext cx="3000396" cy="1588"/>
              </a:xfrm>
              <a:prstGeom prst="line">
                <a:avLst/>
              </a:prstGeom>
            </p:spPr>
            <p:style>
              <a:lnRef idx="3">
                <a:schemeClr val="accent1"/>
              </a:lnRef>
              <a:fillRef idx="0">
                <a:schemeClr val="accent1"/>
              </a:fillRef>
              <a:effectRef idx="2">
                <a:schemeClr val="accent1"/>
              </a:effectRef>
              <a:fontRef idx="minor">
                <a:schemeClr val="tx1"/>
              </a:fontRef>
            </p:style>
          </p:cxnSp>
        </p:grpSp>
      </p:grpSp>
      <p:grpSp>
        <p:nvGrpSpPr>
          <p:cNvPr id="25" name="Группа 24"/>
          <p:cNvGrpSpPr/>
          <p:nvPr/>
        </p:nvGrpSpPr>
        <p:grpSpPr>
          <a:xfrm>
            <a:off x="3786182" y="1071546"/>
            <a:ext cx="2000264" cy="4429156"/>
            <a:chOff x="6786577" y="928670"/>
            <a:chExt cx="2000264" cy="4429156"/>
          </a:xfrm>
        </p:grpSpPr>
        <p:pic>
          <p:nvPicPr>
            <p:cNvPr id="24" name="Picture 30" descr="D:\Desktop\Эскиз герба\Кауырсындар - копия (3).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929454" y="928670"/>
              <a:ext cx="1727953" cy="3143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3" name="Группа 52"/>
            <p:cNvGrpSpPr/>
            <p:nvPr/>
          </p:nvGrpSpPr>
          <p:grpSpPr>
            <a:xfrm>
              <a:off x="6786577" y="4286256"/>
              <a:ext cx="2000264" cy="1071570"/>
              <a:chOff x="6858016" y="4143380"/>
              <a:chExt cx="2000264" cy="1071570"/>
            </a:xfrm>
          </p:grpSpPr>
          <p:sp>
            <p:nvSpPr>
              <p:cNvPr id="26" name="Прямоугольник 25"/>
              <p:cNvSpPr/>
              <p:nvPr/>
            </p:nvSpPr>
            <p:spPr>
              <a:xfrm>
                <a:off x="6910832" y="4143380"/>
                <a:ext cx="1947447" cy="584775"/>
              </a:xfrm>
              <a:prstGeom prst="rect">
                <a:avLst/>
              </a:prstGeom>
            </p:spPr>
            <p:txBody>
              <a:bodyPr wrap="square">
                <a:spAutoFit/>
              </a:bodyPr>
              <a:lstStyle/>
              <a:p>
                <a:pPr algn="ctr">
                  <a:defRPr/>
                </a:pPr>
                <a:r>
                  <a:rPr lang="kk-KZ" sz="1600" b="1" dirty="0" smtClean="0">
                    <a:effectLst>
                      <a:outerShdw blurRad="38100" dist="38100" dir="2700000" algn="tl">
                        <a:srgbClr val="000000">
                          <a:alpha val="43137"/>
                        </a:srgbClr>
                      </a:outerShdw>
                    </a:effectLst>
                    <a:cs typeface="+mn-cs"/>
                  </a:rPr>
                  <a:t>КІШІ </a:t>
                </a:r>
              </a:p>
              <a:p>
                <a:pPr algn="ctr">
                  <a:defRPr/>
                </a:pPr>
                <a:r>
                  <a:rPr lang="kk-KZ" sz="1600" b="1" dirty="0" smtClean="0">
                    <a:effectLst>
                      <a:outerShdw blurRad="38100" dist="38100" dir="2700000" algn="tl">
                        <a:srgbClr val="000000">
                          <a:alpha val="43137"/>
                        </a:srgbClr>
                      </a:outerShdw>
                    </a:effectLst>
                    <a:cs typeface="+mn-cs"/>
                  </a:rPr>
                  <a:t>ҚАУЫРСЫН</a:t>
                </a:r>
                <a:endParaRPr lang="ru-RU" sz="1600" b="1" dirty="0">
                  <a:effectLst>
                    <a:outerShdw blurRad="38100" dist="38100" dir="2700000" algn="tl">
                      <a:srgbClr val="000000">
                        <a:alpha val="43137"/>
                      </a:srgbClr>
                    </a:outerShdw>
                  </a:effectLst>
                  <a:cs typeface="+mn-cs"/>
                </a:endParaRPr>
              </a:p>
            </p:txBody>
          </p:sp>
          <p:sp>
            <p:nvSpPr>
              <p:cNvPr id="27" name="Прямоугольник 26"/>
              <p:cNvSpPr/>
              <p:nvPr/>
            </p:nvSpPr>
            <p:spPr>
              <a:xfrm>
                <a:off x="6858016" y="4876396"/>
                <a:ext cx="2000264" cy="338554"/>
              </a:xfrm>
              <a:prstGeom prst="rect">
                <a:avLst/>
              </a:prstGeom>
            </p:spPr>
            <p:txBody>
              <a:bodyPr wrap="square">
                <a:spAutoFit/>
              </a:bodyPr>
              <a:lstStyle/>
              <a:p>
                <a:pPr algn="ctr">
                  <a:defRPr/>
                </a:pPr>
                <a:r>
                  <a:rPr lang="ru-RU" sz="1600" b="1" dirty="0" err="1">
                    <a:effectLst>
                      <a:outerShdw blurRad="38100" dist="38100" dir="2700000" algn="tl">
                        <a:srgbClr val="000000">
                          <a:alpha val="43137"/>
                        </a:srgbClr>
                      </a:outerShdw>
                    </a:effectLst>
                    <a:latin typeface="Arial" pitchFamily="34" charset="0"/>
                    <a:cs typeface="+mn-cs"/>
                  </a:rPr>
                  <a:t>қазіргі</a:t>
                </a:r>
                <a:r>
                  <a:rPr lang="ru-RU" sz="1600" b="1" dirty="0">
                    <a:effectLst>
                      <a:outerShdw blurRad="38100" dist="38100" dir="2700000" algn="tl">
                        <a:srgbClr val="000000">
                          <a:alpha val="43137"/>
                        </a:srgbClr>
                      </a:outerShdw>
                    </a:effectLst>
                    <a:latin typeface="Arial" pitchFamily="34" charset="0"/>
                    <a:cs typeface="+mn-cs"/>
                  </a:rPr>
                  <a:t> </a:t>
                </a:r>
                <a:r>
                  <a:rPr lang="ru-RU" sz="1600" b="1" dirty="0" err="1">
                    <a:effectLst>
                      <a:outerShdw blurRad="38100" dist="38100" dir="2700000" algn="tl">
                        <a:srgbClr val="000000">
                          <a:alpha val="43137"/>
                        </a:srgbClr>
                      </a:outerShdw>
                    </a:effectLst>
                    <a:latin typeface="Arial" pitchFamily="34" charset="0"/>
                    <a:cs typeface="+mn-cs"/>
                  </a:rPr>
                  <a:t>жас</a:t>
                </a:r>
                <a:r>
                  <a:rPr lang="ru-RU" sz="1600" b="1" dirty="0">
                    <a:effectLst>
                      <a:outerShdw blurRad="38100" dist="38100" dir="2700000" algn="tl">
                        <a:srgbClr val="000000">
                          <a:alpha val="43137"/>
                        </a:srgbClr>
                      </a:outerShdw>
                    </a:effectLst>
                    <a:latin typeface="Arial" pitchFamily="34" charset="0"/>
                    <a:cs typeface="+mn-cs"/>
                  </a:rPr>
                  <a:t> </a:t>
                </a:r>
                <a:r>
                  <a:rPr lang="ru-RU" sz="1600" b="1" dirty="0" err="1">
                    <a:effectLst>
                      <a:outerShdw blurRad="38100" dist="38100" dir="2700000" algn="tl">
                        <a:srgbClr val="000000">
                          <a:alpha val="43137"/>
                        </a:srgbClr>
                      </a:outerShdw>
                    </a:effectLst>
                    <a:latin typeface="Arial" pitchFamily="34" charset="0"/>
                    <a:cs typeface="+mn-cs"/>
                  </a:rPr>
                  <a:t>ұрпақ</a:t>
                </a:r>
                <a:endParaRPr lang="ru-RU" sz="1600" b="1" dirty="0">
                  <a:effectLst>
                    <a:outerShdw blurRad="38100" dist="38100" dir="2700000" algn="tl">
                      <a:srgbClr val="000000">
                        <a:alpha val="43137"/>
                      </a:srgbClr>
                    </a:outerShdw>
                  </a:effectLst>
                  <a:latin typeface="Arial" pitchFamily="34" charset="0"/>
                  <a:cs typeface="+mn-cs"/>
                </a:endParaRPr>
              </a:p>
            </p:txBody>
          </p:sp>
          <p:cxnSp>
            <p:nvCxnSpPr>
              <p:cNvPr id="28" name="Прямая соединительная линия 27"/>
              <p:cNvCxnSpPr/>
              <p:nvPr/>
            </p:nvCxnSpPr>
            <p:spPr>
              <a:xfrm>
                <a:off x="6884114" y="4786322"/>
                <a:ext cx="1974166" cy="1588"/>
              </a:xfrm>
              <a:prstGeom prst="line">
                <a:avLst/>
              </a:prstGeom>
            </p:spPr>
            <p:style>
              <a:lnRef idx="3">
                <a:schemeClr val="accent1"/>
              </a:lnRef>
              <a:fillRef idx="0">
                <a:schemeClr val="accent1"/>
              </a:fillRef>
              <a:effectRef idx="2">
                <a:schemeClr val="accent1"/>
              </a:effectRef>
              <a:fontRef idx="minor">
                <a:schemeClr val="tx1"/>
              </a:fontRef>
            </p:style>
          </p:cxnSp>
        </p:grpSp>
      </p:grpSp>
      <p:grpSp>
        <p:nvGrpSpPr>
          <p:cNvPr id="29" name="Группа 28"/>
          <p:cNvGrpSpPr/>
          <p:nvPr/>
        </p:nvGrpSpPr>
        <p:grpSpPr>
          <a:xfrm>
            <a:off x="5929321" y="959838"/>
            <a:ext cx="2714645" cy="4826616"/>
            <a:chOff x="3714743" y="785794"/>
            <a:chExt cx="2714645" cy="4826616"/>
          </a:xfrm>
        </p:grpSpPr>
        <p:pic>
          <p:nvPicPr>
            <p:cNvPr id="30" name="Picture 28" descr="D:\Desktop\Эскиз герба\Кауырсындар - копия.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286248" y="785794"/>
              <a:ext cx="1643074" cy="3437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 name="Группа 45"/>
            <p:cNvGrpSpPr/>
            <p:nvPr/>
          </p:nvGrpSpPr>
          <p:grpSpPr>
            <a:xfrm>
              <a:off x="3714743" y="4286256"/>
              <a:ext cx="2714645" cy="1326154"/>
              <a:chOff x="4429123" y="2925545"/>
              <a:chExt cx="2714645" cy="1326154"/>
            </a:xfrm>
          </p:grpSpPr>
          <p:sp>
            <p:nvSpPr>
              <p:cNvPr id="32" name="Прямоугольник 13"/>
              <p:cNvSpPr/>
              <p:nvPr/>
            </p:nvSpPr>
            <p:spPr>
              <a:xfrm>
                <a:off x="4429123" y="2925545"/>
                <a:ext cx="2500331" cy="584775"/>
              </a:xfrm>
              <a:prstGeom prst="rect">
                <a:avLst/>
              </a:prstGeom>
            </p:spPr>
            <p:txBody>
              <a:bodyPr wrap="square">
                <a:spAutoFit/>
              </a:bodyPr>
              <a:lstStyle/>
              <a:p>
                <a:pPr algn="ctr">
                  <a:defRPr/>
                </a:pPr>
                <a:r>
                  <a:rPr lang="kk-KZ" sz="1600" b="1" dirty="0">
                    <a:effectLst>
                      <a:outerShdw blurRad="38100" dist="38100" dir="2700000" algn="tl">
                        <a:srgbClr val="000000">
                          <a:alpha val="43137"/>
                        </a:srgbClr>
                      </a:outerShdw>
                    </a:effectLst>
                    <a:cs typeface="+mn-cs"/>
                  </a:rPr>
                  <a:t>ОЛАРДЫҢ АРАСЫНДАҒЫ </a:t>
                </a:r>
                <a:endParaRPr lang="kk-KZ" sz="1600" b="1" dirty="0" smtClean="0">
                  <a:effectLst>
                    <a:outerShdw blurRad="38100" dist="38100" dir="2700000" algn="tl">
                      <a:srgbClr val="000000">
                        <a:alpha val="43137"/>
                      </a:srgbClr>
                    </a:outerShdw>
                  </a:effectLst>
                  <a:cs typeface="+mn-cs"/>
                </a:endParaRPr>
              </a:p>
              <a:p>
                <a:pPr algn="ctr">
                  <a:defRPr/>
                </a:pPr>
                <a:r>
                  <a:rPr lang="kk-KZ" sz="1600" b="1" dirty="0" smtClean="0">
                    <a:effectLst>
                      <a:outerShdw blurRad="38100" dist="38100" dir="2700000" algn="tl">
                        <a:srgbClr val="000000">
                          <a:alpha val="43137"/>
                        </a:srgbClr>
                      </a:outerShdw>
                    </a:effectLst>
                    <a:cs typeface="+mn-cs"/>
                  </a:rPr>
                  <a:t>ЖОЛАҚТАР</a:t>
                </a:r>
                <a:endParaRPr lang="ru-RU" sz="1600" b="1" dirty="0">
                  <a:effectLst>
                    <a:outerShdw blurRad="38100" dist="38100" dir="2700000" algn="tl">
                      <a:srgbClr val="000000">
                        <a:alpha val="43137"/>
                      </a:srgbClr>
                    </a:outerShdw>
                  </a:effectLst>
                  <a:cs typeface="+mn-cs"/>
                </a:endParaRPr>
              </a:p>
            </p:txBody>
          </p:sp>
          <p:sp>
            <p:nvSpPr>
              <p:cNvPr id="33" name="Прямоугольник 14"/>
              <p:cNvSpPr/>
              <p:nvPr/>
            </p:nvSpPr>
            <p:spPr>
              <a:xfrm>
                <a:off x="4429124" y="3666924"/>
                <a:ext cx="2714644" cy="584775"/>
              </a:xfrm>
              <a:prstGeom prst="rect">
                <a:avLst/>
              </a:prstGeom>
            </p:spPr>
            <p:txBody>
              <a:bodyPr wrap="square">
                <a:spAutoFit/>
              </a:bodyPr>
              <a:lstStyle/>
              <a:p>
                <a:pPr algn="ctr">
                  <a:defRPr/>
                </a:pPr>
                <a:r>
                  <a:rPr lang="kk-KZ" sz="1600" b="1" dirty="0">
                    <a:effectLst>
                      <a:outerShdw blurRad="38100" dist="38100" dir="2700000" algn="tl">
                        <a:srgbClr val="000000">
                          <a:alpha val="43137"/>
                        </a:srgbClr>
                      </a:outerShdw>
                    </a:effectLst>
                    <a:latin typeface="Arial" pitchFamily="34" charset="0"/>
                    <a:cs typeface="+mn-cs"/>
                  </a:rPr>
                  <a:t>жүзге </a:t>
                </a:r>
                <a:r>
                  <a:rPr lang="kk-KZ" sz="1600" b="1" dirty="0" smtClean="0">
                    <a:effectLst>
                      <a:outerShdw blurRad="38100" dist="38100" dir="2700000" algn="tl">
                        <a:srgbClr val="000000">
                          <a:alpha val="43137"/>
                        </a:srgbClr>
                      </a:outerShdw>
                    </a:effectLst>
                    <a:latin typeface="Arial" pitchFamily="34" charset="0"/>
                    <a:cs typeface="+mn-cs"/>
                  </a:rPr>
                  <a:t>жатпайтын </a:t>
                </a:r>
              </a:p>
              <a:p>
                <a:pPr algn="ctr">
                  <a:defRPr/>
                </a:pPr>
                <a:r>
                  <a:rPr lang="kk-KZ" sz="1600" b="1" dirty="0" smtClean="0">
                    <a:effectLst>
                      <a:outerShdw blurRad="38100" dist="38100" dir="2700000" algn="tl">
                        <a:srgbClr val="000000">
                          <a:alpha val="43137"/>
                        </a:srgbClr>
                      </a:outerShdw>
                    </a:effectLst>
                    <a:latin typeface="Arial" pitchFamily="34" charset="0"/>
                    <a:cs typeface="+mn-cs"/>
                  </a:rPr>
                  <a:t>ру-тайпалар</a:t>
                </a:r>
                <a:endParaRPr lang="ru-RU" sz="1600" b="1" dirty="0">
                  <a:effectLst>
                    <a:outerShdw blurRad="38100" dist="38100" dir="2700000" algn="tl">
                      <a:srgbClr val="000000">
                        <a:alpha val="43137"/>
                      </a:srgbClr>
                    </a:outerShdw>
                  </a:effectLst>
                  <a:latin typeface="Arial" pitchFamily="34" charset="0"/>
                  <a:cs typeface="+mn-cs"/>
                </a:endParaRPr>
              </a:p>
            </p:txBody>
          </p:sp>
          <p:cxnSp>
            <p:nvCxnSpPr>
              <p:cNvPr id="34" name="Прямая соединительная линия 33"/>
              <p:cNvCxnSpPr/>
              <p:nvPr/>
            </p:nvCxnSpPr>
            <p:spPr>
              <a:xfrm flipV="1">
                <a:off x="4429124" y="3568487"/>
                <a:ext cx="2500330" cy="3390"/>
              </a:xfrm>
              <a:prstGeom prst="line">
                <a:avLst/>
              </a:prstGeom>
            </p:spPr>
            <p:style>
              <a:lnRef idx="3">
                <a:schemeClr val="accent1"/>
              </a:lnRef>
              <a:fillRef idx="0">
                <a:schemeClr val="accent1"/>
              </a:fillRef>
              <a:effectRef idx="2">
                <a:schemeClr val="accent1"/>
              </a:effectRef>
              <a:fontRef idx="minor">
                <a:schemeClr val="tx1"/>
              </a:fontRef>
            </p:style>
          </p:cxnSp>
        </p:gr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1"/>
          <p:cNvSpPr txBox="1">
            <a:spLocks noChangeArrowheads="1"/>
          </p:cNvSpPr>
          <p:nvPr/>
        </p:nvSpPr>
        <p:spPr bwMode="auto">
          <a:xfrm>
            <a:off x="428597" y="782405"/>
            <a:ext cx="82868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kk-KZ" b="1" dirty="0"/>
              <a:t>ҚАЗАҚСТАН РЕСПУБЛИКАСЫНЫҢ МЕМЛЕКЕТТІК </a:t>
            </a:r>
            <a:r>
              <a:rPr lang="kk-KZ" b="1" dirty="0" smtClean="0"/>
              <a:t>ЕЛТАҢБАДАҒЫ ЭЛЕМЕНТТЕР АТАУЫ</a:t>
            </a:r>
            <a:endParaRPr lang="ru-RU" b="1" dirty="0"/>
          </a:p>
        </p:txBody>
      </p:sp>
      <p:grpSp>
        <p:nvGrpSpPr>
          <p:cNvPr id="48" name="Группа 47"/>
          <p:cNvGrpSpPr/>
          <p:nvPr/>
        </p:nvGrpSpPr>
        <p:grpSpPr>
          <a:xfrm>
            <a:off x="428596" y="1575749"/>
            <a:ext cx="8508183" cy="4639333"/>
            <a:chOff x="589478" y="916577"/>
            <a:chExt cx="8508183" cy="5282275"/>
          </a:xfrm>
        </p:grpSpPr>
        <p:pic>
          <p:nvPicPr>
            <p:cNvPr id="1026" name="Picture 2" descr="C:\Documents and Settings\Admin\Рабочий стол\Новая папка\Общий материал символ\Новая папка (2)\Стандарт герб РК2.JPG"/>
            <p:cNvPicPr>
              <a:picLocks noChangeAspect="1" noChangeArrowheads="1"/>
            </p:cNvPicPr>
            <p:nvPr/>
          </p:nvPicPr>
          <p:blipFill>
            <a:blip r:embed="rId3"/>
            <a:srcRect/>
            <a:stretch>
              <a:fillRect/>
            </a:stretch>
          </p:blipFill>
          <p:spPr bwMode="auto">
            <a:xfrm>
              <a:off x="1928794" y="916577"/>
              <a:ext cx="5715040" cy="5282275"/>
            </a:xfrm>
            <a:prstGeom prst="rect">
              <a:avLst/>
            </a:prstGeom>
            <a:noFill/>
          </p:spPr>
        </p:pic>
        <p:sp>
          <p:nvSpPr>
            <p:cNvPr id="6" name="Прямоугольник 5"/>
            <p:cNvSpPr/>
            <p:nvPr/>
          </p:nvSpPr>
          <p:spPr>
            <a:xfrm>
              <a:off x="1576230" y="1000108"/>
              <a:ext cx="638316" cy="230832"/>
            </a:xfrm>
            <a:prstGeom prst="rect">
              <a:avLst/>
            </a:prstGeom>
          </p:spPr>
          <p:txBody>
            <a:bodyPr wrap="none">
              <a:spAutoFit/>
            </a:bodyPr>
            <a:lstStyle/>
            <a:p>
              <a:r>
                <a:rPr lang="ru-RU" sz="900" b="1" dirty="0" err="1" smtClean="0">
                  <a:solidFill>
                    <a:schemeClr val="bg2">
                      <a:lumMod val="50000"/>
                    </a:schemeClr>
                  </a:solidFill>
                </a:rPr>
                <a:t>Уықтар</a:t>
              </a:r>
              <a:r>
                <a:rPr lang="ru-RU" sz="900" b="1" dirty="0" smtClean="0">
                  <a:solidFill>
                    <a:schemeClr val="bg2">
                      <a:lumMod val="50000"/>
                    </a:schemeClr>
                  </a:solidFill>
                </a:rPr>
                <a:t> </a:t>
              </a:r>
              <a:endParaRPr lang="ru-RU" sz="900" b="1" dirty="0">
                <a:solidFill>
                  <a:schemeClr val="bg2">
                    <a:lumMod val="50000"/>
                  </a:schemeClr>
                </a:solidFill>
              </a:endParaRPr>
            </a:p>
          </p:txBody>
        </p:sp>
        <p:sp>
          <p:nvSpPr>
            <p:cNvPr id="7" name="Прямоугольник 6"/>
            <p:cNvSpPr/>
            <p:nvPr/>
          </p:nvSpPr>
          <p:spPr>
            <a:xfrm>
              <a:off x="1214414" y="1253953"/>
              <a:ext cx="958917" cy="246221"/>
            </a:xfrm>
            <a:prstGeom prst="rect">
              <a:avLst/>
            </a:prstGeom>
          </p:spPr>
          <p:txBody>
            <a:bodyPr wrap="none">
              <a:spAutoFit/>
            </a:bodyPr>
            <a:lstStyle/>
            <a:p>
              <a:r>
                <a:rPr lang="ru-RU" sz="1000" b="1" dirty="0" err="1" smtClean="0">
                  <a:solidFill>
                    <a:schemeClr val="bg2">
                      <a:lumMod val="50000"/>
                    </a:schemeClr>
                  </a:solidFill>
                </a:rPr>
                <a:t>Үлкен  буын</a:t>
              </a:r>
              <a:endParaRPr lang="ru-RU" sz="1000" b="1" dirty="0">
                <a:solidFill>
                  <a:schemeClr val="bg2">
                    <a:lumMod val="50000"/>
                  </a:schemeClr>
                </a:solidFill>
              </a:endParaRPr>
            </a:p>
          </p:txBody>
        </p:sp>
        <p:sp>
          <p:nvSpPr>
            <p:cNvPr id="8" name="Прямоугольник 7"/>
            <p:cNvSpPr/>
            <p:nvPr/>
          </p:nvSpPr>
          <p:spPr>
            <a:xfrm>
              <a:off x="1214414" y="1468267"/>
              <a:ext cx="973343" cy="246221"/>
            </a:xfrm>
            <a:prstGeom prst="rect">
              <a:avLst/>
            </a:prstGeom>
          </p:spPr>
          <p:txBody>
            <a:bodyPr wrap="none">
              <a:spAutoFit/>
            </a:bodyPr>
            <a:lstStyle/>
            <a:p>
              <a:r>
                <a:rPr lang="ru-RU" sz="1000" b="1" dirty="0" err="1" smtClean="0">
                  <a:solidFill>
                    <a:schemeClr val="bg2">
                      <a:lumMod val="50000"/>
                    </a:schemeClr>
                  </a:solidFill>
                </a:rPr>
                <a:t>Үлкен</a:t>
              </a:r>
              <a:r>
                <a:rPr lang="ru-RU" sz="1000" b="1" dirty="0" smtClean="0">
                  <a:solidFill>
                    <a:schemeClr val="bg2">
                      <a:lumMod val="50000"/>
                    </a:schemeClr>
                  </a:solidFill>
                </a:rPr>
                <a:t> </a:t>
              </a:r>
              <a:r>
                <a:rPr lang="ru-RU" sz="1000" b="1" dirty="0" err="1">
                  <a:solidFill>
                    <a:schemeClr val="bg2">
                      <a:lumMod val="50000"/>
                    </a:schemeClr>
                  </a:solidFill>
                </a:rPr>
                <a:t>масақ</a:t>
              </a:r>
              <a:endParaRPr lang="ru-RU" sz="1000" b="1" dirty="0">
                <a:solidFill>
                  <a:schemeClr val="bg2">
                    <a:lumMod val="50000"/>
                  </a:schemeClr>
                </a:solidFill>
              </a:endParaRPr>
            </a:p>
          </p:txBody>
        </p:sp>
        <p:sp>
          <p:nvSpPr>
            <p:cNvPr id="9" name="Прямоугольник 8"/>
            <p:cNvSpPr/>
            <p:nvPr/>
          </p:nvSpPr>
          <p:spPr>
            <a:xfrm>
              <a:off x="1000101" y="1754019"/>
              <a:ext cx="1214446" cy="246221"/>
            </a:xfrm>
            <a:prstGeom prst="rect">
              <a:avLst/>
            </a:prstGeom>
          </p:spPr>
          <p:txBody>
            <a:bodyPr wrap="square">
              <a:spAutoFit/>
            </a:bodyPr>
            <a:lstStyle/>
            <a:p>
              <a:r>
                <a:rPr lang="ru-RU" sz="1000" b="1" dirty="0" err="1" smtClean="0">
                  <a:solidFill>
                    <a:schemeClr val="bg2">
                      <a:lumMod val="50000"/>
                    </a:schemeClr>
                  </a:solidFill>
                </a:rPr>
                <a:t>Ортаншы</a:t>
              </a:r>
              <a:r>
                <a:rPr lang="ru-RU" sz="1000" b="1" dirty="0" smtClean="0">
                  <a:solidFill>
                    <a:schemeClr val="bg2">
                      <a:lumMod val="50000"/>
                    </a:schemeClr>
                  </a:solidFill>
                </a:rPr>
                <a:t>  </a:t>
              </a:r>
              <a:r>
                <a:rPr lang="ru-RU" sz="1000" b="1" dirty="0" err="1" smtClean="0">
                  <a:solidFill>
                    <a:schemeClr val="bg2">
                      <a:lumMod val="50000"/>
                    </a:schemeClr>
                  </a:solidFill>
                </a:rPr>
                <a:t>буын</a:t>
              </a:r>
              <a:endParaRPr lang="ru-RU" sz="1000" b="1" dirty="0">
                <a:solidFill>
                  <a:schemeClr val="bg2">
                    <a:lumMod val="50000"/>
                  </a:schemeClr>
                </a:solidFill>
              </a:endParaRPr>
            </a:p>
          </p:txBody>
        </p:sp>
        <p:sp>
          <p:nvSpPr>
            <p:cNvPr id="10" name="Прямоугольник 9"/>
            <p:cNvSpPr/>
            <p:nvPr/>
          </p:nvSpPr>
          <p:spPr>
            <a:xfrm>
              <a:off x="928662" y="1968333"/>
              <a:ext cx="1285883" cy="246221"/>
            </a:xfrm>
            <a:prstGeom prst="rect">
              <a:avLst/>
            </a:prstGeom>
          </p:spPr>
          <p:txBody>
            <a:bodyPr wrap="square">
              <a:spAutoFit/>
            </a:bodyPr>
            <a:lstStyle/>
            <a:p>
              <a:r>
                <a:rPr lang="ru-RU" sz="1000" b="1" dirty="0" err="1" smtClean="0">
                  <a:solidFill>
                    <a:schemeClr val="bg2">
                      <a:lumMod val="50000"/>
                    </a:schemeClr>
                  </a:solidFill>
                </a:rPr>
                <a:t>Ортаншы</a:t>
              </a:r>
              <a:r>
                <a:rPr lang="ru-RU" sz="1000" b="1" dirty="0" smtClean="0">
                  <a:solidFill>
                    <a:schemeClr val="bg2">
                      <a:lumMod val="50000"/>
                    </a:schemeClr>
                  </a:solidFill>
                </a:rPr>
                <a:t>  </a:t>
              </a:r>
              <a:r>
                <a:rPr lang="ru-RU" sz="1000" b="1" dirty="0" err="1" smtClean="0">
                  <a:solidFill>
                    <a:schemeClr val="bg2">
                      <a:lumMod val="50000"/>
                    </a:schemeClr>
                  </a:solidFill>
                </a:rPr>
                <a:t>масақ</a:t>
              </a:r>
              <a:endParaRPr lang="ru-RU" sz="1000" b="1" dirty="0">
                <a:solidFill>
                  <a:schemeClr val="bg2">
                    <a:lumMod val="50000"/>
                  </a:schemeClr>
                </a:solidFill>
              </a:endParaRPr>
            </a:p>
          </p:txBody>
        </p:sp>
        <p:sp>
          <p:nvSpPr>
            <p:cNvPr id="11" name="Прямоугольник 10"/>
            <p:cNvSpPr/>
            <p:nvPr/>
          </p:nvSpPr>
          <p:spPr>
            <a:xfrm>
              <a:off x="1357290" y="2214554"/>
              <a:ext cx="800219" cy="246221"/>
            </a:xfrm>
            <a:prstGeom prst="rect">
              <a:avLst/>
            </a:prstGeom>
          </p:spPr>
          <p:txBody>
            <a:bodyPr wrap="none">
              <a:spAutoFit/>
            </a:bodyPr>
            <a:lstStyle/>
            <a:p>
              <a:r>
                <a:rPr lang="ru-RU" sz="1000" b="1" dirty="0" err="1" smtClean="0">
                  <a:solidFill>
                    <a:schemeClr val="bg2">
                      <a:lumMod val="50000"/>
                    </a:schemeClr>
                  </a:solidFill>
                </a:rPr>
                <a:t>Кіші</a:t>
              </a:r>
              <a:r>
                <a:rPr lang="ru-RU" sz="1000" b="1" dirty="0" smtClean="0">
                  <a:solidFill>
                    <a:schemeClr val="bg2">
                      <a:lumMod val="50000"/>
                    </a:schemeClr>
                  </a:solidFill>
                </a:rPr>
                <a:t> </a:t>
              </a:r>
              <a:r>
                <a:rPr lang="ru-RU" sz="1000" b="1" dirty="0" err="1" smtClean="0">
                  <a:solidFill>
                    <a:schemeClr val="bg2">
                      <a:lumMod val="50000"/>
                    </a:schemeClr>
                  </a:solidFill>
                </a:rPr>
                <a:t>буын</a:t>
              </a:r>
              <a:endParaRPr lang="ru-RU" sz="1000" b="1" dirty="0">
                <a:solidFill>
                  <a:schemeClr val="bg2">
                    <a:lumMod val="50000"/>
                  </a:schemeClr>
                </a:solidFill>
              </a:endParaRPr>
            </a:p>
          </p:txBody>
        </p:sp>
        <p:sp>
          <p:nvSpPr>
            <p:cNvPr id="12" name="Прямоугольник 11"/>
            <p:cNvSpPr/>
            <p:nvPr/>
          </p:nvSpPr>
          <p:spPr>
            <a:xfrm>
              <a:off x="1285852" y="2366954"/>
              <a:ext cx="854721" cy="246221"/>
            </a:xfrm>
            <a:prstGeom prst="rect">
              <a:avLst/>
            </a:prstGeom>
          </p:spPr>
          <p:txBody>
            <a:bodyPr wrap="none">
              <a:spAutoFit/>
            </a:bodyPr>
            <a:lstStyle/>
            <a:p>
              <a:r>
                <a:rPr lang="ru-RU" sz="1000" b="1" dirty="0" err="1" smtClean="0">
                  <a:solidFill>
                    <a:schemeClr val="bg2">
                      <a:lumMod val="50000"/>
                    </a:schemeClr>
                  </a:solidFill>
                </a:rPr>
                <a:t>Кіші</a:t>
              </a:r>
              <a:r>
                <a:rPr lang="ru-RU" sz="1000" b="1" dirty="0" smtClean="0">
                  <a:solidFill>
                    <a:schemeClr val="bg2">
                      <a:lumMod val="50000"/>
                    </a:schemeClr>
                  </a:solidFill>
                </a:rPr>
                <a:t> </a:t>
              </a:r>
              <a:r>
                <a:rPr lang="ru-RU" sz="1000" b="1" dirty="0" err="1" smtClean="0">
                  <a:solidFill>
                    <a:schemeClr val="bg2">
                      <a:lumMod val="50000"/>
                    </a:schemeClr>
                  </a:solidFill>
                </a:rPr>
                <a:t>масақ</a:t>
              </a:r>
              <a:endParaRPr lang="ru-RU" sz="1000" b="1" dirty="0">
                <a:solidFill>
                  <a:schemeClr val="bg2">
                    <a:lumMod val="50000"/>
                  </a:schemeClr>
                </a:solidFill>
              </a:endParaRPr>
            </a:p>
          </p:txBody>
        </p:sp>
        <p:sp>
          <p:nvSpPr>
            <p:cNvPr id="13" name="Прямоугольник 12"/>
            <p:cNvSpPr/>
            <p:nvPr/>
          </p:nvSpPr>
          <p:spPr>
            <a:xfrm>
              <a:off x="833134" y="2539837"/>
              <a:ext cx="1309974" cy="246221"/>
            </a:xfrm>
            <a:prstGeom prst="rect">
              <a:avLst/>
            </a:prstGeom>
          </p:spPr>
          <p:txBody>
            <a:bodyPr wrap="none">
              <a:spAutoFit/>
            </a:bodyPr>
            <a:lstStyle/>
            <a:p>
              <a:pPr lvl="0"/>
              <a:r>
                <a:rPr lang="ru-RU" sz="1000" b="1" dirty="0" err="1" smtClean="0">
                  <a:solidFill>
                    <a:schemeClr val="bg2">
                      <a:lumMod val="50000"/>
                    </a:schemeClr>
                  </a:solidFill>
                </a:rPr>
                <a:t>Тұлпардың мүйізі</a:t>
              </a:r>
              <a:endParaRPr lang="ru-RU" sz="1000" b="1" dirty="0">
                <a:solidFill>
                  <a:schemeClr val="bg2">
                    <a:lumMod val="50000"/>
                  </a:schemeClr>
                </a:solidFill>
              </a:endParaRPr>
            </a:p>
          </p:txBody>
        </p:sp>
        <p:sp>
          <p:nvSpPr>
            <p:cNvPr id="14" name="Прямоугольник 13"/>
            <p:cNvSpPr/>
            <p:nvPr/>
          </p:nvSpPr>
          <p:spPr>
            <a:xfrm>
              <a:off x="1500166" y="2794811"/>
              <a:ext cx="620683" cy="246221"/>
            </a:xfrm>
            <a:prstGeom prst="rect">
              <a:avLst/>
            </a:prstGeom>
          </p:spPr>
          <p:txBody>
            <a:bodyPr wrap="none">
              <a:spAutoFit/>
            </a:bodyPr>
            <a:lstStyle/>
            <a:p>
              <a:pPr lvl="0"/>
              <a:r>
                <a:rPr lang="kk-KZ" sz="1000" b="1" dirty="0" smtClean="0">
                  <a:solidFill>
                    <a:schemeClr val="bg2">
                      <a:lumMod val="50000"/>
                    </a:schemeClr>
                  </a:solidFill>
                </a:rPr>
                <a:t>Кереге</a:t>
              </a:r>
              <a:endParaRPr lang="ru-RU" sz="1000" b="1" dirty="0">
                <a:solidFill>
                  <a:schemeClr val="bg2">
                    <a:lumMod val="50000"/>
                  </a:schemeClr>
                </a:solidFill>
              </a:endParaRPr>
            </a:p>
          </p:txBody>
        </p:sp>
        <p:sp>
          <p:nvSpPr>
            <p:cNvPr id="15" name="Прямоугольник 14"/>
            <p:cNvSpPr/>
            <p:nvPr/>
          </p:nvSpPr>
          <p:spPr>
            <a:xfrm>
              <a:off x="1368840" y="3009125"/>
              <a:ext cx="917144" cy="246221"/>
            </a:xfrm>
            <a:prstGeom prst="rect">
              <a:avLst/>
            </a:prstGeom>
          </p:spPr>
          <p:txBody>
            <a:bodyPr wrap="square">
              <a:spAutoFit/>
            </a:bodyPr>
            <a:lstStyle/>
            <a:p>
              <a:r>
                <a:rPr lang="ru-RU" sz="1000" b="1" dirty="0" err="1" smtClean="0">
                  <a:solidFill>
                    <a:schemeClr val="bg2">
                      <a:lumMod val="50000"/>
                    </a:schemeClr>
                  </a:solidFill>
                </a:rPr>
                <a:t>Шаңырақ</a:t>
              </a:r>
              <a:endParaRPr lang="ru-RU" sz="1000" b="1" dirty="0">
                <a:solidFill>
                  <a:schemeClr val="bg2">
                    <a:lumMod val="50000"/>
                  </a:schemeClr>
                </a:solidFill>
              </a:endParaRPr>
            </a:p>
          </p:txBody>
        </p:sp>
        <p:sp>
          <p:nvSpPr>
            <p:cNvPr id="16" name="Прямоугольник 15"/>
            <p:cNvSpPr/>
            <p:nvPr/>
          </p:nvSpPr>
          <p:spPr>
            <a:xfrm>
              <a:off x="714348" y="3214687"/>
              <a:ext cx="1500198" cy="246221"/>
            </a:xfrm>
            <a:prstGeom prst="rect">
              <a:avLst/>
            </a:prstGeom>
          </p:spPr>
          <p:txBody>
            <a:bodyPr wrap="square">
              <a:spAutoFit/>
            </a:bodyPr>
            <a:lstStyle/>
            <a:p>
              <a:r>
                <a:rPr lang="ru-RU" sz="1000" b="1" dirty="0" err="1" smtClean="0">
                  <a:solidFill>
                    <a:schemeClr val="bg2">
                      <a:lumMod val="50000"/>
                    </a:schemeClr>
                  </a:solidFill>
                </a:rPr>
                <a:t>Тұлпардың айдары</a:t>
              </a:r>
              <a:endParaRPr lang="ru-RU" sz="1000" b="1" dirty="0">
                <a:solidFill>
                  <a:schemeClr val="bg2">
                    <a:lumMod val="50000"/>
                  </a:schemeClr>
                </a:solidFill>
              </a:endParaRPr>
            </a:p>
          </p:txBody>
        </p:sp>
        <p:sp>
          <p:nvSpPr>
            <p:cNvPr id="17" name="Прямоугольник 16"/>
            <p:cNvSpPr/>
            <p:nvPr/>
          </p:nvSpPr>
          <p:spPr>
            <a:xfrm>
              <a:off x="1176177" y="3611407"/>
              <a:ext cx="966931" cy="246221"/>
            </a:xfrm>
            <a:prstGeom prst="rect">
              <a:avLst/>
            </a:prstGeom>
          </p:spPr>
          <p:txBody>
            <a:bodyPr wrap="none">
              <a:spAutoFit/>
            </a:bodyPr>
            <a:lstStyle/>
            <a:p>
              <a:r>
                <a:rPr lang="ru-RU" sz="1000" b="1" dirty="0" err="1" smtClean="0">
                  <a:solidFill>
                    <a:schemeClr val="bg2">
                      <a:lumMod val="50000"/>
                    </a:schemeClr>
                  </a:solidFill>
                </a:rPr>
                <a:t>Кереге</a:t>
              </a:r>
              <a:r>
                <a:rPr lang="ru-RU" sz="1000" b="1" dirty="0" smtClean="0">
                  <a:solidFill>
                    <a:schemeClr val="bg2">
                      <a:lumMod val="50000"/>
                    </a:schemeClr>
                  </a:solidFill>
                </a:rPr>
                <a:t> басы</a:t>
              </a:r>
              <a:endParaRPr lang="ru-RU" sz="1000" b="1" dirty="0">
                <a:solidFill>
                  <a:schemeClr val="bg2">
                    <a:lumMod val="50000"/>
                  </a:schemeClr>
                </a:solidFill>
              </a:endParaRPr>
            </a:p>
          </p:txBody>
        </p:sp>
        <p:sp>
          <p:nvSpPr>
            <p:cNvPr id="18" name="Прямоугольник 17"/>
            <p:cNvSpPr/>
            <p:nvPr/>
          </p:nvSpPr>
          <p:spPr>
            <a:xfrm>
              <a:off x="928662" y="3786190"/>
              <a:ext cx="1225015" cy="246221"/>
            </a:xfrm>
            <a:prstGeom prst="rect">
              <a:avLst/>
            </a:prstGeom>
          </p:spPr>
          <p:txBody>
            <a:bodyPr wrap="none">
              <a:spAutoFit/>
            </a:bodyPr>
            <a:lstStyle/>
            <a:p>
              <a:r>
                <a:rPr lang="ru-RU" sz="1000" b="1" dirty="0" err="1" smtClean="0">
                  <a:solidFill>
                    <a:schemeClr val="bg2">
                      <a:lumMod val="50000"/>
                    </a:schemeClr>
                  </a:solidFill>
                </a:rPr>
                <a:t>Омыртқа белгісі</a:t>
              </a:r>
              <a:endParaRPr lang="ru-RU" sz="1000" b="1" dirty="0">
                <a:solidFill>
                  <a:schemeClr val="bg2">
                    <a:lumMod val="50000"/>
                  </a:schemeClr>
                </a:solidFill>
              </a:endParaRPr>
            </a:p>
          </p:txBody>
        </p:sp>
        <p:sp>
          <p:nvSpPr>
            <p:cNvPr id="19" name="Прямоугольник 18"/>
            <p:cNvSpPr/>
            <p:nvPr/>
          </p:nvSpPr>
          <p:spPr>
            <a:xfrm>
              <a:off x="589478" y="4071942"/>
              <a:ext cx="1553630" cy="246221"/>
            </a:xfrm>
            <a:prstGeom prst="rect">
              <a:avLst/>
            </a:prstGeom>
          </p:spPr>
          <p:txBody>
            <a:bodyPr wrap="none">
              <a:spAutoFit/>
            </a:bodyPr>
            <a:lstStyle/>
            <a:p>
              <a:r>
                <a:rPr lang="ru-RU" sz="1000" b="1" dirty="0" err="1" smtClean="0">
                  <a:solidFill>
                    <a:schemeClr val="bg2">
                      <a:lumMod val="50000"/>
                    </a:schemeClr>
                  </a:solidFill>
                </a:rPr>
                <a:t>Желбаудың сақинасы</a:t>
              </a:r>
              <a:endParaRPr lang="ru-RU" sz="1000" b="1" dirty="0">
                <a:solidFill>
                  <a:schemeClr val="bg2">
                    <a:lumMod val="50000"/>
                  </a:schemeClr>
                </a:solidFill>
              </a:endParaRPr>
            </a:p>
          </p:txBody>
        </p:sp>
        <p:sp>
          <p:nvSpPr>
            <p:cNvPr id="20" name="Прямоугольник 19"/>
            <p:cNvSpPr/>
            <p:nvPr/>
          </p:nvSpPr>
          <p:spPr>
            <a:xfrm>
              <a:off x="1278769" y="4325787"/>
              <a:ext cx="864339" cy="246221"/>
            </a:xfrm>
            <a:prstGeom prst="rect">
              <a:avLst/>
            </a:prstGeom>
          </p:spPr>
          <p:txBody>
            <a:bodyPr wrap="none">
              <a:spAutoFit/>
            </a:bodyPr>
            <a:lstStyle/>
            <a:p>
              <a:r>
                <a:rPr lang="ru-RU" sz="1000" b="1" dirty="0" err="1">
                  <a:solidFill>
                    <a:schemeClr val="bg2">
                      <a:lumMod val="50000"/>
                    </a:schemeClr>
                  </a:solidFill>
                </a:rPr>
                <a:t>Аттың</a:t>
              </a:r>
              <a:r>
                <a:rPr lang="ru-RU" sz="1000" b="1" dirty="0">
                  <a:solidFill>
                    <a:schemeClr val="bg2">
                      <a:lumMod val="50000"/>
                    </a:schemeClr>
                  </a:solidFill>
                </a:rPr>
                <a:t> </a:t>
              </a:r>
              <a:r>
                <a:rPr lang="ru-RU" sz="1000" b="1" dirty="0" err="1">
                  <a:solidFill>
                    <a:schemeClr val="bg2">
                      <a:lumMod val="50000"/>
                    </a:schemeClr>
                  </a:solidFill>
                </a:rPr>
                <a:t>төсі</a:t>
              </a:r>
              <a:endParaRPr lang="ru-RU" sz="1000" b="1" dirty="0">
                <a:solidFill>
                  <a:schemeClr val="bg2">
                    <a:lumMod val="50000"/>
                  </a:schemeClr>
                </a:solidFill>
              </a:endParaRPr>
            </a:p>
          </p:txBody>
        </p:sp>
        <p:sp>
          <p:nvSpPr>
            <p:cNvPr id="21" name="Прямоугольник 20"/>
            <p:cNvSpPr/>
            <p:nvPr/>
          </p:nvSpPr>
          <p:spPr>
            <a:xfrm>
              <a:off x="1532043" y="4540101"/>
              <a:ext cx="611065" cy="246221"/>
            </a:xfrm>
            <a:prstGeom prst="rect">
              <a:avLst/>
            </a:prstGeom>
          </p:spPr>
          <p:txBody>
            <a:bodyPr wrap="none">
              <a:spAutoFit/>
            </a:bodyPr>
            <a:lstStyle/>
            <a:p>
              <a:r>
                <a:rPr lang="ru-RU" sz="1000" b="1" dirty="0" err="1" smtClean="0">
                  <a:solidFill>
                    <a:schemeClr val="bg2">
                      <a:lumMod val="50000"/>
                    </a:schemeClr>
                  </a:solidFill>
                </a:rPr>
                <a:t>Басқұр</a:t>
              </a:r>
              <a:endParaRPr lang="ru-RU" sz="1000" b="1" dirty="0">
                <a:solidFill>
                  <a:schemeClr val="bg2">
                    <a:lumMod val="50000"/>
                  </a:schemeClr>
                </a:solidFill>
              </a:endParaRPr>
            </a:p>
          </p:txBody>
        </p:sp>
        <p:sp>
          <p:nvSpPr>
            <p:cNvPr id="22" name="Прямоугольник 21"/>
            <p:cNvSpPr/>
            <p:nvPr/>
          </p:nvSpPr>
          <p:spPr>
            <a:xfrm>
              <a:off x="974450" y="4929198"/>
              <a:ext cx="1454410" cy="246221"/>
            </a:xfrm>
            <a:prstGeom prst="rect">
              <a:avLst/>
            </a:prstGeom>
          </p:spPr>
          <p:txBody>
            <a:bodyPr wrap="square">
              <a:spAutoFit/>
            </a:bodyPr>
            <a:lstStyle/>
            <a:p>
              <a:r>
                <a:rPr lang="ru-RU" sz="1000" b="1" dirty="0" err="1">
                  <a:solidFill>
                    <a:schemeClr val="bg2">
                      <a:lumMod val="50000"/>
                    </a:schemeClr>
                  </a:solidFill>
                </a:rPr>
                <a:t>Босаға </a:t>
              </a:r>
              <a:r>
                <a:rPr lang="ru-RU" sz="1000" b="1" dirty="0" err="1" smtClean="0">
                  <a:solidFill>
                    <a:schemeClr val="bg2">
                      <a:lumMod val="50000"/>
                    </a:schemeClr>
                  </a:solidFill>
                </a:rPr>
                <a:t>жақтауы</a:t>
              </a:r>
              <a:endParaRPr lang="ru-RU" sz="1000" b="1" dirty="0">
                <a:solidFill>
                  <a:schemeClr val="bg2">
                    <a:lumMod val="50000"/>
                  </a:schemeClr>
                </a:solidFill>
              </a:endParaRPr>
            </a:p>
          </p:txBody>
        </p:sp>
        <p:sp>
          <p:nvSpPr>
            <p:cNvPr id="23" name="Прямоугольник 22"/>
            <p:cNvSpPr/>
            <p:nvPr/>
          </p:nvSpPr>
          <p:spPr>
            <a:xfrm>
              <a:off x="1214414" y="5111605"/>
              <a:ext cx="934871" cy="246221"/>
            </a:xfrm>
            <a:prstGeom prst="rect">
              <a:avLst/>
            </a:prstGeom>
          </p:spPr>
          <p:txBody>
            <a:bodyPr wrap="none">
              <a:spAutoFit/>
            </a:bodyPr>
            <a:lstStyle/>
            <a:p>
              <a:r>
                <a:rPr lang="ru-RU" sz="1000" b="1" dirty="0" err="1">
                  <a:solidFill>
                    <a:schemeClr val="bg2">
                      <a:lumMod val="50000"/>
                    </a:schemeClr>
                  </a:solidFill>
                </a:rPr>
                <a:t>Тұяқ</a:t>
              </a:r>
              <a:r>
                <a:rPr lang="ru-RU" sz="1000" b="1" dirty="0">
                  <a:solidFill>
                    <a:schemeClr val="bg2">
                      <a:lumMod val="50000"/>
                    </a:schemeClr>
                  </a:solidFill>
                </a:rPr>
                <a:t> </a:t>
              </a:r>
              <a:r>
                <a:rPr lang="ru-RU" sz="1000" b="1" dirty="0" err="1">
                  <a:solidFill>
                    <a:schemeClr val="bg2">
                      <a:lumMod val="50000"/>
                    </a:schemeClr>
                  </a:solidFill>
                </a:rPr>
                <a:t>белгісі</a:t>
              </a:r>
              <a:endParaRPr lang="ru-RU" sz="1000" b="1" dirty="0">
                <a:solidFill>
                  <a:schemeClr val="bg2">
                    <a:lumMod val="50000"/>
                  </a:schemeClr>
                </a:solidFill>
              </a:endParaRPr>
            </a:p>
          </p:txBody>
        </p:sp>
        <p:sp>
          <p:nvSpPr>
            <p:cNvPr id="24" name="Прямоугольник 23"/>
            <p:cNvSpPr/>
            <p:nvPr/>
          </p:nvSpPr>
          <p:spPr>
            <a:xfrm>
              <a:off x="1156941" y="5286388"/>
              <a:ext cx="986167" cy="246221"/>
            </a:xfrm>
            <a:prstGeom prst="rect">
              <a:avLst/>
            </a:prstGeom>
          </p:spPr>
          <p:txBody>
            <a:bodyPr wrap="none">
              <a:spAutoFit/>
            </a:bodyPr>
            <a:lstStyle/>
            <a:p>
              <a:r>
                <a:rPr lang="ru-RU" sz="1000" b="1" dirty="0" err="1">
                  <a:solidFill>
                    <a:schemeClr val="bg2">
                      <a:lumMod val="50000"/>
                    </a:schemeClr>
                  </a:solidFill>
                </a:rPr>
                <a:t>Бедерлі</a:t>
              </a:r>
              <a:r>
                <a:rPr lang="ru-RU" sz="1000" b="1" dirty="0">
                  <a:solidFill>
                    <a:schemeClr val="bg2">
                      <a:lumMod val="50000"/>
                    </a:schemeClr>
                  </a:solidFill>
                </a:rPr>
                <a:t> фон</a:t>
              </a:r>
            </a:p>
          </p:txBody>
        </p:sp>
        <p:sp>
          <p:nvSpPr>
            <p:cNvPr id="25" name="Прямоугольник 24"/>
            <p:cNvSpPr/>
            <p:nvPr/>
          </p:nvSpPr>
          <p:spPr>
            <a:xfrm>
              <a:off x="1000100" y="5733255"/>
              <a:ext cx="1138453" cy="246221"/>
            </a:xfrm>
            <a:prstGeom prst="rect">
              <a:avLst/>
            </a:prstGeom>
          </p:spPr>
          <p:txBody>
            <a:bodyPr wrap="none">
              <a:spAutoFit/>
            </a:bodyPr>
            <a:lstStyle/>
            <a:p>
              <a:r>
                <a:rPr lang="ru-RU" sz="1000" b="1" dirty="0" err="1">
                  <a:solidFill>
                    <a:schemeClr val="bg2">
                      <a:lumMod val="50000"/>
                    </a:schemeClr>
                  </a:solidFill>
                </a:rPr>
                <a:t>Сатылы</a:t>
              </a:r>
              <a:r>
                <a:rPr lang="ru-RU" sz="1000" b="1" dirty="0">
                  <a:solidFill>
                    <a:schemeClr val="bg2">
                      <a:lumMod val="50000"/>
                    </a:schemeClr>
                  </a:solidFill>
                </a:rPr>
                <a:t> </a:t>
              </a:r>
              <a:r>
                <a:rPr lang="ru-RU" sz="1000" b="1" dirty="0" err="1" smtClean="0">
                  <a:solidFill>
                    <a:schemeClr val="bg2">
                      <a:lumMod val="50000"/>
                    </a:schemeClr>
                  </a:solidFill>
                </a:rPr>
                <a:t>асулар</a:t>
              </a:r>
              <a:endParaRPr lang="ru-RU" sz="1000" b="1" dirty="0">
                <a:solidFill>
                  <a:schemeClr val="bg2">
                    <a:lumMod val="50000"/>
                  </a:schemeClr>
                </a:solidFill>
              </a:endParaRPr>
            </a:p>
          </p:txBody>
        </p:sp>
        <p:sp>
          <p:nvSpPr>
            <p:cNvPr id="26" name="Прямоугольник 25"/>
            <p:cNvSpPr/>
            <p:nvPr/>
          </p:nvSpPr>
          <p:spPr>
            <a:xfrm>
              <a:off x="7330298" y="1182515"/>
              <a:ext cx="1527982" cy="246221"/>
            </a:xfrm>
            <a:prstGeom prst="rect">
              <a:avLst/>
            </a:prstGeom>
          </p:spPr>
          <p:txBody>
            <a:bodyPr wrap="none">
              <a:spAutoFit/>
            </a:bodyPr>
            <a:lstStyle/>
            <a:p>
              <a:r>
                <a:rPr lang="ru-RU" sz="1000" b="1" dirty="0">
                  <a:solidFill>
                    <a:schemeClr val="bg2">
                      <a:lumMod val="50000"/>
                    </a:schemeClr>
                  </a:solidFill>
                </a:rPr>
                <a:t>Бес </a:t>
              </a:r>
              <a:r>
                <a:rPr lang="ru-RU" sz="1000" b="1" dirty="0" err="1">
                  <a:solidFill>
                    <a:schemeClr val="bg2">
                      <a:lumMod val="50000"/>
                    </a:schemeClr>
                  </a:solidFill>
                </a:rPr>
                <a:t>бұрышты</a:t>
              </a:r>
              <a:r>
                <a:rPr lang="ru-RU" sz="1000" b="1" dirty="0">
                  <a:solidFill>
                    <a:schemeClr val="bg2">
                      <a:lumMod val="50000"/>
                    </a:schemeClr>
                  </a:solidFill>
                </a:rPr>
                <a:t> </a:t>
              </a:r>
              <a:r>
                <a:rPr lang="ru-RU" sz="1000" b="1" dirty="0" err="1">
                  <a:solidFill>
                    <a:schemeClr val="bg2">
                      <a:lumMod val="50000"/>
                    </a:schemeClr>
                  </a:solidFill>
                </a:rPr>
                <a:t>жұлдыз</a:t>
              </a:r>
              <a:endParaRPr lang="ru-RU" sz="1000" b="1" dirty="0">
                <a:solidFill>
                  <a:schemeClr val="bg2">
                    <a:lumMod val="50000"/>
                  </a:schemeClr>
                </a:solidFill>
              </a:endParaRPr>
            </a:p>
          </p:txBody>
        </p:sp>
        <p:sp>
          <p:nvSpPr>
            <p:cNvPr id="27" name="Прямоугольник 26"/>
            <p:cNvSpPr/>
            <p:nvPr/>
          </p:nvSpPr>
          <p:spPr>
            <a:xfrm>
              <a:off x="7332877" y="1412775"/>
              <a:ext cx="1096775" cy="246221"/>
            </a:xfrm>
            <a:prstGeom prst="rect">
              <a:avLst/>
            </a:prstGeom>
          </p:spPr>
          <p:txBody>
            <a:bodyPr wrap="none">
              <a:spAutoFit/>
            </a:bodyPr>
            <a:lstStyle/>
            <a:p>
              <a:r>
                <a:rPr lang="ru-RU" sz="1000" b="1" dirty="0" err="1" smtClean="0">
                  <a:solidFill>
                    <a:schemeClr val="bg2">
                      <a:lumMod val="50000"/>
                    </a:schemeClr>
                  </a:solidFill>
                </a:rPr>
                <a:t>Кірмебуындар</a:t>
              </a:r>
              <a:endParaRPr lang="ru-RU" sz="1000" b="1" dirty="0">
                <a:solidFill>
                  <a:schemeClr val="bg2">
                    <a:lumMod val="50000"/>
                  </a:schemeClr>
                </a:solidFill>
              </a:endParaRPr>
            </a:p>
          </p:txBody>
        </p:sp>
        <p:sp>
          <p:nvSpPr>
            <p:cNvPr id="28" name="Прямоугольник 27"/>
            <p:cNvSpPr/>
            <p:nvPr/>
          </p:nvSpPr>
          <p:spPr>
            <a:xfrm>
              <a:off x="7358082" y="1825457"/>
              <a:ext cx="1428760" cy="246221"/>
            </a:xfrm>
            <a:prstGeom prst="rect">
              <a:avLst/>
            </a:prstGeom>
          </p:spPr>
          <p:txBody>
            <a:bodyPr wrap="square">
              <a:spAutoFit/>
            </a:bodyPr>
            <a:lstStyle/>
            <a:p>
              <a:r>
                <a:rPr lang="ru-RU" sz="1000" b="1" dirty="0" err="1">
                  <a:solidFill>
                    <a:schemeClr val="bg2">
                      <a:lumMod val="50000"/>
                    </a:schemeClr>
                  </a:solidFill>
                </a:rPr>
                <a:t>Мүйіздің </a:t>
              </a:r>
              <a:r>
                <a:rPr lang="ru-RU" sz="1000" b="1" dirty="0" err="1" smtClean="0">
                  <a:solidFill>
                    <a:schemeClr val="bg2">
                      <a:lumMod val="50000"/>
                    </a:schemeClr>
                  </a:solidFill>
                </a:rPr>
                <a:t>сақинасы</a:t>
              </a:r>
              <a:endParaRPr lang="ru-RU" sz="1000" b="1" dirty="0">
                <a:solidFill>
                  <a:schemeClr val="bg2">
                    <a:lumMod val="50000"/>
                  </a:schemeClr>
                </a:solidFill>
              </a:endParaRPr>
            </a:p>
          </p:txBody>
        </p:sp>
        <p:sp>
          <p:nvSpPr>
            <p:cNvPr id="29" name="Прямоугольник 28"/>
            <p:cNvSpPr/>
            <p:nvPr/>
          </p:nvSpPr>
          <p:spPr>
            <a:xfrm>
              <a:off x="7358082" y="2357430"/>
              <a:ext cx="1428760" cy="246221"/>
            </a:xfrm>
            <a:prstGeom prst="rect">
              <a:avLst/>
            </a:prstGeom>
          </p:spPr>
          <p:txBody>
            <a:bodyPr wrap="square">
              <a:spAutoFit/>
            </a:bodyPr>
            <a:lstStyle/>
            <a:p>
              <a:r>
                <a:rPr lang="ru-RU" sz="1000" b="1" dirty="0" err="1">
                  <a:solidFill>
                    <a:schemeClr val="bg2">
                      <a:lumMod val="50000"/>
                    </a:schemeClr>
                  </a:solidFill>
                </a:rPr>
                <a:t>Үлкен </a:t>
              </a:r>
              <a:r>
                <a:rPr lang="ru-RU" sz="1000" b="1" dirty="0" err="1" smtClean="0">
                  <a:solidFill>
                    <a:schemeClr val="bg2">
                      <a:lumMod val="50000"/>
                    </a:schemeClr>
                  </a:solidFill>
                </a:rPr>
                <a:t>қауырсын</a:t>
              </a:r>
              <a:endParaRPr lang="ru-RU" sz="1000" b="1" dirty="0">
                <a:solidFill>
                  <a:schemeClr val="bg2">
                    <a:lumMod val="50000"/>
                  </a:schemeClr>
                </a:solidFill>
              </a:endParaRPr>
            </a:p>
          </p:txBody>
        </p:sp>
        <p:sp>
          <p:nvSpPr>
            <p:cNvPr id="30" name="Прямоугольник 29"/>
            <p:cNvSpPr/>
            <p:nvPr/>
          </p:nvSpPr>
          <p:spPr>
            <a:xfrm>
              <a:off x="7358082" y="2571744"/>
              <a:ext cx="1550546" cy="246221"/>
            </a:xfrm>
            <a:prstGeom prst="rect">
              <a:avLst/>
            </a:prstGeom>
          </p:spPr>
          <p:txBody>
            <a:bodyPr wrap="square">
              <a:spAutoFit/>
            </a:bodyPr>
            <a:lstStyle/>
            <a:p>
              <a:r>
                <a:rPr lang="ru-RU" sz="1000" b="1" dirty="0" err="1" smtClean="0">
                  <a:solidFill>
                    <a:schemeClr val="bg2">
                      <a:lumMod val="50000"/>
                    </a:schemeClr>
                  </a:solidFill>
                </a:rPr>
                <a:t>Ортаншы</a:t>
              </a:r>
              <a:r>
                <a:rPr lang="ru-RU" sz="1000" b="1" dirty="0" smtClean="0">
                  <a:solidFill>
                    <a:schemeClr val="bg2">
                      <a:lumMod val="50000"/>
                    </a:schemeClr>
                  </a:solidFill>
                </a:rPr>
                <a:t> </a:t>
              </a:r>
              <a:r>
                <a:rPr lang="ru-RU" sz="1000" b="1" dirty="0" err="1" smtClean="0">
                  <a:solidFill>
                    <a:schemeClr val="bg2">
                      <a:lumMod val="50000"/>
                    </a:schemeClr>
                  </a:solidFill>
                </a:rPr>
                <a:t>қауырсын</a:t>
              </a:r>
              <a:endParaRPr lang="ru-RU" sz="1000" b="1" dirty="0">
                <a:solidFill>
                  <a:schemeClr val="bg2">
                    <a:lumMod val="50000"/>
                  </a:schemeClr>
                </a:solidFill>
              </a:endParaRPr>
            </a:p>
          </p:txBody>
        </p:sp>
        <p:sp>
          <p:nvSpPr>
            <p:cNvPr id="31" name="Прямоугольник 30"/>
            <p:cNvSpPr/>
            <p:nvPr/>
          </p:nvSpPr>
          <p:spPr>
            <a:xfrm>
              <a:off x="7358082" y="2786058"/>
              <a:ext cx="1104790" cy="246221"/>
            </a:xfrm>
            <a:prstGeom prst="rect">
              <a:avLst/>
            </a:prstGeom>
          </p:spPr>
          <p:txBody>
            <a:bodyPr wrap="none">
              <a:spAutoFit/>
            </a:bodyPr>
            <a:lstStyle/>
            <a:p>
              <a:r>
                <a:rPr lang="ru-RU" sz="1000" b="1" dirty="0" err="1" smtClean="0">
                  <a:solidFill>
                    <a:schemeClr val="bg2">
                      <a:lumMod val="50000"/>
                    </a:schemeClr>
                  </a:solidFill>
                </a:rPr>
                <a:t>Кіші</a:t>
              </a:r>
              <a:r>
                <a:rPr lang="ru-RU" sz="1000" b="1" dirty="0" smtClean="0">
                  <a:solidFill>
                    <a:schemeClr val="bg2">
                      <a:lumMod val="50000"/>
                    </a:schemeClr>
                  </a:solidFill>
                </a:rPr>
                <a:t> </a:t>
              </a:r>
              <a:r>
                <a:rPr lang="ru-RU" sz="1000" b="1" dirty="0" err="1" smtClean="0">
                  <a:solidFill>
                    <a:schemeClr val="bg2">
                      <a:lumMod val="50000"/>
                    </a:schemeClr>
                  </a:solidFill>
                </a:rPr>
                <a:t>қауырсын</a:t>
              </a:r>
              <a:endParaRPr lang="ru-RU" sz="1000" b="1" dirty="0">
                <a:solidFill>
                  <a:schemeClr val="bg2">
                    <a:lumMod val="50000"/>
                  </a:schemeClr>
                </a:solidFill>
              </a:endParaRPr>
            </a:p>
          </p:txBody>
        </p:sp>
        <p:sp>
          <p:nvSpPr>
            <p:cNvPr id="32" name="Прямоугольник 31"/>
            <p:cNvSpPr/>
            <p:nvPr/>
          </p:nvSpPr>
          <p:spPr>
            <a:xfrm>
              <a:off x="7358082" y="3000372"/>
              <a:ext cx="1103187" cy="246221"/>
            </a:xfrm>
            <a:prstGeom prst="rect">
              <a:avLst/>
            </a:prstGeom>
          </p:spPr>
          <p:txBody>
            <a:bodyPr wrap="none">
              <a:spAutoFit/>
            </a:bodyPr>
            <a:lstStyle/>
            <a:p>
              <a:r>
                <a:rPr lang="ru-RU" sz="1000" b="1" dirty="0" err="1" smtClean="0">
                  <a:solidFill>
                    <a:schemeClr val="bg2">
                      <a:lumMod val="50000"/>
                    </a:schemeClr>
                  </a:solidFill>
                </a:rPr>
                <a:t>Күлдіреуіштер</a:t>
              </a:r>
              <a:endParaRPr lang="ru-RU" sz="1000" b="1" dirty="0">
                <a:solidFill>
                  <a:schemeClr val="bg2">
                    <a:lumMod val="50000"/>
                  </a:schemeClr>
                </a:solidFill>
              </a:endParaRPr>
            </a:p>
          </p:txBody>
        </p:sp>
        <p:sp>
          <p:nvSpPr>
            <p:cNvPr id="33" name="Прямоугольник 32"/>
            <p:cNvSpPr/>
            <p:nvPr/>
          </p:nvSpPr>
          <p:spPr>
            <a:xfrm>
              <a:off x="7358082" y="3214686"/>
              <a:ext cx="1271502" cy="246221"/>
            </a:xfrm>
            <a:prstGeom prst="rect">
              <a:avLst/>
            </a:prstGeom>
          </p:spPr>
          <p:txBody>
            <a:bodyPr wrap="none">
              <a:spAutoFit/>
            </a:bodyPr>
            <a:lstStyle/>
            <a:p>
              <a:r>
                <a:rPr lang="ru-RU" sz="1000" b="1" dirty="0" err="1" smtClean="0">
                  <a:solidFill>
                    <a:schemeClr val="bg2">
                      <a:lumMod val="50000"/>
                    </a:schemeClr>
                  </a:solidFill>
                </a:rPr>
                <a:t>Тұлпардың жалы</a:t>
              </a:r>
              <a:endParaRPr lang="ru-RU" sz="1000" b="1" dirty="0">
                <a:solidFill>
                  <a:schemeClr val="bg2">
                    <a:lumMod val="50000"/>
                  </a:schemeClr>
                </a:solidFill>
              </a:endParaRPr>
            </a:p>
          </p:txBody>
        </p:sp>
        <p:sp>
          <p:nvSpPr>
            <p:cNvPr id="34" name="Прямоугольник 33"/>
            <p:cNvSpPr/>
            <p:nvPr/>
          </p:nvSpPr>
          <p:spPr>
            <a:xfrm>
              <a:off x="7361523" y="3397093"/>
              <a:ext cx="925253" cy="246221"/>
            </a:xfrm>
            <a:prstGeom prst="rect">
              <a:avLst/>
            </a:prstGeom>
          </p:spPr>
          <p:txBody>
            <a:bodyPr wrap="none">
              <a:spAutoFit/>
            </a:bodyPr>
            <a:lstStyle/>
            <a:p>
              <a:r>
                <a:rPr lang="ru-RU" sz="1000" b="1" dirty="0" err="1">
                  <a:solidFill>
                    <a:schemeClr val="bg2">
                      <a:lumMod val="50000"/>
                    </a:schemeClr>
                  </a:solidFill>
                </a:rPr>
                <a:t>Аттың</a:t>
              </a:r>
              <a:r>
                <a:rPr lang="ru-RU" sz="1000" b="1" dirty="0">
                  <a:solidFill>
                    <a:schemeClr val="bg2">
                      <a:lumMod val="50000"/>
                    </a:schemeClr>
                  </a:solidFill>
                </a:rPr>
                <a:t> басы</a:t>
              </a:r>
            </a:p>
          </p:txBody>
        </p:sp>
        <p:sp>
          <p:nvSpPr>
            <p:cNvPr id="35" name="Прямоугольник 34"/>
            <p:cNvSpPr/>
            <p:nvPr/>
          </p:nvSpPr>
          <p:spPr>
            <a:xfrm>
              <a:off x="7358082" y="3539969"/>
              <a:ext cx="1454244" cy="246221"/>
            </a:xfrm>
            <a:prstGeom prst="rect">
              <a:avLst/>
            </a:prstGeom>
          </p:spPr>
          <p:txBody>
            <a:bodyPr wrap="none">
              <a:spAutoFit/>
            </a:bodyPr>
            <a:lstStyle/>
            <a:p>
              <a:r>
                <a:rPr lang="ru-RU" sz="1000" b="1" dirty="0" err="1" smtClean="0">
                  <a:solidFill>
                    <a:schemeClr val="bg2">
                      <a:lumMod val="50000"/>
                    </a:schemeClr>
                  </a:solidFill>
                </a:rPr>
                <a:t>Шаңырақтың төбесі</a:t>
              </a:r>
              <a:endParaRPr lang="ru-RU" sz="1000" b="1" dirty="0">
                <a:solidFill>
                  <a:schemeClr val="bg2">
                    <a:lumMod val="50000"/>
                  </a:schemeClr>
                </a:solidFill>
              </a:endParaRPr>
            </a:p>
          </p:txBody>
        </p:sp>
        <p:sp>
          <p:nvSpPr>
            <p:cNvPr id="36" name="Прямоугольник 35"/>
            <p:cNvSpPr/>
            <p:nvPr/>
          </p:nvSpPr>
          <p:spPr>
            <a:xfrm>
              <a:off x="7358082" y="3682845"/>
              <a:ext cx="502061" cy="246221"/>
            </a:xfrm>
            <a:prstGeom prst="rect">
              <a:avLst/>
            </a:prstGeom>
          </p:spPr>
          <p:txBody>
            <a:bodyPr wrap="none">
              <a:spAutoFit/>
            </a:bodyPr>
            <a:lstStyle/>
            <a:p>
              <a:r>
                <a:rPr lang="ru-RU" sz="1000" b="1" dirty="0" err="1" smtClean="0">
                  <a:solidFill>
                    <a:schemeClr val="bg2">
                      <a:lumMod val="50000"/>
                    </a:schemeClr>
                  </a:solidFill>
                </a:rPr>
                <a:t>Жота</a:t>
              </a:r>
              <a:endParaRPr lang="ru-RU" sz="1000" b="1" dirty="0">
                <a:solidFill>
                  <a:schemeClr val="bg2">
                    <a:lumMod val="50000"/>
                  </a:schemeClr>
                </a:solidFill>
              </a:endParaRPr>
            </a:p>
          </p:txBody>
        </p:sp>
        <p:sp>
          <p:nvSpPr>
            <p:cNvPr id="37" name="Прямоугольник 36"/>
            <p:cNvSpPr/>
            <p:nvPr/>
          </p:nvSpPr>
          <p:spPr>
            <a:xfrm>
              <a:off x="7358082" y="3825721"/>
              <a:ext cx="1399742" cy="246221"/>
            </a:xfrm>
            <a:prstGeom prst="rect">
              <a:avLst/>
            </a:prstGeom>
          </p:spPr>
          <p:txBody>
            <a:bodyPr wrap="none">
              <a:spAutoFit/>
            </a:bodyPr>
            <a:lstStyle/>
            <a:p>
              <a:r>
                <a:rPr lang="ru-RU" sz="1000" b="1" dirty="0" err="1" smtClean="0">
                  <a:solidFill>
                    <a:schemeClr val="bg2">
                      <a:lumMod val="50000"/>
                    </a:schemeClr>
                  </a:solidFill>
                </a:rPr>
                <a:t>Уықтың қалам ұшы</a:t>
              </a:r>
              <a:endParaRPr lang="ru-RU" sz="1000" b="1" dirty="0">
                <a:solidFill>
                  <a:schemeClr val="bg2">
                    <a:lumMod val="50000"/>
                  </a:schemeClr>
                </a:solidFill>
              </a:endParaRPr>
            </a:p>
          </p:txBody>
        </p:sp>
        <p:sp>
          <p:nvSpPr>
            <p:cNvPr id="38" name="Прямоугольник 37"/>
            <p:cNvSpPr/>
            <p:nvPr/>
          </p:nvSpPr>
          <p:spPr>
            <a:xfrm>
              <a:off x="7342704" y="3968597"/>
              <a:ext cx="1229824" cy="246221"/>
            </a:xfrm>
            <a:prstGeom prst="rect">
              <a:avLst/>
            </a:prstGeom>
          </p:spPr>
          <p:txBody>
            <a:bodyPr wrap="none">
              <a:spAutoFit/>
            </a:bodyPr>
            <a:lstStyle/>
            <a:p>
              <a:r>
                <a:rPr lang="ru-RU" sz="1000" b="1" dirty="0" err="1" smtClean="0">
                  <a:solidFill>
                    <a:schemeClr val="bg2">
                      <a:lumMod val="50000"/>
                    </a:schemeClr>
                  </a:solidFill>
                </a:rPr>
                <a:t>Белестер</a:t>
              </a:r>
              <a:r>
                <a:rPr lang="ru-RU" sz="1000" b="1" dirty="0" smtClean="0">
                  <a:solidFill>
                    <a:schemeClr val="bg2">
                      <a:lumMod val="50000"/>
                    </a:schemeClr>
                  </a:solidFill>
                </a:rPr>
                <a:t> </a:t>
              </a:r>
              <a:r>
                <a:rPr lang="ru-RU" sz="1000" b="1" dirty="0" err="1" smtClean="0">
                  <a:solidFill>
                    <a:schemeClr val="bg2">
                      <a:lumMod val="50000"/>
                    </a:schemeClr>
                  </a:solidFill>
                </a:rPr>
                <a:t>белгісі</a:t>
              </a:r>
              <a:endParaRPr lang="ru-RU" sz="1000" b="1" dirty="0">
                <a:solidFill>
                  <a:schemeClr val="bg2">
                    <a:lumMod val="50000"/>
                  </a:schemeClr>
                </a:solidFill>
              </a:endParaRPr>
            </a:p>
          </p:txBody>
        </p:sp>
        <p:sp>
          <p:nvSpPr>
            <p:cNvPr id="39" name="Прямоугольник 38"/>
            <p:cNvSpPr/>
            <p:nvPr/>
          </p:nvSpPr>
          <p:spPr>
            <a:xfrm>
              <a:off x="7349884" y="4214818"/>
              <a:ext cx="651140" cy="246221"/>
            </a:xfrm>
            <a:prstGeom prst="rect">
              <a:avLst/>
            </a:prstGeom>
          </p:spPr>
          <p:txBody>
            <a:bodyPr wrap="none">
              <a:spAutoFit/>
            </a:bodyPr>
            <a:lstStyle/>
            <a:p>
              <a:r>
                <a:rPr lang="ru-RU" sz="1000" b="1" dirty="0" err="1">
                  <a:solidFill>
                    <a:schemeClr val="bg2">
                      <a:lumMod val="50000"/>
                    </a:schemeClr>
                  </a:solidFill>
                </a:rPr>
                <a:t>Желбау</a:t>
              </a:r>
              <a:endParaRPr lang="ru-RU" sz="1000" b="1" dirty="0">
                <a:solidFill>
                  <a:schemeClr val="bg2">
                    <a:lumMod val="50000"/>
                  </a:schemeClr>
                </a:solidFill>
              </a:endParaRPr>
            </a:p>
          </p:txBody>
        </p:sp>
        <p:sp>
          <p:nvSpPr>
            <p:cNvPr id="40" name="Прямоугольник 39"/>
            <p:cNvSpPr/>
            <p:nvPr/>
          </p:nvSpPr>
          <p:spPr>
            <a:xfrm>
              <a:off x="7334898" y="5143512"/>
              <a:ext cx="1380506" cy="246221"/>
            </a:xfrm>
            <a:prstGeom prst="rect">
              <a:avLst/>
            </a:prstGeom>
          </p:spPr>
          <p:txBody>
            <a:bodyPr wrap="none">
              <a:spAutoFit/>
            </a:bodyPr>
            <a:lstStyle/>
            <a:p>
              <a:r>
                <a:rPr lang="ru-RU" sz="1000" b="1" dirty="0">
                  <a:solidFill>
                    <a:schemeClr val="bg2">
                      <a:lumMod val="50000"/>
                    </a:schemeClr>
                  </a:solidFill>
                </a:rPr>
                <a:t>«</a:t>
              </a:r>
              <a:r>
                <a:rPr lang="ru-RU" sz="1000" b="1" dirty="0" err="1">
                  <a:solidFill>
                    <a:schemeClr val="bg2">
                      <a:lumMod val="50000"/>
                    </a:schemeClr>
                  </a:solidFill>
                </a:rPr>
                <a:t>Қазақстан</a:t>
              </a:r>
              <a:r>
                <a:rPr lang="ru-RU" sz="1000" b="1" dirty="0">
                  <a:solidFill>
                    <a:schemeClr val="bg2">
                      <a:lumMod val="50000"/>
                    </a:schemeClr>
                  </a:solidFill>
                </a:rPr>
                <a:t>» </a:t>
              </a:r>
              <a:r>
                <a:rPr lang="ru-RU" sz="1000" b="1" dirty="0" err="1">
                  <a:solidFill>
                    <a:schemeClr val="bg2">
                      <a:lumMod val="50000"/>
                    </a:schemeClr>
                  </a:solidFill>
                </a:rPr>
                <a:t>жазуы</a:t>
              </a:r>
              <a:endParaRPr lang="ru-RU" sz="1000" b="1" dirty="0">
                <a:solidFill>
                  <a:schemeClr val="bg2">
                    <a:lumMod val="50000"/>
                  </a:schemeClr>
                </a:solidFill>
              </a:endParaRPr>
            </a:p>
          </p:txBody>
        </p:sp>
        <p:sp>
          <p:nvSpPr>
            <p:cNvPr id="41" name="Прямоугольник 40"/>
            <p:cNvSpPr/>
            <p:nvPr/>
          </p:nvSpPr>
          <p:spPr>
            <a:xfrm>
              <a:off x="7355946" y="5397357"/>
              <a:ext cx="1502334" cy="246221"/>
            </a:xfrm>
            <a:prstGeom prst="rect">
              <a:avLst/>
            </a:prstGeom>
          </p:spPr>
          <p:txBody>
            <a:bodyPr wrap="none">
              <a:spAutoFit/>
            </a:bodyPr>
            <a:lstStyle/>
            <a:p>
              <a:r>
                <a:rPr lang="ru-RU" sz="1000" b="1" dirty="0" err="1">
                  <a:solidFill>
                    <a:schemeClr val="bg2">
                      <a:lumMod val="50000"/>
                    </a:schemeClr>
                  </a:solidFill>
                </a:rPr>
                <a:t>Қошқар</a:t>
              </a:r>
              <a:r>
                <a:rPr lang="ru-RU" sz="1000" b="1" dirty="0">
                  <a:solidFill>
                    <a:schemeClr val="bg2">
                      <a:lumMod val="50000"/>
                    </a:schemeClr>
                  </a:solidFill>
                </a:rPr>
                <a:t> </a:t>
              </a:r>
              <a:r>
                <a:rPr lang="ru-RU" sz="1000" b="1" dirty="0" err="1">
                  <a:solidFill>
                    <a:schemeClr val="bg2">
                      <a:lumMod val="50000"/>
                    </a:schemeClr>
                  </a:solidFill>
                </a:rPr>
                <a:t>мүйіз</a:t>
              </a:r>
              <a:r>
                <a:rPr lang="ru-RU" sz="1000" b="1" dirty="0">
                  <a:solidFill>
                    <a:schemeClr val="bg2">
                      <a:lumMod val="50000"/>
                    </a:schemeClr>
                  </a:solidFill>
                </a:rPr>
                <a:t> </a:t>
              </a:r>
              <a:r>
                <a:rPr lang="ru-RU" sz="1000" b="1" dirty="0" err="1">
                  <a:solidFill>
                    <a:schemeClr val="bg2">
                      <a:lumMod val="50000"/>
                    </a:schemeClr>
                  </a:solidFill>
                </a:rPr>
                <a:t>өрнегі</a:t>
              </a:r>
              <a:endParaRPr lang="ru-RU" sz="1000" b="1" dirty="0">
                <a:solidFill>
                  <a:schemeClr val="bg2">
                    <a:lumMod val="50000"/>
                  </a:schemeClr>
                </a:solidFill>
              </a:endParaRPr>
            </a:p>
          </p:txBody>
        </p:sp>
        <p:sp>
          <p:nvSpPr>
            <p:cNvPr id="42" name="Прямоугольник 41"/>
            <p:cNvSpPr/>
            <p:nvPr/>
          </p:nvSpPr>
          <p:spPr>
            <a:xfrm>
              <a:off x="7358082" y="4984118"/>
              <a:ext cx="1739579" cy="230832"/>
            </a:xfrm>
            <a:prstGeom prst="rect">
              <a:avLst/>
            </a:prstGeom>
          </p:spPr>
          <p:txBody>
            <a:bodyPr wrap="none">
              <a:spAutoFit/>
            </a:bodyPr>
            <a:lstStyle/>
            <a:p>
              <a:r>
                <a:rPr lang="ru-RU" sz="900" b="1" dirty="0" err="1" smtClean="0">
                  <a:solidFill>
                    <a:schemeClr val="bg2">
                      <a:lumMod val="50000"/>
                    </a:schemeClr>
                  </a:solidFill>
                </a:rPr>
                <a:t>Шаңырақтың тоғын белгісі</a:t>
              </a:r>
              <a:endParaRPr lang="ru-RU" sz="900" b="1" dirty="0">
                <a:solidFill>
                  <a:schemeClr val="bg2">
                    <a:lumMod val="50000"/>
                  </a:schemeClr>
                </a:solidFill>
              </a:endParaRPr>
            </a:p>
          </p:txBody>
        </p:sp>
        <p:sp>
          <p:nvSpPr>
            <p:cNvPr id="43" name="Прямоугольник 42"/>
            <p:cNvSpPr/>
            <p:nvPr/>
          </p:nvSpPr>
          <p:spPr>
            <a:xfrm>
              <a:off x="7358082" y="4825853"/>
              <a:ext cx="1693092" cy="246221"/>
            </a:xfrm>
            <a:prstGeom prst="rect">
              <a:avLst/>
            </a:prstGeom>
          </p:spPr>
          <p:txBody>
            <a:bodyPr wrap="none">
              <a:spAutoFit/>
            </a:bodyPr>
            <a:lstStyle/>
            <a:p>
              <a:r>
                <a:rPr lang="ru-RU" sz="1000" b="1" dirty="0" err="1" smtClean="0">
                  <a:solidFill>
                    <a:schemeClr val="bg2">
                      <a:lumMod val="50000"/>
                    </a:schemeClr>
                  </a:solidFill>
                </a:rPr>
                <a:t>Киіз</a:t>
              </a:r>
              <a:r>
                <a:rPr lang="ru-RU" sz="1000" b="1" dirty="0" smtClean="0">
                  <a:solidFill>
                    <a:schemeClr val="bg2">
                      <a:lumMod val="50000"/>
                    </a:schemeClr>
                  </a:solidFill>
                </a:rPr>
                <a:t> </a:t>
              </a:r>
              <a:r>
                <a:rPr lang="ru-RU" sz="1000" b="1" dirty="0" err="1" smtClean="0">
                  <a:solidFill>
                    <a:schemeClr val="bg2">
                      <a:lumMod val="50000"/>
                    </a:schemeClr>
                  </a:solidFill>
                </a:rPr>
                <a:t>үйдің маңдайшасы</a:t>
              </a:r>
              <a:endParaRPr lang="ru-RU" sz="1000" b="1" dirty="0">
                <a:solidFill>
                  <a:schemeClr val="bg2">
                    <a:lumMod val="50000"/>
                  </a:schemeClr>
                </a:solidFill>
              </a:endParaRPr>
            </a:p>
          </p:txBody>
        </p:sp>
        <p:sp>
          <p:nvSpPr>
            <p:cNvPr id="44" name="Прямоугольник 43"/>
            <p:cNvSpPr/>
            <p:nvPr/>
          </p:nvSpPr>
          <p:spPr>
            <a:xfrm>
              <a:off x="7358082" y="4682977"/>
              <a:ext cx="987771" cy="246221"/>
            </a:xfrm>
            <a:prstGeom prst="rect">
              <a:avLst/>
            </a:prstGeom>
          </p:spPr>
          <p:txBody>
            <a:bodyPr wrap="none">
              <a:spAutoFit/>
            </a:bodyPr>
            <a:lstStyle/>
            <a:p>
              <a:r>
                <a:rPr lang="ru-RU" sz="1000" b="1" dirty="0" err="1" smtClean="0">
                  <a:solidFill>
                    <a:schemeClr val="bg2">
                      <a:lumMod val="50000"/>
                    </a:schemeClr>
                  </a:solidFill>
                </a:rPr>
                <a:t>Таразы</a:t>
              </a:r>
              <a:r>
                <a:rPr lang="ru-RU" sz="1000" b="1" dirty="0" smtClean="0">
                  <a:solidFill>
                    <a:schemeClr val="bg2">
                      <a:lumMod val="50000"/>
                    </a:schemeClr>
                  </a:solidFill>
                </a:rPr>
                <a:t> басы</a:t>
              </a:r>
              <a:endParaRPr lang="ru-RU" sz="1000" b="1" dirty="0">
                <a:solidFill>
                  <a:schemeClr val="bg2">
                    <a:lumMod val="50000"/>
                  </a:schemeClr>
                </a:solidFill>
              </a:endParaRPr>
            </a:p>
          </p:txBody>
        </p:sp>
        <p:sp>
          <p:nvSpPr>
            <p:cNvPr id="45" name="Прямоугольник 44"/>
            <p:cNvSpPr/>
            <p:nvPr/>
          </p:nvSpPr>
          <p:spPr>
            <a:xfrm>
              <a:off x="7358082" y="4549625"/>
              <a:ext cx="1471878" cy="246221"/>
            </a:xfrm>
            <a:prstGeom prst="rect">
              <a:avLst/>
            </a:prstGeom>
          </p:spPr>
          <p:txBody>
            <a:bodyPr wrap="none">
              <a:spAutoFit/>
            </a:bodyPr>
            <a:lstStyle/>
            <a:p>
              <a:r>
                <a:rPr lang="ru-RU" sz="1000" b="1" dirty="0" err="1" smtClean="0">
                  <a:solidFill>
                    <a:schemeClr val="bg2">
                      <a:lumMod val="50000"/>
                    </a:schemeClr>
                  </a:solidFill>
                </a:rPr>
                <a:t>Желбаудың шашағы</a:t>
              </a:r>
              <a:endParaRPr lang="ru-RU" sz="1000" b="1" dirty="0">
                <a:solidFill>
                  <a:schemeClr val="bg2">
                    <a:lumMod val="50000"/>
                  </a:schemeClr>
                </a:solidFill>
              </a:endParaRPr>
            </a:p>
          </p:txBody>
        </p:sp>
        <p:sp>
          <p:nvSpPr>
            <p:cNvPr id="46" name="Прямоугольник 45"/>
            <p:cNvSpPr/>
            <p:nvPr/>
          </p:nvSpPr>
          <p:spPr>
            <a:xfrm>
              <a:off x="7354413" y="4397225"/>
              <a:ext cx="1003801" cy="246221"/>
            </a:xfrm>
            <a:prstGeom prst="rect">
              <a:avLst/>
            </a:prstGeom>
          </p:spPr>
          <p:txBody>
            <a:bodyPr wrap="none">
              <a:spAutoFit/>
            </a:bodyPr>
            <a:lstStyle/>
            <a:p>
              <a:r>
                <a:rPr lang="ru-RU" sz="1000" b="1" dirty="0" err="1">
                  <a:solidFill>
                    <a:schemeClr val="bg2">
                      <a:lumMod val="50000"/>
                    </a:schemeClr>
                  </a:solidFill>
                </a:rPr>
                <a:t>Желбезектер</a:t>
              </a:r>
              <a:endParaRPr lang="ru-RU" sz="1000" b="1" dirty="0">
                <a:solidFill>
                  <a:schemeClr val="bg2">
                    <a:lumMod val="50000"/>
                  </a:schemeClr>
                </a:solidFill>
              </a:endParaRPr>
            </a:p>
          </p:txBody>
        </p:sp>
      </p:gr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TextBox 3"/>
          <p:cNvSpPr txBox="1"/>
          <p:nvPr/>
        </p:nvSpPr>
        <p:spPr>
          <a:xfrm>
            <a:off x="1285852" y="2228671"/>
            <a:ext cx="6858048" cy="1200329"/>
          </a:xfrm>
          <a:prstGeom prst="rect">
            <a:avLst/>
          </a:prstGeom>
          <a:noFill/>
        </p:spPr>
        <p:txBody>
          <a:bodyPr wrap="square" rtlCol="0">
            <a:spAutoFit/>
          </a:bodyPr>
          <a:lstStyle/>
          <a:p>
            <a:pPr algn="ctr"/>
            <a:r>
              <a:rPr lang="kk-KZ" sz="2400" b="1" dirty="0" smtClean="0">
                <a:solidFill>
                  <a:srgbClr val="FF0000"/>
                </a:solidFill>
                <a:latin typeface="Times New Roman" pitchFamily="18" charset="0"/>
                <a:cs typeface="Times New Roman" pitchFamily="18" charset="0"/>
              </a:rPr>
              <a:t>ҚАЗАҚСТАН РЕСПУБЛИКАСЫНЫҢ МЕМЛЕКЕТТІК ЕЛТАҢБАДАҒЫ </a:t>
            </a:r>
          </a:p>
          <a:p>
            <a:pPr algn="ctr"/>
            <a:r>
              <a:rPr lang="kk-KZ" sz="2400" b="1" dirty="0" smtClean="0">
                <a:solidFill>
                  <a:srgbClr val="FF0000"/>
                </a:solidFill>
                <a:latin typeface="Times New Roman" pitchFamily="18" charset="0"/>
                <a:cs typeface="Times New Roman" pitchFamily="18" charset="0"/>
              </a:rPr>
              <a:t>УЫҚТАРЫ НЕШЕУ?</a:t>
            </a:r>
            <a:endParaRPr lang="ru-RU"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7" name="Группа 6"/>
          <p:cNvGrpSpPr/>
          <p:nvPr/>
        </p:nvGrpSpPr>
        <p:grpSpPr>
          <a:xfrm>
            <a:off x="571472" y="1357298"/>
            <a:ext cx="8215370" cy="4102203"/>
            <a:chOff x="714348" y="1071546"/>
            <a:chExt cx="8215370" cy="4102203"/>
          </a:xfrm>
        </p:grpSpPr>
        <p:pic>
          <p:nvPicPr>
            <p:cNvPr id="6" name="Picture 6" descr="C:\Users\Администратор\Desktop\63.jpg"/>
            <p:cNvPicPr>
              <a:picLocks noChangeAspect="1" noChangeArrowheads="1"/>
            </p:cNvPicPr>
            <p:nvPr/>
          </p:nvPicPr>
          <p:blipFill>
            <a:blip r:embed="rId3" cstate="print"/>
            <a:srcRect/>
            <a:stretch>
              <a:fillRect/>
            </a:stretch>
          </p:blipFill>
          <p:spPr bwMode="auto">
            <a:xfrm>
              <a:off x="714348" y="1071546"/>
              <a:ext cx="4071966" cy="4102203"/>
            </a:xfrm>
            <a:prstGeom prst="rect">
              <a:avLst/>
            </a:prstGeom>
            <a:noFill/>
          </p:spPr>
        </p:pic>
        <p:sp>
          <p:nvSpPr>
            <p:cNvPr id="13" name="TextBox 12"/>
            <p:cNvSpPr txBox="1"/>
            <p:nvPr/>
          </p:nvSpPr>
          <p:spPr>
            <a:xfrm>
              <a:off x="5643570" y="2285992"/>
              <a:ext cx="3286148" cy="1631216"/>
            </a:xfrm>
            <a:prstGeom prst="rect">
              <a:avLst/>
            </a:prstGeom>
            <a:noFill/>
          </p:spPr>
          <p:txBody>
            <a:bodyPr wrap="square" rtlCol="0">
              <a:spAutoFit/>
            </a:bodyPr>
            <a:lstStyle/>
            <a:p>
              <a:r>
                <a:rPr lang="kk-KZ" sz="2000" b="1" dirty="0" smtClean="0">
                  <a:solidFill>
                    <a:schemeClr val="tx2">
                      <a:lumMod val="75000"/>
                    </a:schemeClr>
                  </a:solidFill>
                  <a:latin typeface="Times New Roman" pitchFamily="18" charset="0"/>
                  <a:cs typeface="Times New Roman" pitchFamily="18" charset="0"/>
                </a:rPr>
                <a:t>ҚАЗАҚСТАН РЕСПУБЛИКАСЫНЫҢ МЕМЛЕКЕТТІК ЕЛТАҢБАДАҒЫ </a:t>
              </a:r>
            </a:p>
            <a:p>
              <a:r>
                <a:rPr lang="kk-KZ" sz="2000" b="1" dirty="0" smtClean="0">
                  <a:solidFill>
                    <a:srgbClr val="FF0000"/>
                  </a:solidFill>
                  <a:latin typeface="Times New Roman" pitchFamily="18" charset="0"/>
                  <a:cs typeface="Times New Roman" pitchFamily="18" charset="0"/>
                </a:rPr>
                <a:t>72 </a:t>
              </a:r>
              <a:r>
                <a:rPr lang="kk-KZ" sz="2000" b="1" dirty="0" smtClean="0">
                  <a:solidFill>
                    <a:schemeClr val="tx2">
                      <a:lumMod val="75000"/>
                    </a:schemeClr>
                  </a:solidFill>
                  <a:latin typeface="Times New Roman" pitchFamily="18" charset="0"/>
                  <a:cs typeface="Times New Roman" pitchFamily="18" charset="0"/>
                </a:rPr>
                <a:t>УЫҚТАР</a:t>
              </a:r>
              <a:endParaRPr lang="ru-RU" sz="2000" b="1" dirty="0">
                <a:solidFill>
                  <a:schemeClr val="tx2">
                    <a:lumMod val="75000"/>
                  </a:schemeClr>
                </a:solidFill>
                <a:latin typeface="Times New Roman" pitchFamily="18" charset="0"/>
                <a:cs typeface="Times New Roman" pitchFamily="18" charset="0"/>
              </a:endParaRPr>
            </a:p>
          </p:txBody>
        </p:sp>
        <p:sp>
          <p:nvSpPr>
            <p:cNvPr id="12" name="Правая фигурная скобка 11"/>
            <p:cNvSpPr/>
            <p:nvPr/>
          </p:nvSpPr>
          <p:spPr>
            <a:xfrm>
              <a:off x="4357686" y="1071546"/>
              <a:ext cx="1214446" cy="4071966"/>
            </a:xfrm>
            <a:prstGeom prst="rightBrace">
              <a:avLst>
                <a:gd name="adj1" fmla="val 25190"/>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43174" y="1357298"/>
            <a:ext cx="3990975"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285720" y="714356"/>
            <a:ext cx="3857652" cy="646331"/>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ҚАЗАҚСТАН РЕСПУБЛИКАСЫ ПРЕЗИДЕНТІНІҢ ШТАНДАРТЫ</a:t>
            </a:r>
            <a:endParaRPr lang="ru-RU" b="1" dirty="0">
              <a:latin typeface="Times New Roman" pitchFamily="18" charset="0"/>
              <a:cs typeface="Times New Roman" pitchFamily="18" charset="0"/>
            </a:endParaRPr>
          </a:p>
        </p:txBody>
      </p:sp>
      <p:sp>
        <p:nvSpPr>
          <p:cNvPr id="6" name="TextBox 5"/>
          <p:cNvSpPr txBox="1"/>
          <p:nvPr/>
        </p:nvSpPr>
        <p:spPr>
          <a:xfrm>
            <a:off x="6143636" y="714356"/>
            <a:ext cx="2786082" cy="923330"/>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ӘСКЕРИ БӨЛІМШЕЛЕРІНІҢ ЖАУЫНГЕРЛІК ТУ</a:t>
            </a:r>
            <a:endParaRPr lang="ru-RU" b="1" dirty="0">
              <a:latin typeface="Times New Roman" pitchFamily="18" charset="0"/>
              <a:cs typeface="Times New Roman" pitchFamily="18" charset="0"/>
            </a:endParaRPr>
          </a:p>
        </p:txBody>
      </p:sp>
      <p:sp>
        <p:nvSpPr>
          <p:cNvPr id="7" name="TextBox 6"/>
          <p:cNvSpPr txBox="1"/>
          <p:nvPr/>
        </p:nvSpPr>
        <p:spPr>
          <a:xfrm>
            <a:off x="2571736" y="5791818"/>
            <a:ext cx="4357718" cy="646331"/>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ҚАЗАҚСТАН АЗАМАТЫНЫҢ ТӨЛҚҰЖАТЫ</a:t>
            </a:r>
            <a:endParaRPr lang="ru-RU" b="1" dirty="0">
              <a:latin typeface="Times New Roman" pitchFamily="18" charset="0"/>
              <a:cs typeface="Times New Roman" pitchFamily="18" charset="0"/>
            </a:endParaRPr>
          </a:p>
        </p:txBody>
      </p:sp>
      <p:sp>
        <p:nvSpPr>
          <p:cNvPr id="8" name="TextBox 7"/>
          <p:cNvSpPr txBox="1"/>
          <p:nvPr/>
        </p:nvSpPr>
        <p:spPr>
          <a:xfrm>
            <a:off x="214282" y="4211429"/>
            <a:ext cx="2643206" cy="646331"/>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МЕМЛЕКЕТТІК НАГРАДАЛАРЫ</a:t>
            </a:r>
            <a:endParaRPr lang="ru-RU" b="1" dirty="0">
              <a:latin typeface="Times New Roman" pitchFamily="18" charset="0"/>
              <a:cs typeface="Times New Roman" pitchFamily="18" charset="0"/>
            </a:endParaRPr>
          </a:p>
        </p:txBody>
      </p:sp>
      <p:sp>
        <p:nvSpPr>
          <p:cNvPr id="9" name="TextBox 8"/>
          <p:cNvSpPr txBox="1"/>
          <p:nvPr/>
        </p:nvSpPr>
        <p:spPr>
          <a:xfrm>
            <a:off x="6858016" y="2068289"/>
            <a:ext cx="1785950" cy="646331"/>
          </a:xfrm>
          <a:prstGeom prst="rect">
            <a:avLst/>
          </a:prstGeom>
          <a:noFill/>
        </p:spPr>
        <p:txBody>
          <a:bodyPr wrap="square" rtlCol="0">
            <a:spAutoFit/>
          </a:bodyPr>
          <a:lstStyle/>
          <a:p>
            <a:pPr algn="ctr"/>
            <a:r>
              <a:rPr lang="kk-KZ" b="1" dirty="0" smtClean="0">
                <a:latin typeface="Times New Roman" pitchFamily="18" charset="0"/>
                <a:cs typeface="Times New Roman" pitchFamily="18" charset="0"/>
              </a:rPr>
              <a:t>АҚШАДАҒЫ БЕЛГІ</a:t>
            </a:r>
            <a:endParaRPr lang="ru-RU" b="1" dirty="0">
              <a:latin typeface="Times New Roman" pitchFamily="18" charset="0"/>
              <a:cs typeface="Times New Roman" pitchFamily="18" charset="0"/>
            </a:endParaRPr>
          </a:p>
        </p:txBody>
      </p:sp>
      <p:sp>
        <p:nvSpPr>
          <p:cNvPr id="10" name="TextBox 9"/>
          <p:cNvSpPr txBox="1"/>
          <p:nvPr/>
        </p:nvSpPr>
        <p:spPr>
          <a:xfrm>
            <a:off x="6572264" y="4211429"/>
            <a:ext cx="2500298" cy="646331"/>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РЕСМИ </a:t>
            </a:r>
          </a:p>
          <a:p>
            <a:pPr algn="ctr"/>
            <a:r>
              <a:rPr lang="ru-RU" b="1" dirty="0" smtClean="0">
                <a:latin typeface="Times New Roman" pitchFamily="18" charset="0"/>
                <a:cs typeface="Times New Roman" pitchFamily="18" charset="0"/>
              </a:rPr>
              <a:t>БЛАНКІЛЕР</a:t>
            </a:r>
            <a:endParaRPr lang="ru-RU" b="1" dirty="0">
              <a:latin typeface="Times New Roman" pitchFamily="18" charset="0"/>
              <a:cs typeface="Times New Roman" pitchFamily="18" charset="0"/>
            </a:endParaRPr>
          </a:p>
        </p:txBody>
      </p:sp>
      <p:sp>
        <p:nvSpPr>
          <p:cNvPr id="11" name="TextBox 10"/>
          <p:cNvSpPr txBox="1"/>
          <p:nvPr/>
        </p:nvSpPr>
        <p:spPr>
          <a:xfrm>
            <a:off x="357158" y="1996851"/>
            <a:ext cx="2286016" cy="646331"/>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ШЕКАРАЛЫҚ БЕЛГІ</a:t>
            </a:r>
            <a:endParaRPr lang="ru-RU" b="1" dirty="0">
              <a:latin typeface="Times New Roman" pitchFamily="18" charset="0"/>
              <a:cs typeface="Times New Roman" pitchFamily="18" charset="0"/>
            </a:endParaRPr>
          </a:p>
        </p:txBody>
      </p:sp>
      <p:sp>
        <p:nvSpPr>
          <p:cNvPr id="12" name="Стрелка вниз 11"/>
          <p:cNvSpPr/>
          <p:nvPr/>
        </p:nvSpPr>
        <p:spPr>
          <a:xfrm rot="15278703">
            <a:off x="6569358" y="2289683"/>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p:cNvSpPr/>
          <p:nvPr/>
        </p:nvSpPr>
        <p:spPr>
          <a:xfrm rot="17438185">
            <a:off x="6512931" y="3666153"/>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rot="17057931" flipH="1" flipV="1">
            <a:off x="2381250" y="2227084"/>
            <a:ext cx="451004" cy="5470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низ 14"/>
          <p:cNvSpPr/>
          <p:nvPr/>
        </p:nvSpPr>
        <p:spPr>
          <a:xfrm rot="14887531" flipH="1" flipV="1">
            <a:off x="2436992" y="3630087"/>
            <a:ext cx="451005" cy="5470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p:cNvSpPr/>
          <p:nvPr/>
        </p:nvSpPr>
        <p:spPr>
          <a:xfrm>
            <a:off x="4500562" y="5214950"/>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низ 16"/>
          <p:cNvSpPr/>
          <p:nvPr/>
        </p:nvSpPr>
        <p:spPr>
          <a:xfrm rot="13713191">
            <a:off x="5972848" y="1352622"/>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rot="8529276">
            <a:off x="3108690" y="1293321"/>
            <a:ext cx="428628" cy="500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Прямоугольник 3"/>
          <p:cNvSpPr/>
          <p:nvPr/>
        </p:nvSpPr>
        <p:spPr>
          <a:xfrm>
            <a:off x="1115616" y="2287968"/>
            <a:ext cx="6840760" cy="1569660"/>
          </a:xfrm>
          <a:prstGeom prst="rect">
            <a:avLst/>
          </a:prstGeom>
        </p:spPr>
        <p:txBody>
          <a:bodyPr wrap="square">
            <a:spAutoFit/>
          </a:bodyPr>
          <a:lstStyle/>
          <a:p>
            <a:pPr algn="ctr"/>
            <a:r>
              <a:rPr lang="kk-KZ" sz="2400" b="1" dirty="0" smtClean="0">
                <a:solidFill>
                  <a:srgbClr val="00B0F0"/>
                </a:solidFill>
                <a:latin typeface="Times New Roman" pitchFamily="18" charset="0"/>
                <a:cs typeface="Times New Roman" pitchFamily="18" charset="0"/>
              </a:rPr>
              <a:t>ҚАЗАҚСТАН РЕСПУБЛИКАСЫНЫҢ МЕМЛЕКЕТТІК РӘМІЗДЕРДІ ҚОЛДАНУ САЛАСЫНДАҒЫ НОРМАТИВТІК-ҚҰҚЫҚТЫҚ БАЗАСЫНА ШОЛУ</a:t>
            </a:r>
            <a:endParaRPr lang="ru-RU" sz="2400"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06078985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11263" y="0"/>
            <a:ext cx="9132737" cy="6858000"/>
          </a:xfrm>
          <a:prstGeom prst="rect">
            <a:avLst/>
          </a:prstGeom>
          <a:noFill/>
          <a:ln w="9525">
            <a:noFill/>
            <a:miter lim="800000"/>
            <a:headEnd/>
            <a:tailEnd/>
          </a:ln>
          <a:effectLst/>
        </p:spPr>
      </p:pic>
      <p:sp>
        <p:nvSpPr>
          <p:cNvPr id="4" name="TextBox 3"/>
          <p:cNvSpPr txBox="1"/>
          <p:nvPr/>
        </p:nvSpPr>
        <p:spPr>
          <a:xfrm>
            <a:off x="428596" y="1571612"/>
            <a:ext cx="8286808" cy="830997"/>
          </a:xfrm>
          <a:prstGeom prst="rect">
            <a:avLst/>
          </a:prstGeom>
          <a:noFill/>
        </p:spPr>
        <p:txBody>
          <a:bodyPr wrap="square" rtlCol="0">
            <a:spAutoFit/>
          </a:bodyPr>
          <a:lstStyle/>
          <a:p>
            <a:pPr algn="ct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1992 – 1996 </a:t>
            </a:r>
            <a:r>
              <a:rPr lang="kk-KZ" sz="2400" b="1" dirty="0" smtClean="0">
                <a:latin typeface="Arial" pitchFamily="34" charset="0"/>
                <a:cs typeface="Arial" pitchFamily="34" charset="0"/>
              </a:rPr>
              <a:t>- МЕМЛЕКЕТТІК ЖАЛАУ  </a:t>
            </a:r>
          </a:p>
          <a:p>
            <a:pPr algn="ct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1996 жылдан бастап </a:t>
            </a:r>
            <a:r>
              <a:rPr lang="kk-KZ" sz="2400" b="1" dirty="0" smtClean="0">
                <a:effectLst>
                  <a:outerShdw blurRad="38100" dist="38100" dir="2700000" algn="tl">
                    <a:srgbClr val="000000">
                      <a:alpha val="43137"/>
                    </a:srgbClr>
                  </a:outerShdw>
                </a:effectLst>
                <a:latin typeface="Arial" pitchFamily="34" charset="0"/>
                <a:cs typeface="Arial" pitchFamily="34" charset="0"/>
              </a:rPr>
              <a:t>- </a:t>
            </a:r>
            <a:r>
              <a:rPr lang="kk-KZ" sz="2400" b="1" dirty="0" smtClean="0">
                <a:latin typeface="Arial" pitchFamily="34" charset="0"/>
                <a:cs typeface="Arial" pitchFamily="34" charset="0"/>
              </a:rPr>
              <a:t>МЕМЛЕКЕТТІК ТУ</a:t>
            </a:r>
            <a:endParaRPr lang="ru-RU" sz="2400" b="1" dirty="0">
              <a:latin typeface="Arial" pitchFamily="34" charset="0"/>
              <a:cs typeface="Arial" pitchFamily="34" charset="0"/>
            </a:endParaRPr>
          </a:p>
        </p:txBody>
      </p:sp>
      <p:sp>
        <p:nvSpPr>
          <p:cNvPr id="5" name="TextBox 4"/>
          <p:cNvSpPr txBox="1"/>
          <p:nvPr/>
        </p:nvSpPr>
        <p:spPr>
          <a:xfrm>
            <a:off x="428596" y="2824459"/>
            <a:ext cx="8286808" cy="461665"/>
          </a:xfrm>
          <a:prstGeom prst="rect">
            <a:avLst/>
          </a:prstGeom>
          <a:noFill/>
        </p:spPr>
        <p:txBody>
          <a:bodyPr wrap="square" rtlCol="0">
            <a:spAutoFit/>
          </a:bodyPr>
          <a:lstStyle/>
          <a:p>
            <a:pPr algn="ct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1992 жылдан бастап </a:t>
            </a:r>
            <a:r>
              <a:rPr lang="kk-KZ" sz="2400" b="1" dirty="0" smtClean="0">
                <a:effectLst>
                  <a:outerShdw blurRad="38100" dist="38100" dir="2700000" algn="tl">
                    <a:srgbClr val="000000">
                      <a:alpha val="43137"/>
                    </a:srgbClr>
                  </a:outerShdw>
                </a:effectLst>
                <a:latin typeface="Arial" pitchFamily="34" charset="0"/>
                <a:cs typeface="Arial" pitchFamily="34" charset="0"/>
              </a:rPr>
              <a:t>-</a:t>
            </a: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 </a:t>
            </a:r>
            <a:r>
              <a:rPr lang="kk-KZ" sz="2400" b="1" dirty="0" smtClean="0">
                <a:latin typeface="Arial" pitchFamily="34" charset="0"/>
                <a:cs typeface="Arial" pitchFamily="34" charset="0"/>
              </a:rPr>
              <a:t>МЕМЛЕКЕТТІК ЕЛТАҢБА   </a:t>
            </a:r>
            <a:endParaRPr lang="ru-RU" sz="2400" b="1" dirty="0">
              <a:latin typeface="Arial" pitchFamily="34" charset="0"/>
              <a:cs typeface="Arial" pitchFamily="34" charset="0"/>
            </a:endParaRPr>
          </a:p>
        </p:txBody>
      </p:sp>
      <p:sp>
        <p:nvSpPr>
          <p:cNvPr id="6" name="TextBox 5"/>
          <p:cNvSpPr txBox="1"/>
          <p:nvPr/>
        </p:nvSpPr>
        <p:spPr>
          <a:xfrm>
            <a:off x="428596" y="3714752"/>
            <a:ext cx="8286808" cy="830997"/>
          </a:xfrm>
          <a:prstGeom prst="rect">
            <a:avLst/>
          </a:prstGeom>
          <a:noFill/>
        </p:spPr>
        <p:txBody>
          <a:bodyPr wrap="square" rtlCol="0">
            <a:spAutoFit/>
          </a:bodyPr>
          <a:lstStyle/>
          <a:p>
            <a:pPr algn="ct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1992 – 1996 </a:t>
            </a:r>
            <a:r>
              <a:rPr lang="kk-KZ" sz="2400" b="1" dirty="0" smtClean="0">
                <a:latin typeface="Arial" pitchFamily="34" charset="0"/>
                <a:cs typeface="Arial" pitchFamily="34" charset="0"/>
              </a:rPr>
              <a:t>- МЕМЛЕКЕТТІК ӘНҰРАН </a:t>
            </a:r>
          </a:p>
          <a:p>
            <a:pPr algn="ct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1996 жылдан бастап  </a:t>
            </a:r>
            <a:r>
              <a:rPr lang="kk-KZ" sz="2400" b="1" dirty="0" smtClean="0">
                <a:effectLst>
                  <a:outerShdw blurRad="38100" dist="38100" dir="2700000" algn="tl">
                    <a:srgbClr val="000000">
                      <a:alpha val="43137"/>
                    </a:srgbClr>
                  </a:outerShdw>
                </a:effectLst>
                <a:latin typeface="Arial" pitchFamily="34" charset="0"/>
                <a:cs typeface="Arial" pitchFamily="34" charset="0"/>
              </a:rPr>
              <a:t>-</a:t>
            </a: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  </a:t>
            </a:r>
            <a:r>
              <a:rPr lang="kk-KZ" sz="2400" b="1" dirty="0" smtClean="0">
                <a:latin typeface="Arial" pitchFamily="34" charset="0"/>
                <a:cs typeface="Arial" pitchFamily="34" charset="0"/>
              </a:rPr>
              <a:t>МЕМЛЕКЕТТІК ГИМН</a:t>
            </a:r>
            <a:endParaRPr lang="ru-RU" sz="2400" b="1" dirty="0">
              <a:latin typeface="Arial" pitchFamily="34" charset="0"/>
              <a:cs typeface="Arial" pitchFamily="34" charset="0"/>
            </a:endParaRPr>
          </a:p>
        </p:txBody>
      </p:sp>
      <p:sp>
        <p:nvSpPr>
          <p:cNvPr id="8" name="TextBox 7"/>
          <p:cNvSpPr txBox="1"/>
          <p:nvPr/>
        </p:nvSpPr>
        <p:spPr>
          <a:xfrm>
            <a:off x="428596" y="714356"/>
            <a:ext cx="8286808" cy="584775"/>
          </a:xfrm>
          <a:prstGeom prst="rect">
            <a:avLst/>
          </a:prstGeom>
          <a:noFill/>
        </p:spPr>
        <p:txBody>
          <a:bodyPr wrap="square" rtlCol="0">
            <a:spAutoFit/>
          </a:bodyPr>
          <a:lstStyle/>
          <a:p>
            <a:pPr algn="ctr"/>
            <a:r>
              <a:rPr lang="kk-KZ" sz="3200" b="1" dirty="0" smtClean="0">
                <a:solidFill>
                  <a:srgbClr val="FF0000"/>
                </a:solidFill>
                <a:effectLst>
                  <a:outerShdw blurRad="38100" dist="38100" dir="2700000" algn="tl">
                    <a:srgbClr val="000000">
                      <a:alpha val="43137"/>
                    </a:srgbClr>
                  </a:outerShdw>
                </a:effectLst>
              </a:rPr>
              <a:t>РЕСМИ  АТАУЛАРЫ</a:t>
            </a:r>
            <a:endParaRPr lang="ru-RU" sz="3200"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428596" y="4741143"/>
            <a:ext cx="8286808" cy="830997"/>
          </a:xfrm>
          <a:prstGeom prst="rect">
            <a:avLst/>
          </a:prstGeom>
          <a:noFill/>
        </p:spPr>
        <p:txBody>
          <a:bodyPr wrap="square" rtlCol="0">
            <a:spAutoFit/>
          </a:bodyPr>
          <a:lstStyle/>
          <a:p>
            <a:pPr algn="ct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1996</a:t>
            </a:r>
            <a:r>
              <a:rPr lang="en-US"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 – 2008 </a:t>
            </a:r>
            <a:r>
              <a:rPr lang="kk-KZ" sz="2400" b="1" dirty="0" smtClean="0">
                <a:latin typeface="Arial" pitchFamily="34" charset="0"/>
                <a:cs typeface="Arial" pitchFamily="34" charset="0"/>
              </a:rPr>
              <a:t>– МЕМЛЕКЕТТІК НЫШАНДАР </a:t>
            </a:r>
          </a:p>
          <a:p>
            <a:pPr algn="ctr"/>
            <a:r>
              <a:rPr lang="kk-KZ" sz="2400" b="1" dirty="0" smtClean="0">
                <a:solidFill>
                  <a:schemeClr val="accent1">
                    <a:lumMod val="75000"/>
                  </a:schemeClr>
                </a:solidFill>
                <a:latin typeface="Arial" pitchFamily="34" charset="0"/>
                <a:cs typeface="Arial" pitchFamily="34" charset="0"/>
              </a:rPr>
              <a:t>2008 жылдан бастап </a:t>
            </a: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 </a:t>
            </a:r>
            <a:r>
              <a:rPr lang="kk-KZ" sz="2400" b="1" dirty="0" smtClean="0">
                <a:effectLst>
                  <a:outerShdw blurRad="38100" dist="38100" dir="2700000" algn="tl">
                    <a:srgbClr val="000000">
                      <a:alpha val="43137"/>
                    </a:srgbClr>
                  </a:outerShdw>
                </a:effectLst>
                <a:latin typeface="Arial" pitchFamily="34" charset="0"/>
                <a:cs typeface="Arial" pitchFamily="34" charset="0"/>
              </a:rPr>
              <a:t>-</a:t>
            </a:r>
            <a:r>
              <a:rPr lang="kk-KZ" sz="2400" b="1" dirty="0" smtClean="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  </a:t>
            </a:r>
            <a:r>
              <a:rPr lang="kk-KZ" sz="2400" b="1" dirty="0" smtClean="0">
                <a:latin typeface="Arial" pitchFamily="34" charset="0"/>
                <a:cs typeface="Arial" pitchFamily="34" charset="0"/>
              </a:rPr>
              <a:t>МЕМЛЕКЕТТІК РӘМІЗДЕР</a:t>
            </a:r>
            <a:endParaRPr lang="ru-RU"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0" name="Группа 9"/>
          <p:cNvGrpSpPr/>
          <p:nvPr/>
        </p:nvGrpSpPr>
        <p:grpSpPr>
          <a:xfrm>
            <a:off x="2928926" y="642918"/>
            <a:ext cx="5500726" cy="1618932"/>
            <a:chOff x="323850" y="524184"/>
            <a:chExt cx="4752975" cy="1618932"/>
          </a:xfrm>
        </p:grpSpPr>
        <p:sp>
          <p:nvSpPr>
            <p:cNvPr id="5" name="Text Box 5"/>
            <p:cNvSpPr txBox="1">
              <a:spLocks noChangeArrowheads="1"/>
            </p:cNvSpPr>
            <p:nvPr/>
          </p:nvSpPr>
          <p:spPr bwMode="auto">
            <a:xfrm>
              <a:off x="323850" y="1189009"/>
              <a:ext cx="475297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buFont typeface="Arial" pitchFamily="34" charset="0"/>
                <a:buNone/>
              </a:pPr>
              <a:r>
                <a:rPr lang="ru-RU" altLang="en-US" sz="1200" b="1" dirty="0">
                  <a:solidFill>
                    <a:schemeClr val="accent2"/>
                  </a:solidFill>
                  <a:latin typeface="Times New Roman" pitchFamily="18" charset="0"/>
                  <a:cs typeface="Times New Roman" pitchFamily="18" charset="0"/>
                  <a:sym typeface="monospace"/>
                </a:rPr>
                <a:t>34-бап</a:t>
              </a:r>
            </a:p>
            <a:p>
              <a:pPr algn="just" eaLnBrk="1" hangingPunct="1">
                <a:buFont typeface="Arial" pitchFamily="34" charset="0"/>
                <a:buNone/>
              </a:pPr>
              <a:r>
                <a:rPr lang="ru-RU" altLang="en-US" sz="1100" b="1" dirty="0">
                  <a:solidFill>
                    <a:srgbClr val="000000"/>
                  </a:solidFill>
                  <a:latin typeface="Times New Roman" pitchFamily="18" charset="0"/>
                  <a:cs typeface="Times New Roman" pitchFamily="18" charset="0"/>
                  <a:sym typeface="monospace"/>
                </a:rPr>
                <a:t>  </a:t>
              </a:r>
              <a:r>
                <a:rPr lang="ru-RU" altLang="en-US" sz="1100" i="1" dirty="0">
                  <a:solidFill>
                    <a:srgbClr val="000000"/>
                  </a:solidFill>
                  <a:latin typeface="Times New Roman" pitchFamily="18" charset="0"/>
                  <a:cs typeface="Times New Roman" pitchFamily="18" charset="0"/>
                  <a:sym typeface="monospace"/>
                </a:rPr>
                <a:t>1.Әркім </a:t>
              </a:r>
              <a:r>
                <a:rPr lang="ru-RU" altLang="en-US" sz="1100" i="1" dirty="0" err="1">
                  <a:solidFill>
                    <a:srgbClr val="000000"/>
                  </a:solidFill>
                  <a:latin typeface="Times New Roman" pitchFamily="18" charset="0"/>
                  <a:cs typeface="Times New Roman" pitchFamily="18" charset="0"/>
                  <a:sym typeface="monospace"/>
                </a:rPr>
                <a:t>Қазақстан</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Республикасының</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Конституциясын</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және</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заңдарын</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сақтауға</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басқа</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адамдардың</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құқықтарын</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бостандықтарын</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абыройы</a:t>
              </a:r>
              <a:r>
                <a:rPr lang="ru-RU" altLang="en-US" sz="1100" i="1" dirty="0">
                  <a:solidFill>
                    <a:srgbClr val="000000"/>
                  </a:solidFill>
                  <a:latin typeface="Times New Roman" pitchFamily="18" charset="0"/>
                  <a:cs typeface="Times New Roman" pitchFamily="18" charset="0"/>
                  <a:sym typeface="monospace"/>
                </a:rPr>
                <a:t> мен </a:t>
              </a:r>
              <a:r>
                <a:rPr lang="ru-RU" altLang="en-US" sz="1100" i="1" dirty="0" err="1">
                  <a:solidFill>
                    <a:srgbClr val="000000"/>
                  </a:solidFill>
                  <a:latin typeface="Times New Roman" pitchFamily="18" charset="0"/>
                  <a:cs typeface="Times New Roman" pitchFamily="18" charset="0"/>
                  <a:sym typeface="monospace"/>
                </a:rPr>
                <a:t>қадір-қасиетін</a:t>
              </a:r>
              <a:r>
                <a:rPr lang="ru-RU" altLang="en-US" sz="1100" i="1" dirty="0">
                  <a:solidFill>
                    <a:srgbClr val="000000"/>
                  </a:solidFill>
                  <a:latin typeface="Times New Roman" pitchFamily="18" charset="0"/>
                  <a:cs typeface="Times New Roman" pitchFamily="18" charset="0"/>
                  <a:sym typeface="monospace"/>
                </a:rPr>
                <a:t> </a:t>
              </a:r>
              <a:r>
                <a:rPr lang="kk-KZ"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құрметтеуге</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міндетті</a:t>
              </a:r>
              <a:r>
                <a:rPr lang="ru-RU" altLang="en-US" sz="1100" i="1" dirty="0">
                  <a:solidFill>
                    <a:srgbClr val="000000"/>
                  </a:solidFill>
                  <a:latin typeface="Times New Roman" pitchFamily="18" charset="0"/>
                  <a:cs typeface="Times New Roman" pitchFamily="18" charset="0"/>
                  <a:sym typeface="monospace"/>
                </a:rPr>
                <a:t>.    </a:t>
              </a:r>
            </a:p>
            <a:p>
              <a:pPr algn="just" eaLnBrk="1" hangingPunct="1">
                <a:buFont typeface="Arial" pitchFamily="34" charset="0"/>
                <a:buNone/>
              </a:pPr>
              <a:r>
                <a:rPr lang="ru-RU" altLang="en-US" sz="1100" b="1" dirty="0">
                  <a:solidFill>
                    <a:srgbClr val="000000"/>
                  </a:solidFill>
                  <a:latin typeface="Times New Roman" pitchFamily="18" charset="0"/>
                  <a:cs typeface="Times New Roman" pitchFamily="18" charset="0"/>
                  <a:sym typeface="monospace"/>
                </a:rPr>
                <a:t>  </a:t>
              </a:r>
              <a:r>
                <a:rPr lang="ru-RU" altLang="en-US" sz="1100" i="1" dirty="0" smtClean="0">
                  <a:solidFill>
                    <a:srgbClr val="000000"/>
                  </a:solidFill>
                  <a:latin typeface="Times New Roman" pitchFamily="18" charset="0"/>
                  <a:cs typeface="Times New Roman" pitchFamily="18" charset="0"/>
                  <a:sym typeface="monospace"/>
                </a:rPr>
                <a:t>2.Әркім </a:t>
              </a:r>
              <a:r>
                <a:rPr lang="ru-RU" altLang="en-US" sz="1100" i="1" dirty="0" err="1">
                  <a:solidFill>
                    <a:srgbClr val="000000"/>
                  </a:solidFill>
                  <a:latin typeface="Times New Roman" pitchFamily="18" charset="0"/>
                  <a:cs typeface="Times New Roman" pitchFamily="18" charset="0"/>
                  <a:sym typeface="monospace"/>
                </a:rPr>
                <a:t>Республиканың</a:t>
              </a:r>
              <a:r>
                <a:rPr lang="ru-RU" altLang="en-US" sz="1100" i="1" dirty="0">
                  <a:solidFill>
                    <a:srgbClr val="000000"/>
                  </a:solidFill>
                  <a:latin typeface="Times New Roman" pitchFamily="18" charset="0"/>
                  <a:cs typeface="Times New Roman" pitchFamily="18" charset="0"/>
                  <a:sym typeface="monospace"/>
                </a:rPr>
                <a:t> </a:t>
              </a:r>
              <a:r>
                <a:rPr lang="kk-KZ" altLang="en-US" sz="1100" i="1" dirty="0">
                  <a:solidFill>
                    <a:srgbClr val="000000"/>
                  </a:solidFill>
                  <a:latin typeface="Times New Roman" pitchFamily="18" charset="0"/>
                  <a:cs typeface="Times New Roman" pitchFamily="18" charset="0"/>
                  <a:sym typeface="monospace"/>
                </a:rPr>
                <a:t>мемлекеттік  </a:t>
              </a:r>
              <a:r>
                <a:rPr lang="kk-KZ" altLang="en-US" sz="1100" i="1" dirty="0" smtClean="0">
                  <a:solidFill>
                    <a:srgbClr val="000000"/>
                  </a:solidFill>
                  <a:latin typeface="Times New Roman" pitchFamily="18" charset="0"/>
                  <a:cs typeface="Times New Roman" pitchFamily="18" charset="0"/>
                  <a:sym typeface="monospace"/>
                </a:rPr>
                <a:t>рәміздерін </a:t>
              </a:r>
              <a:r>
                <a:rPr lang="ru-RU" altLang="en-US" sz="1100" i="1" dirty="0" err="1">
                  <a:solidFill>
                    <a:srgbClr val="000000"/>
                  </a:solidFill>
                  <a:latin typeface="Times New Roman" pitchFamily="18" charset="0"/>
                  <a:cs typeface="Times New Roman" pitchFamily="18" charset="0"/>
                  <a:sym typeface="monospace"/>
                </a:rPr>
                <a:t>құрметтеуге</a:t>
              </a:r>
              <a:r>
                <a:rPr lang="ru-RU" altLang="en-US" sz="1100" i="1" dirty="0">
                  <a:solidFill>
                    <a:srgbClr val="000000"/>
                  </a:solidFill>
                  <a:latin typeface="Times New Roman" pitchFamily="18" charset="0"/>
                  <a:cs typeface="Times New Roman" pitchFamily="18" charset="0"/>
                  <a:sym typeface="monospace"/>
                </a:rPr>
                <a:t> </a:t>
              </a:r>
              <a:r>
                <a:rPr lang="ru-RU" altLang="en-US" sz="1100" i="1" dirty="0" err="1">
                  <a:solidFill>
                    <a:srgbClr val="000000"/>
                  </a:solidFill>
                  <a:latin typeface="Times New Roman" pitchFamily="18" charset="0"/>
                  <a:cs typeface="Times New Roman" pitchFamily="18" charset="0"/>
                  <a:sym typeface="monospace"/>
                </a:rPr>
                <a:t>міндетті</a:t>
              </a:r>
              <a:r>
                <a:rPr lang="ru-RU" altLang="en-US" sz="1100" i="1" dirty="0">
                  <a:solidFill>
                    <a:srgbClr val="000000"/>
                  </a:solidFill>
                  <a:latin typeface="Times New Roman" pitchFamily="18" charset="0"/>
                  <a:cs typeface="Times New Roman" pitchFamily="18" charset="0"/>
                  <a:sym typeface="monospace"/>
                </a:rPr>
                <a:t>. </a:t>
              </a:r>
              <a:endParaRPr lang="ru-RU" altLang="en-US" sz="1100" i="1" dirty="0">
                <a:latin typeface="Times New Roman" pitchFamily="18" charset="0"/>
                <a:cs typeface="Times New Roman" pitchFamily="18" charset="0"/>
              </a:endParaRPr>
            </a:p>
          </p:txBody>
        </p:sp>
        <p:grpSp>
          <p:nvGrpSpPr>
            <p:cNvPr id="9" name="Группа 8"/>
            <p:cNvGrpSpPr/>
            <p:nvPr/>
          </p:nvGrpSpPr>
          <p:grpSpPr>
            <a:xfrm>
              <a:off x="398460" y="524184"/>
              <a:ext cx="4321175" cy="661719"/>
              <a:chOff x="404862" y="507010"/>
              <a:chExt cx="4508569" cy="602160"/>
            </a:xfrm>
          </p:grpSpPr>
          <p:sp>
            <p:nvSpPr>
              <p:cNvPr id="6" name="Text Box 6"/>
              <p:cNvSpPr txBox="1">
                <a:spLocks noChangeArrowheads="1"/>
              </p:cNvSpPr>
              <p:nvPr/>
            </p:nvSpPr>
            <p:spPr bwMode="auto">
              <a:xfrm>
                <a:off x="404862" y="507010"/>
                <a:ext cx="4508569" cy="23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buFont typeface="Arial" pitchFamily="34" charset="0"/>
                  <a:buNone/>
                </a:pPr>
                <a:r>
                  <a:rPr lang="ru-RU" altLang="zh-CN" sz="1100" b="1" dirty="0" smtClean="0">
                    <a:solidFill>
                      <a:schemeClr val="accent2"/>
                    </a:solidFill>
                    <a:latin typeface="Times New Roman" pitchFamily="18" charset="0"/>
                    <a:cs typeface="Times New Roman" pitchFamily="18" charset="0"/>
                    <a:sym typeface="customFont"/>
                  </a:rPr>
                  <a:t>ҚАЗАҚСТАН РЕСПУБЛИКАСЫНЫҢ КОНСТИТУЦИЯСЫ</a:t>
                </a:r>
                <a:endParaRPr lang="ru-RU" altLang="zh-CN" sz="1100" b="1" dirty="0">
                  <a:solidFill>
                    <a:schemeClr val="accent2"/>
                  </a:solidFill>
                  <a:latin typeface="Times New Roman" pitchFamily="18" charset="0"/>
                  <a:cs typeface="Times New Roman" pitchFamily="18" charset="0"/>
                  <a:sym typeface="customFont"/>
                </a:endParaRPr>
              </a:p>
            </p:txBody>
          </p:sp>
          <p:sp>
            <p:nvSpPr>
              <p:cNvPr id="7" name="Text Box 7"/>
              <p:cNvSpPr txBox="1">
                <a:spLocks noChangeArrowheads="1"/>
              </p:cNvSpPr>
              <p:nvPr/>
            </p:nvSpPr>
            <p:spPr bwMode="auto">
              <a:xfrm>
                <a:off x="468313" y="745073"/>
                <a:ext cx="4103688" cy="364097"/>
              </a:xfrm>
              <a:prstGeom prst="rect">
                <a:avLst/>
              </a:prstGeom>
              <a:noFill/>
              <a:ln w="9525">
                <a:noFill/>
                <a:miter lim="800000"/>
                <a:headEnd/>
                <a:tailEnd/>
              </a:ln>
            </p:spPr>
            <p:txBody>
              <a:bodyPr wrap="square">
                <a:spAutoFit/>
              </a:bodyPr>
              <a:lstStyle/>
              <a:p>
                <a:pPr algn="ctr">
                  <a:buFont typeface="Arial" pitchFamily="34" charset="0"/>
                  <a:buNone/>
                  <a:defRPr/>
                </a:pPr>
                <a:r>
                  <a:rPr lang="ru-RU" altLang="zh-CN" sz="1000" b="1" i="1" dirty="0" smtClean="0">
                    <a:solidFill>
                      <a:srgbClr val="0070C0"/>
                    </a:solidFill>
                    <a:latin typeface="Times New Roman" pitchFamily="18" charset="0"/>
                    <a:cs typeface="Times New Roman" pitchFamily="18" charset="0"/>
                    <a:sym typeface="Arial" pitchFamily="34" charset="0"/>
                  </a:rPr>
                  <a:t>1995 </a:t>
                </a:r>
                <a:r>
                  <a:rPr lang="ru-RU" altLang="zh-CN" sz="1000" b="1" i="1" dirty="0" err="1">
                    <a:solidFill>
                      <a:srgbClr val="0070C0"/>
                    </a:solidFill>
                    <a:latin typeface="Times New Roman" pitchFamily="18" charset="0"/>
                    <a:cs typeface="Times New Roman" pitchFamily="18" charset="0"/>
                    <a:sym typeface="Arial" pitchFamily="34" charset="0"/>
                  </a:rPr>
                  <a:t>жылы</a:t>
                </a:r>
                <a:r>
                  <a:rPr lang="ru-RU" altLang="zh-CN" sz="1000" b="1" i="1" dirty="0">
                    <a:solidFill>
                      <a:srgbClr val="0070C0"/>
                    </a:solidFill>
                    <a:latin typeface="Times New Roman" pitchFamily="18" charset="0"/>
                    <a:cs typeface="Times New Roman" pitchFamily="18" charset="0"/>
                    <a:sym typeface="Arial" pitchFamily="34" charset="0"/>
                  </a:rPr>
                  <a:t> 30 </a:t>
                </a:r>
                <a:r>
                  <a:rPr lang="ru-RU" altLang="zh-CN" sz="1000" b="1" i="1" dirty="0" err="1">
                    <a:solidFill>
                      <a:srgbClr val="0070C0"/>
                    </a:solidFill>
                    <a:latin typeface="Times New Roman" pitchFamily="18" charset="0"/>
                    <a:cs typeface="Times New Roman" pitchFamily="18" charset="0"/>
                    <a:sym typeface="Arial" pitchFamily="34" charset="0"/>
                  </a:rPr>
                  <a:t>тамызда</a:t>
                </a:r>
                <a:r>
                  <a:rPr lang="ru-RU" altLang="zh-CN" sz="1000" b="1" i="1" dirty="0">
                    <a:solidFill>
                      <a:srgbClr val="0070C0"/>
                    </a:solidFill>
                    <a:latin typeface="Times New Roman" pitchFamily="18" charset="0"/>
                    <a:cs typeface="Times New Roman" pitchFamily="18" charset="0"/>
                    <a:sym typeface="Arial" pitchFamily="34" charset="0"/>
                  </a:rPr>
                  <a:t> </a:t>
                </a:r>
              </a:p>
              <a:p>
                <a:pPr algn="ctr">
                  <a:buFont typeface="Arial" pitchFamily="34" charset="0"/>
                  <a:buNone/>
                  <a:defRPr/>
                </a:pPr>
                <a:r>
                  <a:rPr lang="ru-RU" altLang="zh-CN" sz="1000" b="1" i="1" dirty="0" err="1">
                    <a:solidFill>
                      <a:srgbClr val="0070C0"/>
                    </a:solidFill>
                    <a:latin typeface="Times New Roman" pitchFamily="18" charset="0"/>
                    <a:cs typeface="Times New Roman" pitchFamily="18" charset="0"/>
                    <a:sym typeface="Arial" pitchFamily="34" charset="0"/>
                  </a:rPr>
                  <a:t>республикалық референдумда</a:t>
                </a:r>
                <a:r>
                  <a:rPr lang="ru-RU" altLang="zh-CN" sz="1000" b="1" i="1" dirty="0">
                    <a:solidFill>
                      <a:srgbClr val="0070C0"/>
                    </a:solidFill>
                    <a:latin typeface="Times New Roman" pitchFamily="18" charset="0"/>
                    <a:cs typeface="Times New Roman" pitchFamily="18" charset="0"/>
                    <a:sym typeface="Arial" pitchFamily="34" charset="0"/>
                  </a:rPr>
                  <a:t> </a:t>
                </a:r>
                <a:r>
                  <a:rPr lang="ru-RU" altLang="zh-CN" sz="1000" b="1" i="1" dirty="0" err="1">
                    <a:solidFill>
                      <a:srgbClr val="0070C0"/>
                    </a:solidFill>
                    <a:latin typeface="Times New Roman" pitchFamily="18" charset="0"/>
                    <a:cs typeface="Times New Roman" pitchFamily="18" charset="0"/>
                    <a:sym typeface="Arial" pitchFamily="34" charset="0"/>
                  </a:rPr>
                  <a:t>қабылданды</a:t>
                </a:r>
                <a:endParaRPr lang="ru-RU" altLang="zh-CN" sz="1000" b="1" i="1" dirty="0">
                  <a:solidFill>
                    <a:srgbClr val="0070C0"/>
                  </a:solidFill>
                  <a:latin typeface="Times New Roman" pitchFamily="18" charset="0"/>
                  <a:cs typeface="Times New Roman" pitchFamily="18" charset="0"/>
                  <a:sym typeface="Arial" pitchFamily="34" charset="0"/>
                </a:endParaRPr>
              </a:p>
            </p:txBody>
          </p:sp>
        </p:grpSp>
      </p:grpSp>
      <p:pic>
        <p:nvPicPr>
          <p:cNvPr id="8" name="Picture 7" descr="D:\Desktop\205098766\6f58012266e43bf26447be6dbac69ba7.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348" y="624867"/>
            <a:ext cx="2071702" cy="1804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Прямоугольник 10"/>
          <p:cNvSpPr/>
          <p:nvPr/>
        </p:nvSpPr>
        <p:spPr>
          <a:xfrm>
            <a:off x="500034" y="3236427"/>
            <a:ext cx="5715040" cy="1954381"/>
          </a:xfrm>
          <a:prstGeom prst="rect">
            <a:avLst/>
          </a:prstGeom>
        </p:spPr>
        <p:txBody>
          <a:bodyPr wrap="square">
            <a:spAutoFit/>
          </a:bodyPr>
          <a:lstStyle/>
          <a:p>
            <a:pPr algn="just"/>
            <a:r>
              <a:rPr lang="en-US" sz="1100" b="1" dirty="0">
                <a:latin typeface="Times New Roman" pitchFamily="18" charset="0"/>
                <a:cs typeface="Times New Roman" pitchFamily="18" charset="0"/>
              </a:rPr>
              <a:t>      </a:t>
            </a:r>
            <a:r>
              <a:rPr lang="en-US" sz="1100" b="1" dirty="0">
                <a:solidFill>
                  <a:srgbClr val="FF0000"/>
                </a:solidFill>
                <a:latin typeface="Times New Roman" pitchFamily="18" charset="0"/>
                <a:cs typeface="Times New Roman" pitchFamily="18" charset="0"/>
              </a:rPr>
              <a:t>11-бап. </a:t>
            </a:r>
            <a:r>
              <a:rPr lang="en-US" sz="1100" b="1" dirty="0" err="1">
                <a:solidFill>
                  <a:srgbClr val="FF0000"/>
                </a:solidFill>
                <a:latin typeface="Times New Roman" pitchFamily="18" charset="0"/>
                <a:cs typeface="Times New Roman" pitchFamily="18" charset="0"/>
              </a:rPr>
              <a:t>Білім</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беру</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жүйесінің</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міндеттері</a:t>
            </a:r>
            <a:endParaRPr lang="ru-RU" sz="1100" dirty="0">
              <a:solidFill>
                <a:srgbClr val="FF0000"/>
              </a:solidFill>
              <a:latin typeface="Times New Roman" pitchFamily="18" charset="0"/>
              <a:cs typeface="Times New Roman" pitchFamily="18" charset="0"/>
            </a:endParaRPr>
          </a:p>
          <a:p>
            <a:pPr algn="just"/>
            <a:r>
              <a:rPr lang="en-US" sz="1100" dirty="0">
                <a:latin typeface="Times New Roman" pitchFamily="18" charset="0"/>
                <a:cs typeface="Times New Roman" pitchFamily="18" charset="0"/>
              </a:rPr>
              <a:t>      1. </a:t>
            </a:r>
            <a:r>
              <a:rPr lang="en-US" sz="1100" dirty="0" err="1">
                <a:latin typeface="Times New Roman" pitchFamily="18" charset="0"/>
                <a:cs typeface="Times New Roman" pitchFamily="18" charset="0"/>
              </a:rPr>
              <a:t>Білім</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беру</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жүйесінің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міндеттері</a:t>
            </a:r>
            <a:r>
              <a:rPr lang="en-US" sz="1100" dirty="0">
                <a:latin typeface="Times New Roman" pitchFamily="18" charset="0"/>
                <a:cs typeface="Times New Roman" pitchFamily="18" charset="0"/>
              </a:rPr>
              <a:t>:</a:t>
            </a:r>
            <a:endParaRPr lang="ru-RU" sz="1100" dirty="0">
              <a:latin typeface="Times New Roman" pitchFamily="18" charset="0"/>
              <a:cs typeface="Times New Roman" pitchFamily="18" charset="0"/>
            </a:endParaRPr>
          </a:p>
          <a:p>
            <a:pPr algn="just"/>
            <a:r>
              <a:rPr lang="en-US" sz="1100" dirty="0">
                <a:latin typeface="Times New Roman" pitchFamily="18" charset="0"/>
                <a:cs typeface="Times New Roman" pitchFamily="18" charset="0"/>
              </a:rPr>
              <a:t>      1) </a:t>
            </a:r>
            <a:r>
              <a:rPr lang="en-US" sz="1100" dirty="0" err="1">
                <a:latin typeface="Times New Roman" pitchFamily="18" charset="0"/>
                <a:cs typeface="Times New Roman" pitchFamily="18" charset="0"/>
              </a:rPr>
              <a:t>ұлттық</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және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жалпы</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адамзаттық</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құндылықтар</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ғылым</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мен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практика</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жетістіктері</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негізінде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жеке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адамды</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қалыптастыруға</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дамытуға</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және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кәсіптік</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шыңдауға</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бағытталған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сапалы</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білім</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алу</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үшін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қажетті</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жағдайлар</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жасау</a:t>
            </a:r>
            <a:r>
              <a:rPr lang="en-US" sz="1100" dirty="0">
                <a:latin typeface="Times New Roman" pitchFamily="18" charset="0"/>
                <a:cs typeface="Times New Roman" pitchFamily="18" charset="0"/>
              </a:rPr>
              <a:t>;</a:t>
            </a:r>
            <a:endParaRPr lang="ru-RU" sz="1100" dirty="0">
              <a:latin typeface="Times New Roman" pitchFamily="18" charset="0"/>
              <a:cs typeface="Times New Roman" pitchFamily="18" charset="0"/>
            </a:endParaRPr>
          </a:p>
          <a:p>
            <a:pPr algn="just"/>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a:t>
            </a:r>
            <a:r>
              <a:rPr lang="en-US" sz="1100" dirty="0" smtClean="0">
                <a:latin typeface="Times New Roman" pitchFamily="18" charset="0"/>
                <a:cs typeface="Times New Roman" pitchFamily="18" charset="0"/>
              </a:rPr>
              <a:t>2</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жеке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адамның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шығармашылық</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рухани</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және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күш-қуат</a:t>
            </a:r>
            <a:r>
              <a:rPr lang="en-US" sz="1100" dirty="0">
                <a:latin typeface="Times New Roman" pitchFamily="18" charset="0"/>
                <a:cs typeface="Times New Roman" pitchFamily="18" charset="0"/>
              </a:rPr>
              <a:t/>
            </a:r>
            <a:br>
              <a:rPr lang="en-US" sz="1100" dirty="0">
                <a:latin typeface="Times New Roman" pitchFamily="18" charset="0"/>
                <a:cs typeface="Times New Roman" pitchFamily="18" charset="0"/>
              </a:rPr>
            </a:br>
            <a:r>
              <a:rPr lang="en-US" sz="1100" dirty="0" err="1">
                <a:latin typeface="Times New Roman" pitchFamily="18" charset="0"/>
                <a:cs typeface="Times New Roman" pitchFamily="18" charset="0"/>
              </a:rPr>
              <a:t>мүмкіндіктерін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дамыту</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адамгершілік</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пен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салауатты</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өмір</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салтының</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берік</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негіздерін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қалыптастыру</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даралықты</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дамыту</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үшін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жағдай</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жасау</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арқылы</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ой-өрісін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байыту</a:t>
            </a:r>
            <a:r>
              <a:rPr lang="en-US" sz="1100" dirty="0">
                <a:latin typeface="Times New Roman" pitchFamily="18" charset="0"/>
                <a:cs typeface="Times New Roman" pitchFamily="18" charset="0"/>
              </a:rPr>
              <a:t>;</a:t>
            </a:r>
            <a:endParaRPr lang="ru-RU" sz="1100" dirty="0">
              <a:latin typeface="Times New Roman" pitchFamily="18" charset="0"/>
              <a:cs typeface="Times New Roman" pitchFamily="18" charset="0"/>
            </a:endParaRPr>
          </a:p>
          <a:p>
            <a:pPr algn="just"/>
            <a:r>
              <a:rPr lang="en-US"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 </a:t>
            </a:r>
            <a:r>
              <a:rPr lang="en-US" sz="1100" dirty="0" smtClean="0">
                <a:latin typeface="Times New Roman" pitchFamily="18" charset="0"/>
                <a:cs typeface="Times New Roman" pitchFamily="18" charset="0"/>
              </a:rPr>
              <a:t>3</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азаматтық</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пен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патриотизмге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өз</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Отаны</a:t>
            </a:r>
            <a:r>
              <a:rPr lang="en-US" sz="1100" dirty="0">
                <a:latin typeface="Times New Roman" pitchFamily="18" charset="0"/>
                <a:cs typeface="Times New Roman" pitchFamily="18" charset="0"/>
              </a:rPr>
              <a:t> - </a:t>
            </a:r>
            <a:r>
              <a:rPr lang="en-US" sz="1100" dirty="0" err="1">
                <a:latin typeface="Times New Roman" pitchFamily="18" charset="0"/>
                <a:cs typeface="Times New Roman" pitchFamily="18" charset="0"/>
              </a:rPr>
              <a:t>Қазақстан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Республикасына</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сүйіспеншілікке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мемлекеттік</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рәміздер</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мен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мемлекеттік</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тілді</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құрметтеуге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халық</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дәстүрлерін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қастерлеуге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Конституцияға</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қайшы</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және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қоғамға</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жат</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кез</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келген</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көріністерге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төзбеуге</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тәрбиелеу</a:t>
            </a:r>
            <a:r>
              <a:rPr lang="en-US" sz="1100" dirty="0" smtClean="0">
                <a:latin typeface="Times New Roman" pitchFamily="18" charset="0"/>
                <a:cs typeface="Times New Roman" pitchFamily="18" charset="0"/>
              </a:rPr>
              <a:t>;</a:t>
            </a:r>
            <a:r>
              <a:rPr lang="ru-RU" sz="1100" dirty="0" smtClean="0">
                <a:latin typeface="Times New Roman" pitchFamily="18" charset="0"/>
                <a:cs typeface="Times New Roman" pitchFamily="18" charset="0"/>
              </a:rPr>
              <a:t>…</a:t>
            </a:r>
            <a:endParaRPr lang="ru-RU" sz="1100" dirty="0">
              <a:latin typeface="Times New Roman" pitchFamily="18" charset="0"/>
              <a:cs typeface="Times New Roman" pitchFamily="18" charset="0"/>
            </a:endParaRPr>
          </a:p>
        </p:txBody>
      </p:sp>
      <p:sp>
        <p:nvSpPr>
          <p:cNvPr id="12" name="Прямоугольник 11"/>
          <p:cNvSpPr/>
          <p:nvPr/>
        </p:nvSpPr>
        <p:spPr>
          <a:xfrm>
            <a:off x="537842" y="2790434"/>
            <a:ext cx="2819712" cy="400110"/>
          </a:xfrm>
          <a:prstGeom prst="rect">
            <a:avLst/>
          </a:prstGeom>
        </p:spPr>
        <p:txBody>
          <a:bodyPr wrap="square">
            <a:spAutoFit/>
          </a:bodyPr>
          <a:lstStyle/>
          <a:p>
            <a:pPr algn="ctr"/>
            <a:r>
              <a:rPr lang="en-US" sz="1000" b="1" i="1" dirty="0" err="1" smtClean="0">
                <a:solidFill>
                  <a:srgbClr val="00B0F0"/>
                </a:solidFill>
                <a:latin typeface="Times New Roman" pitchFamily="18" charset="0"/>
                <a:cs typeface="Times New Roman" pitchFamily="18" charset="0"/>
              </a:rPr>
              <a:t>Қазақстан</a:t>
            </a:r>
            <a:r>
              <a:rPr lang="en-US" sz="1000" b="1" i="1" dirty="0" smtClean="0">
                <a:solidFill>
                  <a:srgbClr val="00B0F0"/>
                </a:solidFill>
                <a:latin typeface="Times New Roman" pitchFamily="18" charset="0"/>
                <a:cs typeface="Times New Roman" pitchFamily="18" charset="0"/>
              </a:rPr>
              <a:t> </a:t>
            </a:r>
            <a:r>
              <a:rPr lang="en-US" sz="1000" b="1" i="1" dirty="0" err="1">
                <a:solidFill>
                  <a:srgbClr val="00B0F0"/>
                </a:solidFill>
                <a:latin typeface="Times New Roman" pitchFamily="18" charset="0"/>
                <a:cs typeface="Times New Roman" pitchFamily="18" charset="0"/>
              </a:rPr>
              <a:t>Республикасының</a:t>
            </a:r>
            <a:r>
              <a:rPr lang="en-US" sz="1000" b="1" i="1" dirty="0">
                <a:solidFill>
                  <a:srgbClr val="00B0F0"/>
                </a:solidFill>
                <a:latin typeface="Times New Roman" pitchFamily="18" charset="0"/>
                <a:cs typeface="Times New Roman" pitchFamily="18" charset="0"/>
              </a:rPr>
              <a:t> </a:t>
            </a:r>
            <a:endParaRPr lang="ru-RU" sz="1000" b="1" i="1" dirty="0" smtClean="0">
              <a:solidFill>
                <a:srgbClr val="00B0F0"/>
              </a:solidFill>
              <a:latin typeface="Times New Roman" pitchFamily="18" charset="0"/>
              <a:cs typeface="Times New Roman" pitchFamily="18" charset="0"/>
            </a:endParaRPr>
          </a:p>
          <a:p>
            <a:pPr algn="ctr"/>
            <a:r>
              <a:rPr lang="en-US" sz="1000" b="1" i="1" dirty="0" smtClean="0">
                <a:solidFill>
                  <a:srgbClr val="00B0F0"/>
                </a:solidFill>
                <a:latin typeface="Times New Roman" pitchFamily="18" charset="0"/>
                <a:cs typeface="Times New Roman" pitchFamily="18" charset="0"/>
              </a:rPr>
              <a:t>2007 </a:t>
            </a:r>
            <a:r>
              <a:rPr lang="en-US" sz="1000" b="1" i="1" dirty="0" err="1">
                <a:solidFill>
                  <a:srgbClr val="00B0F0"/>
                </a:solidFill>
                <a:latin typeface="Times New Roman" pitchFamily="18" charset="0"/>
                <a:cs typeface="Times New Roman" pitchFamily="18" charset="0"/>
              </a:rPr>
              <a:t>жылғы</a:t>
            </a:r>
            <a:r>
              <a:rPr lang="en-US" sz="1000" b="1" i="1" dirty="0">
                <a:solidFill>
                  <a:srgbClr val="00B0F0"/>
                </a:solidFill>
                <a:latin typeface="Times New Roman" pitchFamily="18" charset="0"/>
                <a:cs typeface="Times New Roman" pitchFamily="18" charset="0"/>
              </a:rPr>
              <a:t> 27 </a:t>
            </a:r>
            <a:r>
              <a:rPr lang="en-US" sz="1000" b="1" i="1" dirty="0" err="1">
                <a:solidFill>
                  <a:srgbClr val="00B0F0"/>
                </a:solidFill>
                <a:latin typeface="Times New Roman" pitchFamily="18" charset="0"/>
                <a:cs typeface="Times New Roman" pitchFamily="18" charset="0"/>
              </a:rPr>
              <a:t>шілдедегі</a:t>
            </a:r>
            <a:r>
              <a:rPr lang="en-US" sz="1000" b="1" i="1" dirty="0">
                <a:solidFill>
                  <a:srgbClr val="00B0F0"/>
                </a:solidFill>
                <a:latin typeface="Times New Roman" pitchFamily="18" charset="0"/>
                <a:cs typeface="Times New Roman" pitchFamily="18" charset="0"/>
              </a:rPr>
              <a:t> № 319 </a:t>
            </a:r>
            <a:r>
              <a:rPr lang="en-US" sz="1000" b="1" i="1" dirty="0" err="1">
                <a:solidFill>
                  <a:srgbClr val="00B0F0"/>
                </a:solidFill>
                <a:latin typeface="Times New Roman" pitchFamily="18" charset="0"/>
                <a:cs typeface="Times New Roman" pitchFamily="18" charset="0"/>
              </a:rPr>
              <a:t>Заңы</a:t>
            </a:r>
            <a:endParaRPr lang="ru-RU" sz="1000" b="1" i="1" dirty="0">
              <a:solidFill>
                <a:srgbClr val="00B0F0"/>
              </a:solidFill>
              <a:latin typeface="Times New Roman" pitchFamily="18" charset="0"/>
              <a:cs typeface="Times New Roman" pitchFamily="18" charset="0"/>
            </a:endParaRPr>
          </a:p>
        </p:txBody>
      </p:sp>
      <p:sp>
        <p:nvSpPr>
          <p:cNvPr id="13" name="Прямоугольник 12"/>
          <p:cNvSpPr/>
          <p:nvPr/>
        </p:nvSpPr>
        <p:spPr>
          <a:xfrm>
            <a:off x="975241" y="2500306"/>
            <a:ext cx="1882247" cy="261610"/>
          </a:xfrm>
          <a:prstGeom prst="rect">
            <a:avLst/>
          </a:prstGeom>
        </p:spPr>
        <p:txBody>
          <a:bodyPr wrap="none">
            <a:spAutoFit/>
          </a:bodyPr>
          <a:lstStyle/>
          <a:p>
            <a:r>
              <a:rPr lang="kk-KZ" sz="1100" b="1" dirty="0" smtClean="0">
                <a:solidFill>
                  <a:srgbClr val="C00000"/>
                </a:solidFill>
                <a:latin typeface="Times New Roman" pitchFamily="18" charset="0"/>
                <a:cs typeface="Times New Roman" pitchFamily="18" charset="0"/>
              </a:rPr>
              <a:t>«</a:t>
            </a:r>
            <a:r>
              <a:rPr lang="en-US" sz="1100" b="1" dirty="0" smtClean="0">
                <a:solidFill>
                  <a:srgbClr val="C00000"/>
                </a:solidFill>
                <a:latin typeface="Times New Roman" pitchFamily="18" charset="0"/>
                <a:cs typeface="Times New Roman" pitchFamily="18" charset="0"/>
              </a:rPr>
              <a:t>Б</a:t>
            </a:r>
            <a:r>
              <a:rPr lang="kk-KZ" sz="1100" b="1" dirty="0" smtClean="0">
                <a:solidFill>
                  <a:srgbClr val="C00000"/>
                </a:solidFill>
                <a:latin typeface="Times New Roman" pitchFamily="18" charset="0"/>
                <a:cs typeface="Times New Roman" pitchFamily="18" charset="0"/>
              </a:rPr>
              <a:t>ІЛІМ  БЕРУ ТУРАЛЫ»</a:t>
            </a:r>
            <a:endParaRPr lang="ru-RU" sz="1100" dirty="0">
              <a:solidFill>
                <a:srgbClr val="C00000"/>
              </a:solidFill>
              <a:latin typeface="Times New Roman" pitchFamily="18" charset="0"/>
              <a:cs typeface="Times New Roman" pitchFamily="18" charset="0"/>
            </a:endParaRPr>
          </a:p>
        </p:txBody>
      </p:sp>
      <p:pic>
        <p:nvPicPr>
          <p:cNvPr id="14" name="Picture 2" descr="http://strategy2050.kz/storage/realise/3d/15/4f/2b/5b/3d154f2b5b97d8615cf4849ffc5fd31b.jpg"/>
          <p:cNvPicPr>
            <a:picLocks noChangeAspect="1" noChangeArrowheads="1"/>
          </p:cNvPicPr>
          <p:nvPr/>
        </p:nvPicPr>
        <p:blipFill>
          <a:blip r:embed="rId4"/>
          <a:srcRect/>
          <a:stretch>
            <a:fillRect/>
          </a:stretch>
        </p:blipFill>
        <p:spPr bwMode="auto">
          <a:xfrm>
            <a:off x="6286512" y="3333420"/>
            <a:ext cx="2286016" cy="1785950"/>
          </a:xfrm>
          <a:prstGeom prst="rect">
            <a:avLst/>
          </a:prstGeom>
          <a:noFill/>
        </p:spPr>
      </p:pic>
      <p:sp>
        <p:nvSpPr>
          <p:cNvPr id="15" name="Прямоугольник 14"/>
          <p:cNvSpPr/>
          <p:nvPr/>
        </p:nvSpPr>
        <p:spPr>
          <a:xfrm>
            <a:off x="500034" y="6024910"/>
            <a:ext cx="4518248" cy="261610"/>
          </a:xfrm>
          <a:prstGeom prst="rect">
            <a:avLst/>
          </a:prstGeom>
        </p:spPr>
        <p:txBody>
          <a:bodyPr wrap="square">
            <a:spAutoFit/>
          </a:bodyPr>
          <a:lstStyle/>
          <a:p>
            <a:r>
              <a:rPr lang="ru-RU" sz="1100" i="1" dirty="0" smtClean="0">
                <a:latin typeface="Times New Roman" pitchFamily="18" charset="0"/>
                <a:cs typeface="Times New Roman" pitchFamily="18" charset="0"/>
              </a:rPr>
              <a:t>«</a:t>
            </a:r>
            <a:r>
              <a:rPr lang="ru-RU" sz="1100" i="1" dirty="0" err="1">
                <a:latin typeface="Times New Roman" pitchFamily="18" charset="0"/>
                <a:cs typeface="Times New Roman" pitchFamily="18" charset="0"/>
              </a:rPr>
              <a:t>Қазақстан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Республикасының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мемлекеттік</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рәміздері</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күні</a:t>
            </a:r>
            <a:r>
              <a:rPr lang="ru-RU" sz="1100" i="1" dirty="0">
                <a:latin typeface="Times New Roman" pitchFamily="18" charset="0"/>
                <a:cs typeface="Times New Roman" pitchFamily="18" charset="0"/>
              </a:rPr>
              <a:t> </a:t>
            </a:r>
            <a:r>
              <a:rPr lang="kk-KZ" sz="1100" i="1" dirty="0">
                <a:latin typeface="Times New Roman" pitchFamily="18" charset="0"/>
                <a:cs typeface="Times New Roman" pitchFamily="18" charset="0"/>
              </a:rPr>
              <a:t>- </a:t>
            </a:r>
            <a:r>
              <a:rPr lang="ru-RU" sz="1100" b="1" i="1" dirty="0">
                <a:latin typeface="Times New Roman" pitchFamily="18" charset="0"/>
                <a:cs typeface="Times New Roman" pitchFamily="18" charset="0"/>
              </a:rPr>
              <a:t>4 </a:t>
            </a:r>
            <a:r>
              <a:rPr lang="ru-RU" sz="1100" b="1" i="1" dirty="0" err="1">
                <a:latin typeface="Times New Roman" pitchFamily="18" charset="0"/>
                <a:cs typeface="Times New Roman" pitchFamily="18" charset="0"/>
              </a:rPr>
              <a:t>маусым</a:t>
            </a:r>
            <a:r>
              <a:rPr lang="ru-RU" sz="1100" b="1" i="1" dirty="0">
                <a:latin typeface="Times New Roman" pitchFamily="18" charset="0"/>
                <a:cs typeface="Times New Roman" pitchFamily="18" charset="0"/>
              </a:rPr>
              <a:t>»</a:t>
            </a:r>
            <a:r>
              <a:rPr lang="ru-RU" sz="1100" i="1" dirty="0">
                <a:latin typeface="Times New Roman" pitchFamily="18" charset="0"/>
                <a:cs typeface="Times New Roman" pitchFamily="18" charset="0"/>
              </a:rPr>
              <a:t>. </a:t>
            </a:r>
          </a:p>
        </p:txBody>
      </p:sp>
      <p:sp>
        <p:nvSpPr>
          <p:cNvPr id="16" name="Прямоугольник 15"/>
          <p:cNvSpPr/>
          <p:nvPr/>
        </p:nvSpPr>
        <p:spPr>
          <a:xfrm>
            <a:off x="1285852" y="5389948"/>
            <a:ext cx="6478518" cy="261610"/>
          </a:xfrm>
          <a:prstGeom prst="rect">
            <a:avLst/>
          </a:prstGeom>
        </p:spPr>
        <p:txBody>
          <a:bodyPr wrap="square">
            <a:spAutoFit/>
          </a:bodyPr>
          <a:lstStyle/>
          <a:p>
            <a:pPr algn="ctr"/>
            <a:r>
              <a:rPr lang="ru-RU" sz="1100" b="1" dirty="0">
                <a:solidFill>
                  <a:srgbClr val="C00000"/>
                </a:solidFill>
                <a:latin typeface="Times New Roman" pitchFamily="18" charset="0"/>
                <a:cs typeface="Times New Roman" pitchFamily="18" charset="0"/>
              </a:rPr>
              <a:t>«</a:t>
            </a:r>
            <a:r>
              <a:rPr lang="ru-RU" sz="1100" b="1" dirty="0" smtClean="0">
                <a:solidFill>
                  <a:srgbClr val="C00000"/>
                </a:solidFill>
                <a:latin typeface="Times New Roman" pitchFamily="18" charset="0"/>
                <a:cs typeface="Times New Roman" pitchFamily="18" charset="0"/>
              </a:rPr>
              <a:t>ҚАЗАҚСТАН РЕСПУБЛИКАСЫНДАҒЫ КӘСІПТІК ЖӘНЕ ӨЗГЕ ДЕ МЕРЕКЕЛЕР ТУРАЛЫ»</a:t>
            </a:r>
            <a:endParaRPr lang="ru-RU" sz="1100" b="1" dirty="0">
              <a:solidFill>
                <a:srgbClr val="C00000"/>
              </a:solidFill>
              <a:latin typeface="Times New Roman" pitchFamily="18" charset="0"/>
              <a:cs typeface="Times New Roman" pitchFamily="18" charset="0"/>
            </a:endParaRPr>
          </a:p>
        </p:txBody>
      </p:sp>
      <p:sp>
        <p:nvSpPr>
          <p:cNvPr id="17" name="Прямоугольник 16"/>
          <p:cNvSpPr/>
          <p:nvPr/>
        </p:nvSpPr>
        <p:spPr>
          <a:xfrm>
            <a:off x="2000264" y="5643578"/>
            <a:ext cx="4572000" cy="400110"/>
          </a:xfrm>
          <a:prstGeom prst="rect">
            <a:avLst/>
          </a:prstGeom>
        </p:spPr>
        <p:txBody>
          <a:bodyPr>
            <a:spAutoFit/>
          </a:bodyPr>
          <a:lstStyle/>
          <a:p>
            <a:pPr algn="ctr"/>
            <a:r>
              <a:rPr lang="ru-RU" sz="1000" b="1" i="1" dirty="0" err="1">
                <a:solidFill>
                  <a:srgbClr val="0070C0"/>
                </a:solidFill>
                <a:latin typeface="Times New Roman" pitchFamily="18" charset="0"/>
                <a:cs typeface="Times New Roman" pitchFamily="18" charset="0"/>
              </a:rPr>
              <a:t>Қазақстан</a:t>
            </a:r>
            <a:r>
              <a:rPr lang="ru-RU" sz="1000" b="1" i="1" dirty="0">
                <a:solidFill>
                  <a:srgbClr val="0070C0"/>
                </a:solidFill>
                <a:latin typeface="Times New Roman" pitchFamily="18" charset="0"/>
                <a:cs typeface="Times New Roman" pitchFamily="18" charset="0"/>
              </a:rPr>
              <a:t> </a:t>
            </a:r>
            <a:r>
              <a:rPr lang="ru-RU" sz="1000" b="1" i="1" dirty="0" err="1">
                <a:solidFill>
                  <a:srgbClr val="0070C0"/>
                </a:solidFill>
                <a:latin typeface="Times New Roman" pitchFamily="18" charset="0"/>
                <a:cs typeface="Times New Roman" pitchFamily="18" charset="0"/>
              </a:rPr>
              <a:t>Республикасы</a:t>
            </a:r>
            <a:r>
              <a:rPr lang="ru-RU" sz="1000" b="1" i="1" dirty="0">
                <a:solidFill>
                  <a:srgbClr val="0070C0"/>
                </a:solidFill>
                <a:latin typeface="Times New Roman" pitchFamily="18" charset="0"/>
                <a:cs typeface="Times New Roman" pitchFamily="18" charset="0"/>
              </a:rPr>
              <a:t> </a:t>
            </a:r>
            <a:r>
              <a:rPr lang="ru-RU" sz="1000" b="1" i="1" dirty="0" err="1">
                <a:solidFill>
                  <a:srgbClr val="0070C0"/>
                </a:solidFill>
                <a:latin typeface="Times New Roman" pitchFamily="18" charset="0"/>
                <a:cs typeface="Times New Roman" pitchFamily="18" charset="0"/>
              </a:rPr>
              <a:t>Президентiнiң</a:t>
            </a:r>
            <a:r>
              <a:rPr lang="ru-RU" sz="1000" b="1" i="1" dirty="0">
                <a:solidFill>
                  <a:srgbClr val="0070C0"/>
                </a:solidFill>
                <a:latin typeface="Times New Roman" pitchFamily="18" charset="0"/>
                <a:cs typeface="Times New Roman" pitchFamily="18" charset="0"/>
              </a:rPr>
              <a:t> </a:t>
            </a:r>
            <a:endParaRPr lang="ru-RU" sz="1000" b="1" i="1" dirty="0" smtClean="0">
              <a:solidFill>
                <a:srgbClr val="0070C0"/>
              </a:solidFill>
              <a:latin typeface="Times New Roman" pitchFamily="18" charset="0"/>
              <a:cs typeface="Times New Roman" pitchFamily="18" charset="0"/>
            </a:endParaRPr>
          </a:p>
          <a:p>
            <a:pPr algn="ctr"/>
            <a:r>
              <a:rPr lang="ru-RU" sz="1000" b="1" i="1" dirty="0" smtClean="0">
                <a:solidFill>
                  <a:srgbClr val="0070C0"/>
                </a:solidFill>
                <a:latin typeface="Times New Roman" pitchFamily="18" charset="0"/>
                <a:cs typeface="Times New Roman" pitchFamily="18" charset="0"/>
              </a:rPr>
              <a:t>1998 </a:t>
            </a:r>
            <a:r>
              <a:rPr lang="ru-RU" sz="1000" b="1" i="1" dirty="0" err="1">
                <a:solidFill>
                  <a:srgbClr val="0070C0"/>
                </a:solidFill>
                <a:latin typeface="Times New Roman" pitchFamily="18" charset="0"/>
                <a:cs typeface="Times New Roman" pitchFamily="18" charset="0"/>
              </a:rPr>
              <a:t>жылғы</a:t>
            </a:r>
            <a:r>
              <a:rPr lang="ru-RU" sz="1000" b="1" i="1" dirty="0">
                <a:solidFill>
                  <a:srgbClr val="0070C0"/>
                </a:solidFill>
                <a:latin typeface="Times New Roman" pitchFamily="18" charset="0"/>
                <a:cs typeface="Times New Roman" pitchFamily="18" charset="0"/>
              </a:rPr>
              <a:t> 20 </a:t>
            </a:r>
            <a:r>
              <a:rPr lang="ru-RU" sz="1000" b="1" i="1" dirty="0" err="1">
                <a:solidFill>
                  <a:srgbClr val="0070C0"/>
                </a:solidFill>
                <a:latin typeface="Times New Roman" pitchFamily="18" charset="0"/>
                <a:cs typeface="Times New Roman" pitchFamily="18" charset="0"/>
              </a:rPr>
              <a:t>қаңтардағы</a:t>
            </a:r>
            <a:r>
              <a:rPr lang="ru-RU" sz="1000" b="1" i="1" dirty="0">
                <a:solidFill>
                  <a:srgbClr val="0070C0"/>
                </a:solidFill>
                <a:latin typeface="Times New Roman" pitchFamily="18" charset="0"/>
                <a:cs typeface="Times New Roman" pitchFamily="18" charset="0"/>
              </a:rPr>
              <a:t> №</a:t>
            </a:r>
            <a:r>
              <a:rPr lang="ru-RU" sz="1000" b="1" i="1" dirty="0" smtClean="0">
                <a:solidFill>
                  <a:srgbClr val="0070C0"/>
                </a:solidFill>
                <a:latin typeface="Times New Roman" pitchFamily="18" charset="0"/>
                <a:cs typeface="Times New Roman" pitchFamily="18" charset="0"/>
              </a:rPr>
              <a:t>3827 </a:t>
            </a:r>
            <a:r>
              <a:rPr lang="ru-RU" sz="1000" b="1" i="1" dirty="0" err="1">
                <a:solidFill>
                  <a:srgbClr val="0070C0"/>
                </a:solidFill>
                <a:latin typeface="Times New Roman" pitchFamily="18" charset="0"/>
                <a:cs typeface="Times New Roman" pitchFamily="18" charset="0"/>
              </a:rPr>
              <a:t>Жарлығы</a:t>
            </a:r>
            <a:endParaRPr lang="ru-RU" sz="1000"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83234420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27" name="Группа 26"/>
          <p:cNvGrpSpPr/>
          <p:nvPr/>
        </p:nvGrpSpPr>
        <p:grpSpPr>
          <a:xfrm>
            <a:off x="428596" y="2740825"/>
            <a:ext cx="8243300" cy="1759745"/>
            <a:chOff x="428596" y="2500306"/>
            <a:chExt cx="8243300" cy="1759745"/>
          </a:xfrm>
        </p:grpSpPr>
        <p:pic>
          <p:nvPicPr>
            <p:cNvPr id="11" name="Picture 3" descr="D:\Documents\akzhol1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79814" y="2502650"/>
              <a:ext cx="2000370" cy="127813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descr="D:\Documents\image247.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791074" y="3379229"/>
              <a:ext cx="880822" cy="88082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Прямоугольник 12"/>
            <p:cNvSpPr/>
            <p:nvPr/>
          </p:nvSpPr>
          <p:spPr>
            <a:xfrm>
              <a:off x="1397980" y="2814576"/>
              <a:ext cx="3031176" cy="415498"/>
            </a:xfrm>
            <a:prstGeom prst="rect">
              <a:avLst/>
            </a:prstGeom>
          </p:spPr>
          <p:txBody>
            <a:bodyPr wrap="square">
              <a:spAutoFit/>
            </a:bodyPr>
            <a:lstStyle/>
            <a:p>
              <a:pPr algn="ctr"/>
              <a:r>
                <a:rPr lang="ru-RU" sz="1050" b="1" i="1" dirty="0" err="1" smtClean="0">
                  <a:solidFill>
                    <a:srgbClr val="0070C0"/>
                  </a:solidFill>
                  <a:latin typeface="Times New Roman" pitchFamily="18" charset="0"/>
                  <a:cs typeface="Times New Roman" pitchFamily="18" charset="0"/>
                </a:rPr>
                <a:t>Қазақстан</a:t>
              </a:r>
              <a:r>
                <a:rPr lang="ru-RU" sz="1050" b="1" i="1" dirty="0" smtClean="0">
                  <a:solidFill>
                    <a:srgbClr val="0070C0"/>
                  </a:solidFill>
                  <a:latin typeface="Times New Roman" pitchFamily="18" charset="0"/>
                  <a:cs typeface="Times New Roman" pitchFamily="18" charset="0"/>
                </a:rPr>
                <a:t> </a:t>
              </a:r>
              <a:r>
                <a:rPr lang="ru-RU" sz="1050" b="1" i="1" dirty="0" err="1">
                  <a:solidFill>
                    <a:srgbClr val="0070C0"/>
                  </a:solidFill>
                  <a:latin typeface="Times New Roman" pitchFamily="18" charset="0"/>
                  <a:cs typeface="Times New Roman" pitchFamily="18" charset="0"/>
                </a:rPr>
                <a:t>Республикасының</a:t>
              </a:r>
              <a:r>
                <a:rPr lang="ru-RU" sz="1050" b="1" i="1" dirty="0">
                  <a:solidFill>
                    <a:srgbClr val="0070C0"/>
                  </a:solidFill>
                  <a:latin typeface="Times New Roman" pitchFamily="18" charset="0"/>
                  <a:cs typeface="Times New Roman" pitchFamily="18" charset="0"/>
                </a:rPr>
                <a:t> </a:t>
              </a:r>
              <a:endParaRPr lang="ru-RU" sz="1050" b="1" i="1" dirty="0" smtClean="0">
                <a:solidFill>
                  <a:srgbClr val="0070C0"/>
                </a:solidFill>
                <a:latin typeface="Times New Roman" pitchFamily="18" charset="0"/>
                <a:cs typeface="Times New Roman" pitchFamily="18" charset="0"/>
              </a:endParaRPr>
            </a:p>
            <a:p>
              <a:pPr algn="ctr"/>
              <a:r>
                <a:rPr lang="ru-RU" sz="1050" b="1" i="1" dirty="0" smtClean="0">
                  <a:solidFill>
                    <a:srgbClr val="0070C0"/>
                  </a:solidFill>
                  <a:latin typeface="Times New Roman" pitchFamily="18" charset="0"/>
                  <a:cs typeface="Times New Roman" pitchFamily="18" charset="0"/>
                </a:rPr>
                <a:t>2002 </a:t>
              </a:r>
              <a:r>
                <a:rPr lang="ru-RU" sz="1050" b="1" i="1" dirty="0" err="1">
                  <a:solidFill>
                    <a:srgbClr val="0070C0"/>
                  </a:solidFill>
                  <a:latin typeface="Times New Roman" pitchFamily="18" charset="0"/>
                  <a:cs typeface="Times New Roman" pitchFamily="18" charset="0"/>
                </a:rPr>
                <a:t>жылғы</a:t>
              </a:r>
              <a:r>
                <a:rPr lang="ru-RU" sz="1050" b="1" i="1" dirty="0">
                  <a:solidFill>
                    <a:srgbClr val="0070C0"/>
                  </a:solidFill>
                  <a:latin typeface="Times New Roman" pitchFamily="18" charset="0"/>
                  <a:cs typeface="Times New Roman" pitchFamily="18" charset="0"/>
                </a:rPr>
                <a:t> 15 </a:t>
              </a:r>
              <a:r>
                <a:rPr lang="ru-RU" sz="1050" b="1" i="1" dirty="0" err="1">
                  <a:solidFill>
                    <a:srgbClr val="0070C0"/>
                  </a:solidFill>
                  <a:latin typeface="Times New Roman" pitchFamily="18" charset="0"/>
                  <a:cs typeface="Times New Roman" pitchFamily="18" charset="0"/>
                </a:rPr>
                <a:t>шілдедегі</a:t>
              </a:r>
              <a:r>
                <a:rPr lang="ru-RU" sz="1050" b="1" i="1" dirty="0">
                  <a:solidFill>
                    <a:srgbClr val="0070C0"/>
                  </a:solidFill>
                  <a:latin typeface="Times New Roman" pitchFamily="18" charset="0"/>
                  <a:cs typeface="Times New Roman" pitchFamily="18" charset="0"/>
                </a:rPr>
                <a:t> №</a:t>
              </a:r>
              <a:r>
                <a:rPr lang="ru-RU" sz="1050" b="1" i="1" dirty="0" smtClean="0">
                  <a:solidFill>
                    <a:srgbClr val="0070C0"/>
                  </a:solidFill>
                  <a:latin typeface="Times New Roman" pitchFamily="18" charset="0"/>
                  <a:cs typeface="Times New Roman" pitchFamily="18" charset="0"/>
                </a:rPr>
                <a:t>344 </a:t>
              </a:r>
              <a:r>
                <a:rPr lang="ru-RU" sz="1050" b="1" i="1" dirty="0" err="1" smtClean="0">
                  <a:solidFill>
                    <a:srgbClr val="0070C0"/>
                  </a:solidFill>
                  <a:latin typeface="Times New Roman" pitchFamily="18" charset="0"/>
                  <a:cs typeface="Times New Roman" pitchFamily="18" charset="0"/>
                </a:rPr>
                <a:t>Заңы</a:t>
              </a:r>
              <a:endParaRPr lang="ru-RU" sz="1050" i="1" dirty="0">
                <a:solidFill>
                  <a:srgbClr val="0070C0"/>
                </a:solidFill>
                <a:latin typeface="Times New Roman" pitchFamily="18" charset="0"/>
                <a:cs typeface="Times New Roman" pitchFamily="18" charset="0"/>
              </a:endParaRPr>
            </a:p>
          </p:txBody>
        </p:sp>
        <p:sp>
          <p:nvSpPr>
            <p:cNvPr id="14" name="Прямоугольник 13"/>
            <p:cNvSpPr/>
            <p:nvPr/>
          </p:nvSpPr>
          <p:spPr>
            <a:xfrm>
              <a:off x="1285884" y="3171766"/>
              <a:ext cx="3357554" cy="400110"/>
            </a:xfrm>
            <a:prstGeom prst="rect">
              <a:avLst/>
            </a:prstGeom>
          </p:spPr>
          <p:txBody>
            <a:bodyPr wrap="square">
              <a:spAutoFit/>
            </a:bodyPr>
            <a:lstStyle/>
            <a:p>
              <a:pPr algn="ctr"/>
              <a:r>
                <a:rPr lang="ru-RU" sz="1000" dirty="0">
                  <a:latin typeface="Times New Roman" pitchFamily="18" charset="0"/>
                  <a:cs typeface="Times New Roman" pitchFamily="18" charset="0"/>
                </a:rPr>
                <a:t>(</a:t>
              </a:r>
              <a:r>
                <a:rPr lang="ru-RU" sz="1000" dirty="0" smtClean="0">
                  <a:latin typeface="Times New Roman" pitchFamily="18" charset="0"/>
                  <a:cs typeface="Times New Roman" pitchFamily="18" charset="0"/>
                </a:rPr>
                <a:t>2012 </a:t>
              </a:r>
              <a:r>
                <a:rPr lang="kk-KZ" sz="1000" dirty="0" smtClean="0">
                  <a:latin typeface="Times New Roman" pitchFamily="18" charset="0"/>
                  <a:cs typeface="Times New Roman" pitchFamily="18" charset="0"/>
                </a:rPr>
                <a:t>жылы </a:t>
              </a:r>
              <a:r>
                <a:rPr lang="ru-RU" sz="1000" dirty="0" smtClean="0">
                  <a:latin typeface="Times New Roman" pitchFamily="18" charset="0"/>
                  <a:cs typeface="Times New Roman" pitchFamily="18" charset="0"/>
                </a:rPr>
                <a:t>24 </a:t>
              </a:r>
              <a:r>
                <a:rPr lang="ru-RU" sz="1000" dirty="0" err="1" smtClean="0">
                  <a:latin typeface="Times New Roman" pitchFamily="18" charset="0"/>
                  <a:cs typeface="Times New Roman" pitchFamily="18" charset="0"/>
                </a:rPr>
                <a:t>желтоқсанда</a:t>
              </a:r>
              <a:r>
                <a:rPr lang="kk-KZ" sz="1000" dirty="0" smtClean="0">
                  <a:latin typeface="Times New Roman" pitchFamily="18" charset="0"/>
                  <a:cs typeface="Times New Roman" pitchFamily="18" charset="0"/>
                </a:rPr>
                <a:t> </a:t>
              </a:r>
              <a:r>
                <a:rPr lang="kk-KZ" sz="1000" dirty="0">
                  <a:latin typeface="Times New Roman" pitchFamily="18" charset="0"/>
                  <a:cs typeface="Times New Roman" pitchFamily="18" charset="0"/>
                </a:rPr>
                <a:t>енгізілген толықтырулармен және </a:t>
              </a:r>
              <a:r>
                <a:rPr lang="kk-KZ" sz="1000" dirty="0" smtClean="0">
                  <a:latin typeface="Times New Roman" pitchFamily="18" charset="0"/>
                  <a:cs typeface="Times New Roman" pitchFamily="18" charset="0"/>
                </a:rPr>
                <a:t>өзгерістермен</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15" name="Прямоугольник 14"/>
            <p:cNvSpPr/>
            <p:nvPr/>
          </p:nvSpPr>
          <p:spPr>
            <a:xfrm>
              <a:off x="1714512" y="2600262"/>
              <a:ext cx="2446504" cy="261610"/>
            </a:xfrm>
            <a:prstGeom prst="rect">
              <a:avLst/>
            </a:prstGeom>
          </p:spPr>
          <p:txBody>
            <a:bodyPr wrap="none">
              <a:spAutoFit/>
            </a:bodyPr>
            <a:lstStyle/>
            <a:p>
              <a:r>
                <a:rPr lang="ru-RU" sz="1100" b="1" dirty="0">
                  <a:solidFill>
                    <a:srgbClr val="C00000"/>
                  </a:solidFill>
                  <a:latin typeface="Times New Roman" pitchFamily="18" charset="0"/>
                  <a:cs typeface="Times New Roman" pitchFamily="18" charset="0"/>
                </a:rPr>
                <a:t>«</a:t>
              </a:r>
              <a:r>
                <a:rPr lang="ru-RU" sz="1100" b="1" dirty="0" smtClean="0">
                  <a:solidFill>
                    <a:srgbClr val="C00000"/>
                  </a:solidFill>
                  <a:latin typeface="Times New Roman" pitchFamily="18" charset="0"/>
                  <a:cs typeface="Times New Roman" pitchFamily="18" charset="0"/>
                </a:rPr>
                <a:t>САЯСИ ПАРТИЯЛАР ТУРАЛЫ»</a:t>
              </a:r>
              <a:endParaRPr lang="ru-RU" sz="1100" b="1" dirty="0">
                <a:solidFill>
                  <a:srgbClr val="C00000"/>
                </a:solidFill>
                <a:latin typeface="Times New Roman" pitchFamily="18" charset="0"/>
                <a:cs typeface="Times New Roman" pitchFamily="18" charset="0"/>
              </a:endParaRPr>
            </a:p>
          </p:txBody>
        </p:sp>
        <p:sp>
          <p:nvSpPr>
            <p:cNvPr id="16" name="Прямоугольник 15"/>
            <p:cNvSpPr/>
            <p:nvPr/>
          </p:nvSpPr>
          <p:spPr>
            <a:xfrm>
              <a:off x="428596" y="3571876"/>
              <a:ext cx="4714908" cy="615553"/>
            </a:xfrm>
            <a:prstGeom prst="rect">
              <a:avLst/>
            </a:prstGeom>
          </p:spPr>
          <p:txBody>
            <a:bodyPr wrap="square">
              <a:spAutoFit/>
            </a:bodyPr>
            <a:lstStyle/>
            <a:p>
              <a:pPr algn="just"/>
              <a:r>
                <a:rPr lang="ru-RU" sz="1200" b="1" dirty="0">
                  <a:solidFill>
                    <a:srgbClr val="C00000"/>
                  </a:solidFill>
                  <a:latin typeface="Times New Roman" pitchFamily="18" charset="0"/>
                  <a:cs typeface="Times New Roman" pitchFamily="18" charset="0"/>
                </a:rPr>
                <a:t>7-бап. </a:t>
              </a:r>
              <a:r>
                <a:rPr lang="ru-RU" sz="1200" b="1" dirty="0" err="1">
                  <a:solidFill>
                    <a:srgbClr val="C00000"/>
                  </a:solidFill>
                  <a:latin typeface="Times New Roman" pitchFamily="18" charset="0"/>
                  <a:cs typeface="Times New Roman" pitchFamily="18" charset="0"/>
                </a:rPr>
                <a:t>Саяси</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партияның</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атауы</a:t>
              </a:r>
              <a:r>
                <a:rPr lang="ru-RU" sz="1200" b="1" dirty="0">
                  <a:solidFill>
                    <a:srgbClr val="C00000"/>
                  </a:solidFill>
                  <a:latin typeface="Times New Roman" pitchFamily="18" charset="0"/>
                  <a:cs typeface="Times New Roman" pitchFamily="18" charset="0"/>
                </a:rPr>
                <a:t> мен </a:t>
              </a:r>
              <a:r>
                <a:rPr lang="ru-RU" sz="1200" b="1" dirty="0" err="1">
                  <a:solidFill>
                    <a:srgbClr val="C00000"/>
                  </a:solidFill>
                  <a:latin typeface="Times New Roman" pitchFamily="18" charset="0"/>
                  <a:cs typeface="Times New Roman" pitchFamily="18" charset="0"/>
                </a:rPr>
                <a:t>рәмiзi</a:t>
              </a:r>
              <a:r>
                <a:rPr lang="ru-RU" sz="1200" b="1" dirty="0" smtClean="0">
                  <a:solidFill>
                    <a:srgbClr val="C00000"/>
                  </a:solidFill>
                  <a:latin typeface="Times New Roman" pitchFamily="18" charset="0"/>
                  <a:cs typeface="Times New Roman" pitchFamily="18" charset="0"/>
                </a:rPr>
                <a:t>.</a:t>
              </a:r>
            </a:p>
            <a:p>
              <a:pPr algn="just"/>
              <a:r>
                <a:rPr lang="ru-RU" sz="1100" i="1" dirty="0" smtClean="0">
                  <a:latin typeface="Times New Roman" pitchFamily="18" charset="0"/>
                  <a:cs typeface="Times New Roman" pitchFamily="18" charset="0"/>
                </a:rPr>
                <a:t>3</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Саяси</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партияның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өз</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рәмiзi</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ретiнде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Қазақстан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Республикасының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басқа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мемлекеттердiң</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мемлекеттік</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рәміздерін</a:t>
              </a:r>
              <a:r>
                <a:rPr lang="ru-RU" sz="1100" i="1" dirty="0" smtClean="0">
                  <a:latin typeface="Times New Roman" pitchFamily="18" charset="0"/>
                  <a:cs typeface="Times New Roman" pitchFamily="18" charset="0"/>
                </a:rPr>
                <a:t> </a:t>
              </a:r>
              <a:r>
                <a:rPr lang="ru-RU" sz="1100" i="1" dirty="0" err="1">
                  <a:latin typeface="Times New Roman" pitchFamily="18" charset="0"/>
                  <a:cs typeface="Times New Roman" pitchFamily="18" charset="0"/>
                </a:rPr>
                <a:t>пайдалануға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құқығы</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жоқ</a:t>
              </a:r>
              <a:r>
                <a:rPr lang="ru-RU" sz="1100" i="1" dirty="0" smtClean="0">
                  <a:latin typeface="Times New Roman" pitchFamily="18" charset="0"/>
                  <a:cs typeface="Times New Roman" pitchFamily="18" charset="0"/>
                </a:rPr>
                <a:t>.</a:t>
              </a:r>
              <a:endParaRPr lang="ru-RU" sz="1100" i="1" dirty="0">
                <a:latin typeface="Times New Roman" pitchFamily="18" charset="0"/>
                <a:cs typeface="Times New Roman" pitchFamily="18" charset="0"/>
              </a:endParaRPr>
            </a:p>
          </p:txBody>
        </p:sp>
        <p:pic>
          <p:nvPicPr>
            <p:cNvPr id="17" name="Picture 4" descr="D:\Documents\i (20).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15712" y="3395955"/>
              <a:ext cx="790099" cy="847911"/>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5" descr="D:\Documents\i (2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57752" y="2500306"/>
              <a:ext cx="1509215" cy="93068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7" descr="D:\Documents\«Бірлік»-поддерживает-отечественный-МСБ.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42523" y="3467963"/>
              <a:ext cx="978499" cy="779636"/>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8" descr="D:\Documents\120px-KNPK_logo.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143504" y="3430989"/>
              <a:ext cx="899020" cy="81661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8" name="Группа 27"/>
          <p:cNvGrpSpPr/>
          <p:nvPr/>
        </p:nvGrpSpPr>
        <p:grpSpPr>
          <a:xfrm>
            <a:off x="428596" y="665573"/>
            <a:ext cx="8286808" cy="1977609"/>
            <a:chOff x="428596" y="476672"/>
            <a:chExt cx="8286808" cy="1977609"/>
          </a:xfrm>
        </p:grpSpPr>
        <p:sp>
          <p:nvSpPr>
            <p:cNvPr id="4" name="Прямоугольник 3"/>
            <p:cNvSpPr/>
            <p:nvPr/>
          </p:nvSpPr>
          <p:spPr>
            <a:xfrm>
              <a:off x="467544" y="476672"/>
              <a:ext cx="4824536" cy="430887"/>
            </a:xfrm>
            <a:prstGeom prst="rect">
              <a:avLst/>
            </a:prstGeom>
          </p:spPr>
          <p:txBody>
            <a:bodyPr wrap="square">
              <a:spAutoFit/>
            </a:bodyPr>
            <a:lstStyle/>
            <a:p>
              <a:pPr algn="ctr"/>
              <a:r>
                <a:rPr lang="ru-RU" sz="1100" b="1" dirty="0">
                  <a:solidFill>
                    <a:srgbClr val="C00000"/>
                  </a:solidFill>
                  <a:latin typeface="Times New Roman" pitchFamily="18" charset="0"/>
                  <a:cs typeface="Times New Roman" pitchFamily="18" charset="0"/>
                </a:rPr>
                <a:t>«</a:t>
              </a:r>
              <a:r>
                <a:rPr lang="ru-RU" sz="1100" b="1" dirty="0" smtClean="0">
                  <a:solidFill>
                    <a:srgbClr val="C00000"/>
                  </a:solidFill>
                  <a:latin typeface="Times New Roman" pitchFamily="18" charset="0"/>
                  <a:cs typeface="Times New Roman" pitchFamily="18" charset="0"/>
                </a:rPr>
                <a:t>ҚАЗАҚСТАН РЕСПУБЛИКАСЫНДАҒЫ БАЛАНЫҢ ҚҰҚЫҚТАРЫ ТУРАЛЫ»</a:t>
              </a:r>
              <a:endParaRPr lang="ru-RU" sz="1100" b="1" dirty="0">
                <a:solidFill>
                  <a:srgbClr val="C00000"/>
                </a:solidFill>
                <a:latin typeface="Times New Roman" pitchFamily="18" charset="0"/>
                <a:cs typeface="Times New Roman" pitchFamily="18" charset="0"/>
              </a:endParaRPr>
            </a:p>
          </p:txBody>
        </p:sp>
        <p:sp>
          <p:nvSpPr>
            <p:cNvPr id="5" name="Прямоугольник 4"/>
            <p:cNvSpPr/>
            <p:nvPr/>
          </p:nvSpPr>
          <p:spPr>
            <a:xfrm>
              <a:off x="593812" y="928670"/>
              <a:ext cx="4572000" cy="415498"/>
            </a:xfrm>
            <a:prstGeom prst="rect">
              <a:avLst/>
            </a:prstGeom>
          </p:spPr>
          <p:txBody>
            <a:bodyPr>
              <a:spAutoFit/>
            </a:bodyPr>
            <a:lstStyle/>
            <a:p>
              <a:pPr algn="ctr"/>
              <a:r>
                <a:rPr lang="ru-RU" sz="1050" b="1" i="1" dirty="0" err="1">
                  <a:solidFill>
                    <a:srgbClr val="0070C0"/>
                  </a:solidFill>
                  <a:latin typeface="Times New Roman" pitchFamily="18" charset="0"/>
                  <a:cs typeface="Times New Roman" pitchFamily="18" charset="0"/>
                </a:rPr>
                <a:t>Қазақстан</a:t>
              </a:r>
              <a:r>
                <a:rPr lang="ru-RU" sz="1050" b="1" i="1" dirty="0">
                  <a:solidFill>
                    <a:srgbClr val="0070C0"/>
                  </a:solidFill>
                  <a:latin typeface="Times New Roman" pitchFamily="18" charset="0"/>
                  <a:cs typeface="Times New Roman" pitchFamily="18" charset="0"/>
                </a:rPr>
                <a:t> </a:t>
              </a:r>
              <a:r>
                <a:rPr lang="ru-RU" sz="1050" b="1" i="1" dirty="0" err="1">
                  <a:solidFill>
                    <a:srgbClr val="0070C0"/>
                  </a:solidFill>
                  <a:latin typeface="Times New Roman" pitchFamily="18" charset="0"/>
                  <a:cs typeface="Times New Roman" pitchFamily="18" charset="0"/>
                </a:rPr>
                <a:t>Республикасының</a:t>
              </a:r>
              <a:r>
                <a:rPr lang="ru-RU" sz="1050" b="1" i="1" dirty="0">
                  <a:solidFill>
                    <a:srgbClr val="0070C0"/>
                  </a:solidFill>
                  <a:latin typeface="Times New Roman" pitchFamily="18" charset="0"/>
                  <a:cs typeface="Times New Roman" pitchFamily="18" charset="0"/>
                </a:rPr>
                <a:t> </a:t>
              </a:r>
              <a:endParaRPr lang="ru-RU" sz="1050" b="1" i="1" dirty="0" smtClean="0">
                <a:solidFill>
                  <a:srgbClr val="0070C0"/>
                </a:solidFill>
                <a:latin typeface="Times New Roman" pitchFamily="18" charset="0"/>
                <a:cs typeface="Times New Roman" pitchFamily="18" charset="0"/>
              </a:endParaRPr>
            </a:p>
            <a:p>
              <a:pPr algn="ctr"/>
              <a:r>
                <a:rPr lang="ru-RU" sz="1050" b="1" i="1" dirty="0" smtClean="0">
                  <a:solidFill>
                    <a:srgbClr val="0070C0"/>
                  </a:solidFill>
                  <a:latin typeface="Times New Roman" pitchFamily="18" charset="0"/>
                  <a:cs typeface="Times New Roman" pitchFamily="18" charset="0"/>
                </a:rPr>
                <a:t>2002 </a:t>
              </a:r>
              <a:r>
                <a:rPr lang="ru-RU" sz="1050" b="1" i="1" dirty="0" err="1">
                  <a:solidFill>
                    <a:srgbClr val="0070C0"/>
                  </a:solidFill>
                  <a:latin typeface="Times New Roman" pitchFamily="18" charset="0"/>
                  <a:cs typeface="Times New Roman" pitchFamily="18" charset="0"/>
                </a:rPr>
                <a:t>жылғы</a:t>
              </a:r>
              <a:r>
                <a:rPr lang="ru-RU" sz="1050" b="1" i="1" dirty="0">
                  <a:solidFill>
                    <a:srgbClr val="0070C0"/>
                  </a:solidFill>
                  <a:latin typeface="Times New Roman" pitchFamily="18" charset="0"/>
                  <a:cs typeface="Times New Roman" pitchFamily="18" charset="0"/>
                </a:rPr>
                <a:t> 8 </a:t>
              </a:r>
              <a:r>
                <a:rPr lang="ru-RU" sz="1050" b="1" i="1" dirty="0" err="1">
                  <a:solidFill>
                    <a:srgbClr val="0070C0"/>
                  </a:solidFill>
                  <a:latin typeface="Times New Roman" pitchFamily="18" charset="0"/>
                  <a:cs typeface="Times New Roman" pitchFamily="18" charset="0"/>
                </a:rPr>
                <a:t>тамыздағы</a:t>
              </a:r>
              <a:r>
                <a:rPr lang="ru-RU" sz="1050" b="1" i="1" dirty="0">
                  <a:solidFill>
                    <a:srgbClr val="0070C0"/>
                  </a:solidFill>
                  <a:latin typeface="Times New Roman" pitchFamily="18" charset="0"/>
                  <a:cs typeface="Times New Roman" pitchFamily="18" charset="0"/>
                </a:rPr>
                <a:t> №</a:t>
              </a:r>
              <a:r>
                <a:rPr lang="ru-RU" sz="1050" b="1" i="1" dirty="0" smtClean="0">
                  <a:solidFill>
                    <a:srgbClr val="0070C0"/>
                  </a:solidFill>
                  <a:latin typeface="Times New Roman" pitchFamily="18" charset="0"/>
                  <a:cs typeface="Times New Roman" pitchFamily="18" charset="0"/>
                </a:rPr>
                <a:t>345 </a:t>
              </a:r>
              <a:r>
                <a:rPr lang="ru-RU" sz="1050" b="1" i="1" dirty="0" err="1">
                  <a:solidFill>
                    <a:srgbClr val="0070C0"/>
                  </a:solidFill>
                  <a:latin typeface="Times New Roman" pitchFamily="18" charset="0"/>
                  <a:cs typeface="Times New Roman" pitchFamily="18" charset="0"/>
                </a:rPr>
                <a:t>Заңы</a:t>
              </a:r>
              <a:endParaRPr lang="ru-RU" sz="1050" b="1" i="1" dirty="0">
                <a:solidFill>
                  <a:srgbClr val="0070C0"/>
                </a:solidFill>
                <a:latin typeface="Times New Roman" pitchFamily="18" charset="0"/>
                <a:cs typeface="Times New Roman" pitchFamily="18" charset="0"/>
              </a:endParaRPr>
            </a:p>
          </p:txBody>
        </p:sp>
        <p:sp>
          <p:nvSpPr>
            <p:cNvPr id="6" name="Прямоугольник 5"/>
            <p:cNvSpPr/>
            <p:nvPr/>
          </p:nvSpPr>
          <p:spPr>
            <a:xfrm>
              <a:off x="539552" y="1253953"/>
              <a:ext cx="4572000" cy="246221"/>
            </a:xfrm>
            <a:prstGeom prst="rect">
              <a:avLst/>
            </a:prstGeom>
          </p:spPr>
          <p:txBody>
            <a:bodyPr>
              <a:spAutoFit/>
            </a:bodyPr>
            <a:lstStyle/>
            <a:p>
              <a:pPr algn="ctr"/>
              <a:r>
                <a:rPr lang="ru-RU" sz="1000" dirty="0">
                  <a:latin typeface="Times New Roman" pitchFamily="18" charset="0"/>
                  <a:cs typeface="Times New Roman" pitchFamily="18" charset="0"/>
                </a:rPr>
                <a:t> (</a:t>
              </a:r>
              <a:r>
                <a:rPr lang="kk-KZ" sz="1000" dirty="0">
                  <a:latin typeface="Times New Roman" pitchFamily="18" charset="0"/>
                  <a:cs typeface="Times New Roman" pitchFamily="18" charset="0"/>
                </a:rPr>
                <a:t>2013 жылғы </a:t>
              </a:r>
              <a:r>
                <a:rPr lang="kk-KZ" sz="1000" dirty="0" smtClean="0">
                  <a:latin typeface="Times New Roman" pitchFamily="18" charset="0"/>
                  <a:cs typeface="Times New Roman" pitchFamily="18" charset="0"/>
                </a:rPr>
                <a:t> 4 шілдеде енгізілген өзгерістермен</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7" name="Прямоугольник 6"/>
            <p:cNvSpPr/>
            <p:nvPr/>
          </p:nvSpPr>
          <p:spPr>
            <a:xfrm>
              <a:off x="428596" y="1500174"/>
              <a:ext cx="8286808" cy="954107"/>
            </a:xfrm>
            <a:prstGeom prst="rect">
              <a:avLst/>
            </a:prstGeom>
          </p:spPr>
          <p:txBody>
            <a:bodyPr wrap="square">
              <a:spAutoFit/>
            </a:bodyPr>
            <a:lstStyle/>
            <a:p>
              <a:pPr algn="just"/>
              <a:r>
                <a:rPr lang="ru-RU" sz="1200" b="1" dirty="0">
                  <a:solidFill>
                    <a:srgbClr val="C00000"/>
                  </a:solidFill>
                  <a:latin typeface="Times New Roman" pitchFamily="18" charset="0"/>
                  <a:cs typeface="Times New Roman" pitchFamily="18" charset="0"/>
                </a:rPr>
                <a:t>20-бап. </a:t>
              </a:r>
              <a:r>
                <a:rPr lang="ru-RU" sz="1200" b="1" dirty="0" err="1">
                  <a:solidFill>
                    <a:srgbClr val="C00000"/>
                  </a:solidFill>
                  <a:latin typeface="Times New Roman" pitchFamily="18" charset="0"/>
                  <a:cs typeface="Times New Roman" pitchFamily="18" charset="0"/>
                </a:rPr>
                <a:t>Баланың</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мiндеттерi</a:t>
              </a:r>
              <a:r>
                <a:rPr lang="ru-RU" sz="1200" b="1" dirty="0" smtClean="0">
                  <a:solidFill>
                    <a:srgbClr val="C00000"/>
                  </a:solidFill>
                  <a:latin typeface="Times New Roman" pitchFamily="18" charset="0"/>
                  <a:cs typeface="Times New Roman" pitchFamily="18" charset="0"/>
                </a:rPr>
                <a:t>.</a:t>
              </a:r>
            </a:p>
            <a:p>
              <a:pPr algn="just"/>
              <a:r>
                <a:rPr lang="ru-RU" sz="1100" i="1" dirty="0" err="1" smtClean="0">
                  <a:latin typeface="Times New Roman" pitchFamily="18" charset="0"/>
                  <a:cs typeface="Times New Roman" pitchFamily="18" charset="0"/>
                </a:rPr>
                <a:t>Әрбiр</a:t>
              </a:r>
              <a:r>
                <a:rPr lang="ru-RU" sz="1100" i="1" dirty="0" smtClean="0">
                  <a:latin typeface="Times New Roman" pitchFamily="18" charset="0"/>
                  <a:cs typeface="Times New Roman" pitchFamily="18" charset="0"/>
                </a:rPr>
                <a:t> </a:t>
              </a:r>
              <a:r>
                <a:rPr lang="ru-RU" sz="1100" i="1" dirty="0">
                  <a:latin typeface="Times New Roman" pitchFamily="18" charset="0"/>
                  <a:cs typeface="Times New Roman" pitchFamily="18" charset="0"/>
                </a:rPr>
                <a:t>бала </a:t>
              </a:r>
              <a:r>
                <a:rPr lang="ru-RU" sz="1100" i="1" dirty="0" err="1">
                  <a:latin typeface="Times New Roman" pitchFamily="18" charset="0"/>
                  <a:cs typeface="Times New Roman" pitchFamily="18" charset="0"/>
                </a:rPr>
                <a:t>Қазақстан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Республикасының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Конституциясын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заңдарын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сақтауға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басқа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адамдардың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құқықтарын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бостандығын</a:t>
              </a:r>
              <a:r>
                <a:rPr lang="ru-RU" sz="1100" i="1" dirty="0">
                  <a:latin typeface="Times New Roman" pitchFamily="18" charset="0"/>
                  <a:cs typeface="Times New Roman" pitchFamily="18" charset="0"/>
                </a:rPr>
                <a:t>, ар-</a:t>
              </a:r>
              <a:r>
                <a:rPr lang="ru-RU" sz="1100" i="1" dirty="0" err="1">
                  <a:latin typeface="Times New Roman" pitchFamily="18" charset="0"/>
                  <a:cs typeface="Times New Roman" pitchFamily="18" charset="0"/>
                </a:rPr>
                <a:t>ожданы</a:t>
              </a:r>
              <a:r>
                <a:rPr lang="ru-RU" sz="1100" i="1" dirty="0">
                  <a:latin typeface="Times New Roman" pitchFamily="18" charset="0"/>
                  <a:cs typeface="Times New Roman" pitchFamily="18" charset="0"/>
                </a:rPr>
                <a:t> мен </a:t>
              </a:r>
              <a:r>
                <a:rPr lang="ru-RU" sz="1100" i="1" dirty="0" err="1">
                  <a:latin typeface="Times New Roman" pitchFamily="18" charset="0"/>
                  <a:cs typeface="Times New Roman" pitchFamily="18" charset="0"/>
                </a:rPr>
                <a:t>қадiр-қасиетiн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мемлекеттiк</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рәміздерін</a:t>
              </a:r>
              <a:r>
                <a:rPr lang="ru-RU" sz="1100" i="1" dirty="0" smtClean="0">
                  <a:latin typeface="Times New Roman" pitchFamily="18" charset="0"/>
                  <a:cs typeface="Times New Roman" pitchFamily="18" charset="0"/>
                </a:rPr>
                <a:t> </a:t>
              </a:r>
              <a:r>
                <a:rPr lang="ru-RU" sz="1100" i="1" dirty="0" err="1">
                  <a:latin typeface="Times New Roman" pitchFamily="18" charset="0"/>
                  <a:cs typeface="Times New Roman" pitchFamily="18" charset="0"/>
                </a:rPr>
                <a:t>құрметтеуге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еңбекке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жарамсыз</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ата-анасына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қамқорлық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жасауға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тарихи</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мәдени</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мұралардың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сақталуына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қам-қарекет</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жасауға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тарих</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мәдениет</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ескерткiштерiн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сақтауға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табиғатты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сақтауға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табиғи</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байлықтарға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ұқыпты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қарауға</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мiндеттi</a:t>
              </a:r>
              <a:r>
                <a:rPr lang="ru-RU" sz="1100" i="1" dirty="0" smtClean="0">
                  <a:latin typeface="Times New Roman" pitchFamily="18" charset="0"/>
                  <a:cs typeface="Times New Roman" pitchFamily="18" charset="0"/>
                </a:rPr>
                <a:t>.</a:t>
              </a:r>
              <a:endParaRPr lang="ru-RU" sz="1100" i="1" dirty="0">
                <a:latin typeface="Times New Roman" pitchFamily="18" charset="0"/>
                <a:cs typeface="Times New Roman" pitchFamily="18" charset="0"/>
              </a:endParaRPr>
            </a:p>
          </p:txBody>
        </p:sp>
        <p:pic>
          <p:nvPicPr>
            <p:cNvPr id="90114" name="Picture 2" descr="http://law.na-5bal.ru/pars_docs/refs/5/4894/4894_html_44fcebdc.jpg"/>
            <p:cNvPicPr>
              <a:picLocks noChangeAspect="1" noChangeArrowheads="1"/>
            </p:cNvPicPr>
            <p:nvPr/>
          </p:nvPicPr>
          <p:blipFill>
            <a:blip r:embed="rId9" cstate="print"/>
            <a:srcRect/>
            <a:stretch>
              <a:fillRect/>
            </a:stretch>
          </p:blipFill>
          <p:spPr bwMode="auto">
            <a:xfrm>
              <a:off x="7215206" y="500042"/>
              <a:ext cx="780237" cy="1071570"/>
            </a:xfrm>
            <a:prstGeom prst="rect">
              <a:avLst/>
            </a:prstGeom>
            <a:noFill/>
          </p:spPr>
        </p:pic>
        <p:pic>
          <p:nvPicPr>
            <p:cNvPr id="90116" name="Picture 4" descr="http://www.zvezdochkaluch.ru/wp-content/uploads/2016/10/812.jpg"/>
            <p:cNvPicPr>
              <a:picLocks noChangeAspect="1" noChangeArrowheads="1"/>
            </p:cNvPicPr>
            <p:nvPr/>
          </p:nvPicPr>
          <p:blipFill>
            <a:blip r:embed="rId10" cstate="print"/>
            <a:srcRect/>
            <a:stretch>
              <a:fillRect/>
            </a:stretch>
          </p:blipFill>
          <p:spPr bwMode="auto">
            <a:xfrm>
              <a:off x="5786446" y="500042"/>
              <a:ext cx="1071570" cy="1071570"/>
            </a:xfrm>
            <a:prstGeom prst="rect">
              <a:avLst/>
            </a:prstGeom>
            <a:noFill/>
          </p:spPr>
        </p:pic>
      </p:grpSp>
      <p:grpSp>
        <p:nvGrpSpPr>
          <p:cNvPr id="26" name="Группа 25"/>
          <p:cNvGrpSpPr/>
          <p:nvPr/>
        </p:nvGrpSpPr>
        <p:grpSpPr>
          <a:xfrm>
            <a:off x="428596" y="4619481"/>
            <a:ext cx="8196307" cy="1757516"/>
            <a:chOff x="428596" y="4619481"/>
            <a:chExt cx="8196307" cy="1757516"/>
          </a:xfrm>
        </p:grpSpPr>
        <p:sp>
          <p:nvSpPr>
            <p:cNvPr id="21" name="Прямоугольник 20"/>
            <p:cNvSpPr/>
            <p:nvPr/>
          </p:nvSpPr>
          <p:spPr>
            <a:xfrm>
              <a:off x="1421396" y="4619481"/>
              <a:ext cx="3096344" cy="261610"/>
            </a:xfrm>
            <a:prstGeom prst="rect">
              <a:avLst/>
            </a:prstGeom>
          </p:spPr>
          <p:txBody>
            <a:bodyPr wrap="square">
              <a:spAutoFit/>
            </a:bodyPr>
            <a:lstStyle/>
            <a:p>
              <a:pPr algn="ctr"/>
              <a:r>
                <a:rPr lang="ru-RU" sz="1100" b="1" dirty="0">
                  <a:solidFill>
                    <a:srgbClr val="C00000"/>
                  </a:solidFill>
                  <a:latin typeface="Times New Roman" pitchFamily="18" charset="0"/>
                  <a:cs typeface="Times New Roman" pitchFamily="18" charset="0"/>
                </a:rPr>
                <a:t>«</a:t>
              </a:r>
              <a:r>
                <a:rPr lang="ru-RU" sz="1100" b="1" dirty="0" smtClean="0">
                  <a:solidFill>
                    <a:srgbClr val="C00000"/>
                  </a:solidFill>
                  <a:latin typeface="Times New Roman" pitchFamily="18" charset="0"/>
                  <a:cs typeface="Times New Roman" pitchFamily="18" charset="0"/>
                </a:rPr>
                <a:t>ЖАРНАМА ТУРАЛЫ» </a:t>
              </a:r>
              <a:endParaRPr lang="ru-RU" sz="1100" dirty="0">
                <a:solidFill>
                  <a:srgbClr val="C00000"/>
                </a:solidFill>
                <a:latin typeface="Times New Roman" pitchFamily="18" charset="0"/>
                <a:cs typeface="Times New Roman" pitchFamily="18" charset="0"/>
              </a:endParaRPr>
            </a:p>
          </p:txBody>
        </p:sp>
        <p:sp>
          <p:nvSpPr>
            <p:cNvPr id="22" name="Прямоугольник 21"/>
            <p:cNvSpPr/>
            <p:nvPr/>
          </p:nvSpPr>
          <p:spPr>
            <a:xfrm>
              <a:off x="642910" y="4835505"/>
              <a:ext cx="4572000" cy="430887"/>
            </a:xfrm>
            <a:prstGeom prst="rect">
              <a:avLst/>
            </a:prstGeom>
          </p:spPr>
          <p:txBody>
            <a:bodyPr>
              <a:spAutoFit/>
            </a:bodyPr>
            <a:lstStyle/>
            <a:p>
              <a:pPr algn="ctr"/>
              <a:r>
                <a:rPr lang="ru-RU" sz="1050" b="1" i="1" dirty="0" err="1">
                  <a:solidFill>
                    <a:srgbClr val="0070C0"/>
                  </a:solidFill>
                  <a:latin typeface="Times New Roman" pitchFamily="18" charset="0"/>
                  <a:cs typeface="Times New Roman" pitchFamily="18" charset="0"/>
                </a:rPr>
                <a:t>Қазақстан</a:t>
              </a:r>
              <a:r>
                <a:rPr lang="ru-RU" sz="1050" b="1" i="1" dirty="0">
                  <a:solidFill>
                    <a:srgbClr val="0070C0"/>
                  </a:solidFill>
                  <a:latin typeface="Times New Roman" pitchFamily="18" charset="0"/>
                  <a:cs typeface="Times New Roman" pitchFamily="18" charset="0"/>
                </a:rPr>
                <a:t> </a:t>
              </a:r>
              <a:r>
                <a:rPr lang="ru-RU" sz="1050" b="1" i="1" dirty="0" err="1">
                  <a:solidFill>
                    <a:srgbClr val="0070C0"/>
                  </a:solidFill>
                  <a:latin typeface="Times New Roman" pitchFamily="18" charset="0"/>
                  <a:cs typeface="Times New Roman" pitchFamily="18" charset="0"/>
                </a:rPr>
                <a:t>Республикасының</a:t>
              </a:r>
              <a:r>
                <a:rPr lang="ru-RU" sz="1050" b="1" i="1" dirty="0">
                  <a:solidFill>
                    <a:srgbClr val="0070C0"/>
                  </a:solidFill>
                  <a:latin typeface="Times New Roman" pitchFamily="18" charset="0"/>
                  <a:cs typeface="Times New Roman" pitchFamily="18" charset="0"/>
                </a:rPr>
                <a:t> </a:t>
              </a:r>
              <a:endParaRPr lang="ru-RU" sz="1050" b="1" i="1" dirty="0" smtClean="0">
                <a:solidFill>
                  <a:srgbClr val="0070C0"/>
                </a:solidFill>
                <a:latin typeface="Times New Roman" pitchFamily="18" charset="0"/>
                <a:cs typeface="Times New Roman" pitchFamily="18" charset="0"/>
              </a:endParaRPr>
            </a:p>
            <a:p>
              <a:pPr algn="ctr"/>
              <a:r>
                <a:rPr lang="ru-RU" sz="1050" b="1" i="1" dirty="0" smtClean="0">
                  <a:solidFill>
                    <a:srgbClr val="0070C0"/>
                  </a:solidFill>
                  <a:latin typeface="Times New Roman" pitchFamily="18" charset="0"/>
                  <a:cs typeface="Times New Roman" pitchFamily="18" charset="0"/>
                </a:rPr>
                <a:t>2003 </a:t>
              </a:r>
              <a:r>
                <a:rPr lang="ru-RU" sz="1050" b="1" i="1" dirty="0" err="1">
                  <a:solidFill>
                    <a:srgbClr val="0070C0"/>
                  </a:solidFill>
                  <a:latin typeface="Times New Roman" pitchFamily="18" charset="0"/>
                  <a:cs typeface="Times New Roman" pitchFamily="18" charset="0"/>
                </a:rPr>
                <a:t>жылғы</a:t>
              </a:r>
              <a:r>
                <a:rPr lang="ru-RU" sz="1050" b="1" i="1" dirty="0">
                  <a:solidFill>
                    <a:srgbClr val="0070C0"/>
                  </a:solidFill>
                  <a:latin typeface="Times New Roman" pitchFamily="18" charset="0"/>
                  <a:cs typeface="Times New Roman" pitchFamily="18" charset="0"/>
                </a:rPr>
                <a:t> 19 </a:t>
              </a:r>
              <a:r>
                <a:rPr lang="ru-RU" sz="1050" b="1" i="1" dirty="0" err="1">
                  <a:solidFill>
                    <a:srgbClr val="0070C0"/>
                  </a:solidFill>
                  <a:latin typeface="Times New Roman" pitchFamily="18" charset="0"/>
                  <a:cs typeface="Times New Roman" pitchFamily="18" charset="0"/>
                </a:rPr>
                <a:t>желтоқсандағы</a:t>
              </a:r>
              <a:r>
                <a:rPr lang="ru-RU" sz="1050" b="1" i="1" dirty="0">
                  <a:solidFill>
                    <a:srgbClr val="0070C0"/>
                  </a:solidFill>
                  <a:latin typeface="Times New Roman" pitchFamily="18" charset="0"/>
                  <a:cs typeface="Times New Roman" pitchFamily="18" charset="0"/>
                </a:rPr>
                <a:t> №</a:t>
              </a:r>
              <a:r>
                <a:rPr lang="ru-RU" sz="1050" b="1" i="1" dirty="0" smtClean="0">
                  <a:solidFill>
                    <a:srgbClr val="0070C0"/>
                  </a:solidFill>
                  <a:latin typeface="Times New Roman" pitchFamily="18" charset="0"/>
                  <a:cs typeface="Times New Roman" pitchFamily="18" charset="0"/>
                </a:rPr>
                <a:t>508 </a:t>
              </a:r>
              <a:r>
                <a:rPr lang="ru-RU" sz="1050" b="1" i="1" dirty="0" err="1">
                  <a:solidFill>
                    <a:srgbClr val="0070C0"/>
                  </a:solidFill>
                  <a:latin typeface="Times New Roman" pitchFamily="18" charset="0"/>
                  <a:cs typeface="Times New Roman" pitchFamily="18" charset="0"/>
                </a:rPr>
                <a:t>Заңы</a:t>
              </a:r>
              <a:endParaRPr lang="ru-RU" sz="1050" i="1" dirty="0">
                <a:solidFill>
                  <a:srgbClr val="0070C0"/>
                </a:solidFill>
                <a:latin typeface="Times New Roman" pitchFamily="18" charset="0"/>
                <a:cs typeface="Times New Roman" pitchFamily="18" charset="0"/>
              </a:endParaRPr>
            </a:p>
          </p:txBody>
        </p:sp>
        <p:sp>
          <p:nvSpPr>
            <p:cNvPr id="23" name="Прямоугольник 22"/>
            <p:cNvSpPr/>
            <p:nvPr/>
          </p:nvSpPr>
          <p:spPr>
            <a:xfrm>
              <a:off x="428596" y="5323571"/>
              <a:ext cx="6215106" cy="954107"/>
            </a:xfrm>
            <a:prstGeom prst="rect">
              <a:avLst/>
            </a:prstGeom>
          </p:spPr>
          <p:txBody>
            <a:bodyPr wrap="square">
              <a:spAutoFit/>
            </a:bodyPr>
            <a:lstStyle/>
            <a:p>
              <a:pPr algn="just"/>
              <a:r>
                <a:rPr lang="ru-RU" sz="1200" b="1" dirty="0">
                  <a:solidFill>
                    <a:srgbClr val="C00000"/>
                  </a:solidFill>
                  <a:latin typeface="Times New Roman" pitchFamily="18" charset="0"/>
                  <a:cs typeface="Times New Roman" pitchFamily="18" charset="0"/>
                </a:rPr>
                <a:t>7-бап. </a:t>
              </a:r>
              <a:r>
                <a:rPr lang="ru-RU" sz="1200" b="1" dirty="0" err="1">
                  <a:solidFill>
                    <a:srgbClr val="C00000"/>
                  </a:solidFill>
                  <a:latin typeface="Times New Roman" pitchFamily="18" charset="0"/>
                  <a:cs typeface="Times New Roman" pitchFamily="18" charset="0"/>
                </a:rPr>
                <a:t>Жөнсiз</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жарнама</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түрлерi</a:t>
              </a:r>
              <a:r>
                <a:rPr lang="ru-RU" sz="1200" b="1" dirty="0" smtClean="0">
                  <a:solidFill>
                    <a:srgbClr val="C00000"/>
                  </a:solidFill>
                  <a:latin typeface="Times New Roman" pitchFamily="18" charset="0"/>
                  <a:cs typeface="Times New Roman" pitchFamily="18" charset="0"/>
                </a:rPr>
                <a:t>.</a:t>
              </a:r>
            </a:p>
            <a:p>
              <a:pPr algn="just"/>
              <a:r>
                <a:rPr lang="ru-RU" sz="1100" i="1" dirty="0" smtClean="0">
                  <a:latin typeface="Times New Roman" pitchFamily="18" charset="0"/>
                  <a:cs typeface="Times New Roman" pitchFamily="18" charset="0"/>
                </a:rPr>
                <a:t>3</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Мыналар</a:t>
              </a:r>
              <a:r>
                <a:rPr lang="ru-RU" sz="1100" i="1" dirty="0" smtClean="0">
                  <a:latin typeface="Times New Roman" pitchFamily="18" charset="0"/>
                  <a:cs typeface="Times New Roman" pitchFamily="18" charset="0"/>
                </a:rPr>
                <a:t>:</a:t>
              </a:r>
            </a:p>
            <a:p>
              <a:pPr algn="just"/>
              <a:r>
                <a:rPr lang="ru-RU" sz="1100" i="1" dirty="0" smtClean="0">
                  <a:latin typeface="Times New Roman" pitchFamily="18" charset="0"/>
                  <a:cs typeface="Times New Roman" pitchFamily="18" charset="0"/>
                </a:rPr>
                <a:t>3</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Қазақстан Республикасының мемлекеттiк</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рәміздеріне</a:t>
              </a:r>
              <a:r>
                <a:rPr lang="ru-RU" sz="1100" i="1" dirty="0" smtClean="0">
                  <a:latin typeface="Times New Roman" pitchFamily="18" charset="0"/>
                  <a:cs typeface="Times New Roman" pitchFamily="18" charset="0"/>
                </a:rPr>
                <a:t>, </a:t>
              </a:r>
              <a:r>
                <a:rPr lang="ru-RU" sz="1100" i="1" dirty="0" err="1">
                  <a:latin typeface="Times New Roman" pitchFamily="18" charset="0"/>
                  <a:cs typeface="Times New Roman" pitchFamily="18" charset="0"/>
                </a:rPr>
                <a:t>ұлттық валютасына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немесе</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шетелвалютасына</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дiни</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нышандарға нұқсанкелтiретiн жарнама</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әдепсiз жарнама</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болып</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табылады</a:t>
              </a:r>
              <a:r>
                <a:rPr lang="ru-RU" sz="1100" i="1" dirty="0" smtClean="0">
                  <a:latin typeface="Times New Roman" pitchFamily="18" charset="0"/>
                  <a:cs typeface="Times New Roman" pitchFamily="18" charset="0"/>
                </a:rPr>
                <a:t>.</a:t>
              </a:r>
              <a:endParaRPr lang="ru-RU" sz="1100" i="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11"/>
            <a:srcRect/>
            <a:stretch>
              <a:fillRect/>
            </a:stretch>
          </p:blipFill>
          <p:spPr bwMode="auto">
            <a:xfrm>
              <a:off x="6786578" y="4786322"/>
              <a:ext cx="1838325" cy="1590675"/>
            </a:xfrm>
            <a:prstGeom prst="rect">
              <a:avLst/>
            </a:prstGeom>
            <a:noFill/>
            <a:ln w="9525">
              <a:noFill/>
              <a:miter lim="800000"/>
              <a:headEnd/>
              <a:tailEnd/>
            </a:ln>
            <a:effectLst/>
          </p:spPr>
        </p:pic>
      </p:grpSp>
    </p:spTree>
    <p:extLst>
      <p:ext uri="{BB962C8B-B14F-4D97-AF65-F5344CB8AC3E}">
        <p14:creationId xmlns:p14="http://schemas.microsoft.com/office/powerpoint/2010/main" xmlns="" val="247636965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23" name="Группа 22"/>
          <p:cNvGrpSpPr/>
          <p:nvPr/>
        </p:nvGrpSpPr>
        <p:grpSpPr>
          <a:xfrm>
            <a:off x="504212" y="713418"/>
            <a:ext cx="8211192" cy="1572574"/>
            <a:chOff x="504212" y="570542"/>
            <a:chExt cx="8211192" cy="1572574"/>
          </a:xfrm>
        </p:grpSpPr>
        <p:sp>
          <p:nvSpPr>
            <p:cNvPr id="4" name="Прямоугольник 3"/>
            <p:cNvSpPr/>
            <p:nvPr/>
          </p:nvSpPr>
          <p:spPr>
            <a:xfrm>
              <a:off x="539552" y="570542"/>
              <a:ext cx="4572000" cy="261610"/>
            </a:xfrm>
            <a:prstGeom prst="rect">
              <a:avLst/>
            </a:prstGeom>
          </p:spPr>
          <p:txBody>
            <a:bodyPr>
              <a:spAutoFit/>
            </a:bodyPr>
            <a:lstStyle/>
            <a:p>
              <a:pPr algn="ctr"/>
              <a:r>
                <a:rPr lang="ru-RU" sz="1100" b="1" dirty="0">
                  <a:solidFill>
                    <a:srgbClr val="C00000"/>
                  </a:solidFill>
                  <a:latin typeface="Times New Roman" pitchFamily="18" charset="0"/>
                  <a:cs typeface="Times New Roman" pitchFamily="18" charset="0"/>
                </a:rPr>
                <a:t>«</a:t>
              </a:r>
              <a:r>
                <a:rPr lang="ru-RU" sz="1100" b="1" dirty="0" smtClean="0">
                  <a:solidFill>
                    <a:srgbClr val="C00000"/>
                  </a:solidFill>
                  <a:latin typeface="Times New Roman" pitchFamily="18" charset="0"/>
                  <a:cs typeface="Times New Roman" pitchFamily="18" charset="0"/>
                </a:rPr>
                <a:t>АВТОРЛЫҚ ҚҰҚЫҚ ЖӘНЕ САБАҚТАС ҚҰҚЫҚТАР ТУРАЛЫ»</a:t>
              </a:r>
              <a:endParaRPr lang="ru-RU" sz="1100" dirty="0">
                <a:solidFill>
                  <a:srgbClr val="C00000"/>
                </a:solidFill>
                <a:latin typeface="Times New Roman" pitchFamily="18" charset="0"/>
                <a:cs typeface="Times New Roman" pitchFamily="18" charset="0"/>
              </a:endParaRPr>
            </a:p>
          </p:txBody>
        </p:sp>
        <p:sp>
          <p:nvSpPr>
            <p:cNvPr id="5" name="Прямоугольник 4"/>
            <p:cNvSpPr/>
            <p:nvPr/>
          </p:nvSpPr>
          <p:spPr>
            <a:xfrm>
              <a:off x="1071538" y="809936"/>
              <a:ext cx="3425540" cy="415498"/>
            </a:xfrm>
            <a:prstGeom prst="rect">
              <a:avLst/>
            </a:prstGeom>
          </p:spPr>
          <p:txBody>
            <a:bodyPr wrap="square">
              <a:spAutoFit/>
            </a:bodyPr>
            <a:lstStyle/>
            <a:p>
              <a:pPr algn="ctr"/>
              <a:r>
                <a:rPr lang="ru-RU" sz="1050" b="1" i="1" dirty="0" err="1">
                  <a:solidFill>
                    <a:srgbClr val="0070C0"/>
                  </a:solidFill>
                  <a:latin typeface="Times New Roman" pitchFamily="18" charset="0"/>
                  <a:cs typeface="Times New Roman" pitchFamily="18" charset="0"/>
                </a:rPr>
                <a:t>Қазақстан</a:t>
              </a:r>
              <a:r>
                <a:rPr lang="ru-RU" sz="1050" b="1" i="1" dirty="0">
                  <a:solidFill>
                    <a:srgbClr val="0070C0"/>
                  </a:solidFill>
                  <a:latin typeface="Times New Roman" pitchFamily="18" charset="0"/>
                  <a:cs typeface="Times New Roman" pitchFamily="18" charset="0"/>
                </a:rPr>
                <a:t> </a:t>
              </a:r>
              <a:r>
                <a:rPr lang="ru-RU" sz="1050" b="1" i="1" dirty="0" err="1">
                  <a:solidFill>
                    <a:srgbClr val="0070C0"/>
                  </a:solidFill>
                  <a:latin typeface="Times New Roman" pitchFamily="18" charset="0"/>
                  <a:cs typeface="Times New Roman" pitchFamily="18" charset="0"/>
                </a:rPr>
                <a:t>Республикасының</a:t>
              </a:r>
              <a:r>
                <a:rPr lang="ru-RU" sz="1050" b="1" i="1" dirty="0">
                  <a:solidFill>
                    <a:srgbClr val="0070C0"/>
                  </a:solidFill>
                  <a:latin typeface="Times New Roman" pitchFamily="18" charset="0"/>
                  <a:cs typeface="Times New Roman" pitchFamily="18" charset="0"/>
                </a:rPr>
                <a:t> </a:t>
              </a:r>
              <a:endParaRPr lang="ru-RU" sz="1050" b="1" i="1" dirty="0" smtClean="0">
                <a:solidFill>
                  <a:srgbClr val="0070C0"/>
                </a:solidFill>
                <a:latin typeface="Times New Roman" pitchFamily="18" charset="0"/>
                <a:cs typeface="Times New Roman" pitchFamily="18" charset="0"/>
              </a:endParaRPr>
            </a:p>
            <a:p>
              <a:pPr algn="ctr"/>
              <a:r>
                <a:rPr lang="ru-RU" sz="1050" b="1" i="1" dirty="0" smtClean="0">
                  <a:solidFill>
                    <a:srgbClr val="0070C0"/>
                  </a:solidFill>
                  <a:latin typeface="Times New Roman" pitchFamily="18" charset="0"/>
                  <a:cs typeface="Times New Roman" pitchFamily="18" charset="0"/>
                </a:rPr>
                <a:t>1996 </a:t>
              </a:r>
              <a:r>
                <a:rPr lang="ru-RU" sz="1050" b="1" i="1" dirty="0" err="1">
                  <a:solidFill>
                    <a:srgbClr val="0070C0"/>
                  </a:solidFill>
                  <a:latin typeface="Times New Roman" pitchFamily="18" charset="0"/>
                  <a:cs typeface="Times New Roman" pitchFamily="18" charset="0"/>
                </a:rPr>
                <a:t>жылғы</a:t>
              </a:r>
              <a:r>
                <a:rPr lang="ru-RU" sz="1050" b="1" i="1" dirty="0">
                  <a:solidFill>
                    <a:srgbClr val="0070C0"/>
                  </a:solidFill>
                  <a:latin typeface="Times New Roman" pitchFamily="18" charset="0"/>
                  <a:cs typeface="Times New Roman" pitchFamily="18" charset="0"/>
                </a:rPr>
                <a:t> 10 </a:t>
              </a:r>
              <a:r>
                <a:rPr lang="ru-RU" sz="1050" b="1" i="1" dirty="0" err="1">
                  <a:solidFill>
                    <a:srgbClr val="0070C0"/>
                  </a:solidFill>
                  <a:latin typeface="Times New Roman" pitchFamily="18" charset="0"/>
                  <a:cs typeface="Times New Roman" pitchFamily="18" charset="0"/>
                </a:rPr>
                <a:t>маусымдағы</a:t>
              </a:r>
              <a:r>
                <a:rPr lang="ru-RU" sz="1050" b="1" i="1" dirty="0">
                  <a:solidFill>
                    <a:srgbClr val="0070C0"/>
                  </a:solidFill>
                  <a:latin typeface="Times New Roman" pitchFamily="18" charset="0"/>
                  <a:cs typeface="Times New Roman" pitchFamily="18" charset="0"/>
                </a:rPr>
                <a:t> </a:t>
              </a:r>
              <a:r>
                <a:rPr lang="ru-RU" sz="1050" b="1" i="1" dirty="0" smtClean="0">
                  <a:solidFill>
                    <a:srgbClr val="0070C0"/>
                  </a:solidFill>
                  <a:latin typeface="Times New Roman" pitchFamily="18" charset="0"/>
                  <a:cs typeface="Times New Roman" pitchFamily="18" charset="0"/>
                </a:rPr>
                <a:t>№ </a:t>
              </a:r>
              <a:r>
                <a:rPr lang="ru-RU" sz="1050" b="1" i="1" dirty="0">
                  <a:solidFill>
                    <a:srgbClr val="0070C0"/>
                  </a:solidFill>
                  <a:latin typeface="Times New Roman" pitchFamily="18" charset="0"/>
                  <a:cs typeface="Times New Roman" pitchFamily="18" charset="0"/>
                </a:rPr>
                <a:t>6-I </a:t>
              </a:r>
              <a:r>
                <a:rPr lang="ru-RU" sz="1050" b="1" i="1" dirty="0" err="1" smtClean="0">
                  <a:solidFill>
                    <a:srgbClr val="0070C0"/>
                  </a:solidFill>
                  <a:latin typeface="Times New Roman" pitchFamily="18" charset="0"/>
                  <a:cs typeface="Times New Roman" pitchFamily="18" charset="0"/>
                </a:rPr>
                <a:t>Заңы</a:t>
              </a:r>
              <a:endParaRPr lang="ru-RU" sz="1050" b="1" i="1" dirty="0">
                <a:solidFill>
                  <a:srgbClr val="0070C0"/>
                </a:solidFill>
                <a:latin typeface="Times New Roman" pitchFamily="18" charset="0"/>
                <a:cs typeface="Times New Roman" pitchFamily="18" charset="0"/>
              </a:endParaRPr>
            </a:p>
          </p:txBody>
        </p:sp>
        <p:sp>
          <p:nvSpPr>
            <p:cNvPr id="6" name="Прямоугольник 5"/>
            <p:cNvSpPr/>
            <p:nvPr/>
          </p:nvSpPr>
          <p:spPr>
            <a:xfrm>
              <a:off x="1142976" y="1167126"/>
              <a:ext cx="3281556" cy="261610"/>
            </a:xfrm>
            <a:prstGeom prst="rect">
              <a:avLst/>
            </a:prstGeom>
          </p:spPr>
          <p:txBody>
            <a:bodyPr wrap="square">
              <a:spAutoFit/>
            </a:bodyPr>
            <a:lstStyle/>
            <a:p>
              <a:pPr algn="ctr"/>
              <a:r>
                <a:rPr lang="ru-RU" sz="1050" dirty="0">
                  <a:latin typeface="Times New Roman" pitchFamily="18" charset="0"/>
                  <a:cs typeface="Times New Roman" pitchFamily="18" charset="0"/>
                </a:rPr>
                <a:t>(</a:t>
              </a:r>
              <a:r>
                <a:rPr lang="kk-KZ" sz="1050" dirty="0">
                  <a:latin typeface="Times New Roman" pitchFamily="18" charset="0"/>
                  <a:cs typeface="Times New Roman" pitchFamily="18" charset="0"/>
                </a:rPr>
                <a:t>2012 </a:t>
              </a:r>
              <a:r>
                <a:rPr lang="kk-KZ" sz="1050" dirty="0" smtClean="0">
                  <a:latin typeface="Times New Roman" pitchFamily="18" charset="0"/>
                  <a:cs typeface="Times New Roman" pitchFamily="18" charset="0"/>
                </a:rPr>
                <a:t>жылы </a:t>
              </a:r>
              <a:r>
                <a:rPr lang="ru-RU" sz="1050" dirty="0" smtClean="0">
                  <a:latin typeface="Times New Roman" pitchFamily="18" charset="0"/>
                  <a:cs typeface="Times New Roman" pitchFamily="18" charset="0"/>
                </a:rPr>
                <a:t>12 </a:t>
              </a:r>
              <a:r>
                <a:rPr lang="ru-RU" sz="1050" dirty="0" err="1" smtClean="0">
                  <a:latin typeface="Times New Roman" pitchFamily="18" charset="0"/>
                  <a:cs typeface="Times New Roman" pitchFamily="18" charset="0"/>
                </a:rPr>
                <a:t>қаңтарда</a:t>
              </a:r>
              <a:r>
                <a:rPr lang="kk-KZ" sz="1050" dirty="0" smtClean="0">
                  <a:latin typeface="Times New Roman" pitchFamily="18" charset="0"/>
                  <a:cs typeface="Times New Roman" pitchFamily="18" charset="0"/>
                </a:rPr>
                <a:t> </a:t>
              </a:r>
              <a:r>
                <a:rPr lang="kk-KZ" sz="1050" dirty="0">
                  <a:latin typeface="Times New Roman" pitchFamily="18" charset="0"/>
                  <a:cs typeface="Times New Roman" pitchFamily="18" charset="0"/>
                </a:rPr>
                <a:t>өзгерістермен</a:t>
              </a:r>
              <a:r>
                <a:rPr lang="ru-RU" sz="1050" dirty="0" smtClean="0">
                  <a:latin typeface="Times New Roman" pitchFamily="18" charset="0"/>
                  <a:cs typeface="Times New Roman" pitchFamily="18" charset="0"/>
                </a:rPr>
                <a:t>)</a:t>
              </a:r>
              <a:endParaRPr lang="ru-RU" sz="1050" dirty="0">
                <a:latin typeface="Times New Roman" pitchFamily="18" charset="0"/>
                <a:cs typeface="Times New Roman" pitchFamily="18" charset="0"/>
              </a:endParaRPr>
            </a:p>
          </p:txBody>
        </p:sp>
        <p:sp>
          <p:nvSpPr>
            <p:cNvPr id="7" name="Прямоугольник 6"/>
            <p:cNvSpPr/>
            <p:nvPr/>
          </p:nvSpPr>
          <p:spPr>
            <a:xfrm>
              <a:off x="504212" y="1358286"/>
              <a:ext cx="8211192" cy="784830"/>
            </a:xfrm>
            <a:prstGeom prst="rect">
              <a:avLst/>
            </a:prstGeom>
          </p:spPr>
          <p:txBody>
            <a:bodyPr wrap="square">
              <a:spAutoFit/>
            </a:bodyPr>
            <a:lstStyle/>
            <a:p>
              <a:pPr algn="just"/>
              <a:r>
                <a:rPr lang="ru-RU" sz="1200" b="1" dirty="0">
                  <a:solidFill>
                    <a:srgbClr val="C00000"/>
                  </a:solidFill>
                  <a:latin typeface="Times New Roman" pitchFamily="18" charset="0"/>
                  <a:cs typeface="Times New Roman" pitchFamily="18" charset="0"/>
                </a:rPr>
                <a:t>8-бап. </a:t>
              </a:r>
              <a:r>
                <a:rPr lang="ru-RU" sz="1200" b="1" dirty="0" err="1">
                  <a:solidFill>
                    <a:srgbClr val="C00000"/>
                  </a:solidFill>
                  <a:latin typeface="Times New Roman" pitchFamily="18" charset="0"/>
                  <a:cs typeface="Times New Roman" pitchFamily="18" charset="0"/>
                </a:rPr>
                <a:t>Авторлық</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құқық</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объектiлерi</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болмайтын</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туындылар</a:t>
              </a:r>
              <a:r>
                <a:rPr lang="ru-RU" sz="1200" b="1" dirty="0" smtClean="0">
                  <a:solidFill>
                    <a:srgbClr val="C00000"/>
                  </a:solidFill>
                  <a:latin typeface="Times New Roman" pitchFamily="18" charset="0"/>
                  <a:cs typeface="Times New Roman" pitchFamily="18" charset="0"/>
                </a:rPr>
                <a:t>.</a:t>
              </a:r>
            </a:p>
            <a:p>
              <a:pPr algn="just"/>
              <a:r>
                <a:rPr lang="ru-RU" sz="1100" i="1" dirty="0" err="1" smtClean="0">
                  <a:latin typeface="Times New Roman" pitchFamily="18" charset="0"/>
                  <a:cs typeface="Times New Roman" pitchFamily="18" charset="0"/>
                </a:rPr>
                <a:t>Мыналар</a:t>
              </a:r>
              <a:r>
                <a:rPr lang="ru-RU" sz="1100" i="1" dirty="0" smtClean="0">
                  <a:latin typeface="Times New Roman" pitchFamily="18" charset="0"/>
                  <a:cs typeface="Times New Roman" pitchFamily="18" charset="0"/>
                </a:rPr>
                <a:t> </a:t>
              </a:r>
              <a:r>
                <a:rPr lang="ru-RU" sz="1100" i="1" dirty="0" err="1">
                  <a:latin typeface="Times New Roman" pitchFamily="18" charset="0"/>
                  <a:cs typeface="Times New Roman" pitchFamily="18" charset="0"/>
                </a:rPr>
                <a:t>авторлық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құқық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объектiлерi</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болмайды</a:t>
              </a:r>
              <a:r>
                <a:rPr lang="ru-RU" sz="1100" i="1" dirty="0" smtClean="0">
                  <a:latin typeface="Times New Roman" pitchFamily="18" charset="0"/>
                  <a:cs typeface="Times New Roman" pitchFamily="18" charset="0"/>
                </a:rPr>
                <a:t>:</a:t>
              </a:r>
            </a:p>
            <a:p>
              <a:pPr algn="just"/>
              <a:r>
                <a:rPr lang="ru-RU" sz="1100" i="1" dirty="0" smtClean="0">
                  <a:latin typeface="Times New Roman" pitchFamily="18" charset="0"/>
                  <a:cs typeface="Times New Roman" pitchFamily="18" charset="0"/>
                </a:rPr>
                <a:t>2</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мемлекеттiк</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рәміздер</a:t>
              </a:r>
              <a:r>
                <a:rPr lang="ru-RU" sz="1100" i="1" dirty="0" smtClean="0">
                  <a:latin typeface="Times New Roman" pitchFamily="18" charset="0"/>
                  <a:cs typeface="Times New Roman" pitchFamily="18" charset="0"/>
                </a:rPr>
                <a:t> </a:t>
              </a:r>
              <a:r>
                <a:rPr lang="ru-RU" sz="1100" i="1" dirty="0">
                  <a:latin typeface="Times New Roman" pitchFamily="18" charset="0"/>
                  <a:cs typeface="Times New Roman" pitchFamily="18" charset="0"/>
                </a:rPr>
                <a:t>мен </a:t>
              </a:r>
              <a:r>
                <a:rPr lang="ru-RU" sz="1100" i="1" dirty="0" err="1">
                  <a:latin typeface="Times New Roman" pitchFamily="18" charset="0"/>
                  <a:cs typeface="Times New Roman" pitchFamily="18" charset="0"/>
                </a:rPr>
                <a:t>белгiлер</a:t>
              </a:r>
              <a:r>
                <a:rPr lang="ru-RU" sz="1100" i="1" dirty="0">
                  <a:latin typeface="Times New Roman" pitchFamily="18" charset="0"/>
                  <a:cs typeface="Times New Roman" pitchFamily="18" charset="0"/>
                </a:rPr>
                <a:t> </a:t>
              </a:r>
              <a:r>
                <a:rPr lang="ru-RU" sz="1100" i="1" dirty="0" smtClean="0">
                  <a:latin typeface="Times New Roman" pitchFamily="18" charset="0"/>
                  <a:cs typeface="Times New Roman" pitchFamily="18" charset="0"/>
                </a:rPr>
                <a:t>(</a:t>
              </a:r>
              <a:r>
                <a:rPr lang="ru-RU" sz="1100" i="1" dirty="0" err="1" smtClean="0">
                  <a:latin typeface="Times New Roman" pitchFamily="18" charset="0"/>
                  <a:cs typeface="Times New Roman" pitchFamily="18" charset="0"/>
                </a:rPr>
                <a:t>тулар</a:t>
              </a:r>
              <a:r>
                <a:rPr lang="ru-RU" sz="1100" i="1" dirty="0" smtClean="0">
                  <a:latin typeface="Times New Roman" pitchFamily="18" charset="0"/>
                  <a:cs typeface="Times New Roman" pitchFamily="18" charset="0"/>
                </a:rPr>
                <a:t>, </a:t>
              </a:r>
              <a:r>
                <a:rPr lang="ru-RU" sz="1100" i="1" dirty="0" err="1">
                  <a:latin typeface="Times New Roman" pitchFamily="18" charset="0"/>
                  <a:cs typeface="Times New Roman" pitchFamily="18" charset="0"/>
                </a:rPr>
                <a:t>елтаңбалар</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ордендер</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ақша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белгiлерi</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өзге</a:t>
              </a:r>
              <a:r>
                <a:rPr lang="ru-RU" sz="1100" i="1" dirty="0">
                  <a:latin typeface="Times New Roman" pitchFamily="18" charset="0"/>
                  <a:cs typeface="Times New Roman" pitchFamily="18" charset="0"/>
                </a:rPr>
                <a:t> де </a:t>
              </a:r>
              <a:r>
                <a:rPr lang="ru-RU" sz="1100" i="1" dirty="0" err="1">
                  <a:latin typeface="Times New Roman" pitchFamily="18" charset="0"/>
                  <a:cs typeface="Times New Roman" pitchFamily="18" charset="0"/>
                </a:rPr>
                <a:t>мемлекеттiк</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рәміздер</a:t>
              </a:r>
              <a:r>
                <a:rPr lang="ru-RU" sz="1100" i="1" dirty="0" smtClean="0">
                  <a:latin typeface="Times New Roman" pitchFamily="18" charset="0"/>
                  <a:cs typeface="Times New Roman" pitchFamily="18" charset="0"/>
                </a:rPr>
                <a:t> </a:t>
              </a:r>
              <a:r>
                <a:rPr lang="ru-RU" sz="1100" i="1" dirty="0">
                  <a:latin typeface="Times New Roman" pitchFamily="18" charset="0"/>
                  <a:cs typeface="Times New Roman" pitchFamily="18" charset="0"/>
                </a:rPr>
                <a:t>мен </a:t>
              </a:r>
              <a:r>
                <a:rPr lang="ru-RU" sz="1100" i="1" dirty="0" err="1">
                  <a:latin typeface="Times New Roman" pitchFamily="18" charset="0"/>
                  <a:cs typeface="Times New Roman" pitchFamily="18" charset="0"/>
                </a:rPr>
                <a:t>белгiлер</a:t>
              </a:r>
              <a:r>
                <a:rPr lang="ru-RU" sz="1100" i="1" dirty="0" smtClean="0">
                  <a:latin typeface="Times New Roman" pitchFamily="18" charset="0"/>
                  <a:cs typeface="Times New Roman" pitchFamily="18" charset="0"/>
                </a:rPr>
                <a:t>).</a:t>
              </a:r>
              <a:endParaRPr lang="ru-RU" sz="1100" i="1" dirty="0">
                <a:latin typeface="Times New Roman" pitchFamily="18" charset="0"/>
                <a:cs typeface="Times New Roman" pitchFamily="18" charset="0"/>
              </a:endParaRPr>
            </a:p>
          </p:txBody>
        </p:sp>
        <p:pic>
          <p:nvPicPr>
            <p:cNvPr id="5122" name="Picture 2" descr="D:\Documents\i (22).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43570" y="642918"/>
              <a:ext cx="2643206" cy="100013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1" name="Группа 20"/>
          <p:cNvGrpSpPr/>
          <p:nvPr/>
        </p:nvGrpSpPr>
        <p:grpSpPr>
          <a:xfrm>
            <a:off x="500034" y="2285992"/>
            <a:ext cx="8001056" cy="1785950"/>
            <a:chOff x="500034" y="2214554"/>
            <a:chExt cx="7649749" cy="1785950"/>
          </a:xfrm>
        </p:grpSpPr>
        <p:sp>
          <p:nvSpPr>
            <p:cNvPr id="10" name="Прямоугольник 9"/>
            <p:cNvSpPr/>
            <p:nvPr/>
          </p:nvSpPr>
          <p:spPr>
            <a:xfrm>
              <a:off x="500034" y="3143248"/>
              <a:ext cx="6357982" cy="800219"/>
            </a:xfrm>
            <a:prstGeom prst="rect">
              <a:avLst/>
            </a:prstGeom>
          </p:spPr>
          <p:txBody>
            <a:bodyPr wrap="square">
              <a:spAutoFit/>
            </a:bodyPr>
            <a:lstStyle/>
            <a:p>
              <a:r>
                <a:rPr lang="ru-RU" sz="1200" b="1" dirty="0">
                  <a:solidFill>
                    <a:srgbClr val="C00000"/>
                  </a:solidFill>
                  <a:latin typeface="Times New Roman" pitchFamily="18" charset="0"/>
                  <a:cs typeface="Times New Roman" pitchFamily="18" charset="0"/>
                </a:rPr>
                <a:t>34-бап. </a:t>
              </a:r>
              <a:r>
                <a:rPr lang="ru-RU" sz="1200" b="1" dirty="0" err="1">
                  <a:solidFill>
                    <a:srgbClr val="C00000"/>
                  </a:solidFill>
                  <a:latin typeface="Times New Roman" pitchFamily="18" charset="0"/>
                  <a:cs typeface="Times New Roman" pitchFamily="18" charset="0"/>
                </a:rPr>
                <a:t>Қазақстан</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Республикасының</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мемлекеттік</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рәміздерін</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дайындау</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саласындағы</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қызметті</a:t>
              </a:r>
              <a:r>
                <a:rPr lang="ru-RU" sz="1200" b="1" dirty="0">
                  <a:solidFill>
                    <a:srgbClr val="C00000"/>
                  </a:solidFill>
                  <a:latin typeface="Times New Roman" pitchFamily="18" charset="0"/>
                  <a:cs typeface="Times New Roman" pitchFamily="18" charset="0"/>
                </a:rPr>
                <a:t> </a:t>
              </a:r>
              <a:r>
                <a:rPr lang="ru-RU" sz="1200" b="1" dirty="0" err="1">
                  <a:solidFill>
                    <a:srgbClr val="C00000"/>
                  </a:solidFill>
                  <a:latin typeface="Times New Roman" pitchFamily="18" charset="0"/>
                  <a:cs typeface="Times New Roman" pitchFamily="18" charset="0"/>
                </a:rPr>
                <a:t>лицензиялау</a:t>
              </a:r>
              <a:r>
                <a:rPr lang="ru-RU" sz="1200" b="1" dirty="0">
                  <a:solidFill>
                    <a:srgbClr val="C00000"/>
                  </a:solidFill>
                  <a:latin typeface="Times New Roman" pitchFamily="18" charset="0"/>
                  <a:cs typeface="Times New Roman" pitchFamily="18" charset="0"/>
                </a:rPr>
                <a:t>.</a:t>
              </a:r>
            </a:p>
            <a:p>
              <a:pPr algn="just"/>
              <a:r>
                <a:rPr lang="ru-RU" sz="1100" i="1" dirty="0" err="1" smtClean="0">
                  <a:latin typeface="Times New Roman" pitchFamily="18" charset="0"/>
                  <a:cs typeface="Times New Roman" pitchFamily="18" charset="0"/>
                </a:rPr>
                <a:t>Қазақстан  </a:t>
              </a:r>
              <a:r>
                <a:rPr lang="ru-RU" sz="1100" i="1" dirty="0" err="1">
                  <a:latin typeface="Times New Roman" pitchFamily="18" charset="0"/>
                  <a:cs typeface="Times New Roman" pitchFamily="18" charset="0"/>
                </a:rPr>
                <a:t>Республикасының </a:t>
              </a:r>
              <a:r>
                <a:rPr lang="ru-RU" sz="1100" i="1" dirty="0" err="1" smtClean="0">
                  <a:latin typeface="Times New Roman" pitchFamily="18" charset="0"/>
                  <a:cs typeface="Times New Roman" pitchFamily="18" charset="0"/>
                </a:rPr>
                <a:t> Мемлекеттік</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Туы</a:t>
              </a:r>
              <a:r>
                <a:rPr lang="ru-RU" sz="1100" i="1" dirty="0" smtClean="0">
                  <a:latin typeface="Times New Roman" pitchFamily="18" charset="0"/>
                  <a:cs typeface="Times New Roman" pitchFamily="18" charset="0"/>
                </a:rPr>
                <a:t>   </a:t>
              </a:r>
              <a:r>
                <a:rPr lang="ru-RU" sz="1100" i="1" dirty="0">
                  <a:latin typeface="Times New Roman" pitchFamily="18" charset="0"/>
                  <a:cs typeface="Times New Roman" pitchFamily="18" charset="0"/>
                </a:rPr>
                <a:t>мен </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Қазақстан        Республикасының     Мемлекеттік</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Елтаңбасын    </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дайындау</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үшін</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лицензияның болуы</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талап</a:t>
              </a:r>
              <a:r>
                <a:rPr lang="ru-RU" sz="1100" i="1" dirty="0" smtClean="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етіледі</a:t>
              </a:r>
              <a:r>
                <a:rPr lang="ru-RU" sz="1100" i="1" dirty="0" smtClean="0">
                  <a:latin typeface="Times New Roman" pitchFamily="18" charset="0"/>
                  <a:cs typeface="Times New Roman" pitchFamily="18" charset="0"/>
                </a:rPr>
                <a:t>.</a:t>
              </a:r>
              <a:endParaRPr lang="ru-RU" sz="1100" i="1" dirty="0">
                <a:latin typeface="Times New Roman" pitchFamily="18" charset="0"/>
                <a:cs typeface="Times New Roman" pitchFamily="18" charset="0"/>
              </a:endParaRPr>
            </a:p>
          </p:txBody>
        </p:sp>
        <p:grpSp>
          <p:nvGrpSpPr>
            <p:cNvPr id="13" name="Группа 12"/>
            <p:cNvGrpSpPr/>
            <p:nvPr/>
          </p:nvGrpSpPr>
          <p:grpSpPr>
            <a:xfrm>
              <a:off x="1428728" y="2214554"/>
              <a:ext cx="3143272" cy="857256"/>
              <a:chOff x="1428728" y="2428868"/>
              <a:chExt cx="3143272" cy="857256"/>
            </a:xfrm>
          </p:grpSpPr>
          <p:sp>
            <p:nvSpPr>
              <p:cNvPr id="8" name="Прямоугольник 7"/>
              <p:cNvSpPr/>
              <p:nvPr/>
            </p:nvSpPr>
            <p:spPr>
              <a:xfrm>
                <a:off x="1428728" y="2643182"/>
                <a:ext cx="3143272" cy="430887"/>
              </a:xfrm>
              <a:prstGeom prst="rect">
                <a:avLst/>
              </a:prstGeom>
            </p:spPr>
            <p:txBody>
              <a:bodyPr wrap="square">
                <a:spAutoFit/>
              </a:bodyPr>
              <a:lstStyle/>
              <a:p>
                <a:pPr algn="ctr"/>
                <a:r>
                  <a:rPr lang="ru-RU" sz="1100" b="1" i="1" dirty="0" err="1" smtClean="0">
                    <a:solidFill>
                      <a:srgbClr val="0070C0"/>
                    </a:solidFill>
                    <a:latin typeface="Times New Roman" pitchFamily="18" charset="0"/>
                    <a:cs typeface="Times New Roman" pitchFamily="18" charset="0"/>
                  </a:rPr>
                  <a:t>Қазақстан</a:t>
                </a:r>
                <a:r>
                  <a:rPr lang="ru-RU" sz="1100" b="1" i="1" dirty="0" smtClean="0">
                    <a:solidFill>
                      <a:srgbClr val="0070C0"/>
                    </a:solidFill>
                    <a:latin typeface="Times New Roman" pitchFamily="18" charset="0"/>
                    <a:cs typeface="Times New Roman" pitchFamily="18" charset="0"/>
                  </a:rPr>
                  <a:t> </a:t>
                </a:r>
                <a:r>
                  <a:rPr lang="ru-RU" sz="1100" b="1" i="1" dirty="0" err="1">
                    <a:solidFill>
                      <a:srgbClr val="0070C0"/>
                    </a:solidFill>
                    <a:latin typeface="Times New Roman" pitchFamily="18" charset="0"/>
                    <a:cs typeface="Times New Roman" pitchFamily="18" charset="0"/>
                  </a:rPr>
                  <a:t>Республикасының</a:t>
                </a:r>
                <a:r>
                  <a:rPr lang="ru-RU" sz="1100" b="1" i="1" dirty="0">
                    <a:solidFill>
                      <a:srgbClr val="0070C0"/>
                    </a:solidFill>
                    <a:latin typeface="Times New Roman" pitchFamily="18" charset="0"/>
                    <a:cs typeface="Times New Roman" pitchFamily="18" charset="0"/>
                  </a:rPr>
                  <a:t> </a:t>
                </a:r>
                <a:endParaRPr lang="ru-RU" sz="1100" b="1" i="1" dirty="0" smtClean="0">
                  <a:solidFill>
                    <a:srgbClr val="0070C0"/>
                  </a:solidFill>
                  <a:latin typeface="Times New Roman" pitchFamily="18" charset="0"/>
                  <a:cs typeface="Times New Roman" pitchFamily="18" charset="0"/>
                </a:endParaRPr>
              </a:p>
              <a:p>
                <a:pPr algn="ctr"/>
                <a:r>
                  <a:rPr lang="ru-RU" sz="1100" b="1" i="1" dirty="0" smtClean="0">
                    <a:solidFill>
                      <a:srgbClr val="0070C0"/>
                    </a:solidFill>
                    <a:latin typeface="Times New Roman" pitchFamily="18" charset="0"/>
                    <a:cs typeface="Times New Roman" pitchFamily="18" charset="0"/>
                  </a:rPr>
                  <a:t>2007 </a:t>
                </a:r>
                <a:r>
                  <a:rPr lang="ru-RU" sz="1100" b="1" i="1" dirty="0" err="1">
                    <a:solidFill>
                      <a:srgbClr val="0070C0"/>
                    </a:solidFill>
                    <a:latin typeface="Times New Roman" pitchFamily="18" charset="0"/>
                    <a:cs typeface="Times New Roman" pitchFamily="18" charset="0"/>
                  </a:rPr>
                  <a:t>жылғы</a:t>
                </a:r>
                <a:r>
                  <a:rPr lang="ru-RU" sz="1100" b="1" i="1" dirty="0">
                    <a:solidFill>
                      <a:srgbClr val="0070C0"/>
                    </a:solidFill>
                    <a:latin typeface="Times New Roman" pitchFamily="18" charset="0"/>
                    <a:cs typeface="Times New Roman" pitchFamily="18" charset="0"/>
                  </a:rPr>
                  <a:t> 11 </a:t>
                </a:r>
                <a:r>
                  <a:rPr lang="ru-RU" sz="1100" b="1" i="1" dirty="0" err="1">
                    <a:solidFill>
                      <a:srgbClr val="0070C0"/>
                    </a:solidFill>
                    <a:latin typeface="Times New Roman" pitchFamily="18" charset="0"/>
                    <a:cs typeface="Times New Roman" pitchFamily="18" charset="0"/>
                  </a:rPr>
                  <a:t>қаңтардағы</a:t>
                </a:r>
                <a:r>
                  <a:rPr lang="ru-RU" sz="1100" b="1" i="1" dirty="0">
                    <a:solidFill>
                      <a:srgbClr val="0070C0"/>
                    </a:solidFill>
                    <a:latin typeface="Times New Roman" pitchFamily="18" charset="0"/>
                    <a:cs typeface="Times New Roman" pitchFamily="18" charset="0"/>
                  </a:rPr>
                  <a:t> №</a:t>
                </a:r>
                <a:r>
                  <a:rPr lang="ru-RU" sz="1100" b="1" i="1" dirty="0" smtClean="0">
                    <a:solidFill>
                      <a:srgbClr val="0070C0"/>
                    </a:solidFill>
                    <a:latin typeface="Times New Roman" pitchFamily="18" charset="0"/>
                    <a:cs typeface="Times New Roman" pitchFamily="18" charset="0"/>
                  </a:rPr>
                  <a:t>214 </a:t>
                </a:r>
                <a:r>
                  <a:rPr lang="ru-RU" sz="1100" b="1" i="1" dirty="0" err="1" smtClean="0">
                    <a:solidFill>
                      <a:srgbClr val="0070C0"/>
                    </a:solidFill>
                    <a:latin typeface="Times New Roman" pitchFamily="18" charset="0"/>
                    <a:cs typeface="Times New Roman" pitchFamily="18" charset="0"/>
                  </a:rPr>
                  <a:t>Заңы</a:t>
                </a:r>
                <a:endParaRPr lang="ru-RU" sz="1100" b="1" i="1" dirty="0" smtClean="0">
                  <a:solidFill>
                    <a:srgbClr val="0070C0"/>
                  </a:solidFill>
                  <a:latin typeface="Times New Roman" pitchFamily="18" charset="0"/>
                  <a:cs typeface="Times New Roman" pitchFamily="18" charset="0"/>
                </a:endParaRPr>
              </a:p>
            </p:txBody>
          </p:sp>
          <p:sp>
            <p:nvSpPr>
              <p:cNvPr id="9" name="Прямоугольник 8"/>
              <p:cNvSpPr/>
              <p:nvPr/>
            </p:nvSpPr>
            <p:spPr>
              <a:xfrm>
                <a:off x="1857356" y="2428868"/>
                <a:ext cx="2259401" cy="276999"/>
              </a:xfrm>
              <a:prstGeom prst="rect">
                <a:avLst/>
              </a:prstGeom>
            </p:spPr>
            <p:txBody>
              <a:bodyPr wrap="none">
                <a:spAutoFit/>
              </a:bodyPr>
              <a:lstStyle/>
              <a:p>
                <a:r>
                  <a:rPr lang="ru-RU" sz="1200" b="1" dirty="0">
                    <a:solidFill>
                      <a:srgbClr val="C00000"/>
                    </a:solidFill>
                    <a:latin typeface="Times New Roman" pitchFamily="18" charset="0"/>
                    <a:cs typeface="Times New Roman" pitchFamily="18" charset="0"/>
                  </a:rPr>
                  <a:t>«</a:t>
                </a:r>
                <a:r>
                  <a:rPr lang="ru-RU" sz="1200" b="1" dirty="0" smtClean="0">
                    <a:solidFill>
                      <a:srgbClr val="C00000"/>
                    </a:solidFill>
                    <a:latin typeface="Times New Roman" pitchFamily="18" charset="0"/>
                    <a:cs typeface="Times New Roman" pitchFamily="18" charset="0"/>
                  </a:rPr>
                  <a:t>ЛИЦЕНЗИЯЛАУ ТУРАЛЫ»</a:t>
                </a:r>
                <a:endParaRPr lang="ru-RU" sz="1200" b="1" dirty="0">
                  <a:solidFill>
                    <a:srgbClr val="C00000"/>
                  </a:solidFill>
                  <a:latin typeface="Times New Roman" pitchFamily="18" charset="0"/>
                  <a:cs typeface="Times New Roman" pitchFamily="18" charset="0"/>
                </a:endParaRPr>
              </a:p>
            </p:txBody>
          </p:sp>
          <p:sp>
            <p:nvSpPr>
              <p:cNvPr id="11" name="Прямоугольник 10"/>
              <p:cNvSpPr/>
              <p:nvPr/>
            </p:nvSpPr>
            <p:spPr>
              <a:xfrm>
                <a:off x="1689063" y="3024514"/>
                <a:ext cx="2597185" cy="261610"/>
              </a:xfrm>
              <a:prstGeom prst="rect">
                <a:avLst/>
              </a:prstGeom>
            </p:spPr>
            <p:txBody>
              <a:bodyPr wrap="none">
                <a:spAutoFit/>
              </a:bodyPr>
              <a:lstStyle/>
              <a:p>
                <a:pPr algn="ctr"/>
                <a:r>
                  <a:rPr lang="ru-RU" sz="1100" dirty="0">
                    <a:latin typeface="Times New Roman" pitchFamily="18" charset="0"/>
                    <a:cs typeface="Times New Roman" pitchFamily="18" charset="0"/>
                  </a:rPr>
                  <a:t>(2012 </a:t>
                </a:r>
                <a:r>
                  <a:rPr lang="kk-KZ" sz="1100" dirty="0">
                    <a:latin typeface="Times New Roman" pitchFamily="18" charset="0"/>
                    <a:cs typeface="Times New Roman" pitchFamily="18" charset="0"/>
                  </a:rPr>
                  <a:t>жылы</a:t>
                </a:r>
                <a:r>
                  <a:rPr lang="ru-RU" sz="1100" dirty="0">
                    <a:latin typeface="Times New Roman" pitchFamily="18" charset="0"/>
                    <a:cs typeface="Times New Roman" pitchFamily="18" charset="0"/>
                  </a:rPr>
                  <a:t> 28 </a:t>
                </a:r>
                <a:r>
                  <a:rPr lang="ru-RU" sz="1100" dirty="0" err="1">
                    <a:latin typeface="Times New Roman" pitchFamily="18" charset="0"/>
                    <a:cs typeface="Times New Roman" pitchFamily="18" charset="0"/>
                  </a:rPr>
                  <a:t>шілдеде</a:t>
                </a:r>
                <a:r>
                  <a:rPr lang="ru-RU" sz="1100" dirty="0">
                    <a:latin typeface="Times New Roman" pitchFamily="18" charset="0"/>
                    <a:cs typeface="Times New Roman" pitchFamily="18" charset="0"/>
                  </a:rPr>
                  <a:t> </a:t>
                </a:r>
                <a:r>
                  <a:rPr lang="kk-KZ" sz="1100" dirty="0">
                    <a:latin typeface="Times New Roman" pitchFamily="18" charset="0"/>
                    <a:cs typeface="Times New Roman" pitchFamily="18" charset="0"/>
                  </a:rPr>
                  <a:t> өзгерістермен</a:t>
                </a:r>
                <a:r>
                  <a:rPr lang="ru-RU" sz="1100" dirty="0">
                    <a:latin typeface="Times New Roman" pitchFamily="18" charset="0"/>
                    <a:cs typeface="Times New Roman" pitchFamily="18" charset="0"/>
                  </a:rPr>
                  <a:t>) </a:t>
                </a:r>
              </a:p>
            </p:txBody>
          </p:sp>
        </p:grpSp>
        <p:pic>
          <p:nvPicPr>
            <p:cNvPr id="5123" name="Picture 3" descr="D:\Documents\license-pd.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29454" y="2285992"/>
              <a:ext cx="1220329" cy="17145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Группа 21"/>
          <p:cNvGrpSpPr/>
          <p:nvPr/>
        </p:nvGrpSpPr>
        <p:grpSpPr>
          <a:xfrm>
            <a:off x="500034" y="4235571"/>
            <a:ext cx="8072494" cy="1911209"/>
            <a:chOff x="500034" y="4235571"/>
            <a:chExt cx="7838217" cy="1911209"/>
          </a:xfrm>
        </p:grpSpPr>
        <p:sp>
          <p:nvSpPr>
            <p:cNvPr id="14" name="Прямоугольник 13"/>
            <p:cNvSpPr/>
            <p:nvPr/>
          </p:nvSpPr>
          <p:spPr>
            <a:xfrm>
              <a:off x="529863" y="4235571"/>
              <a:ext cx="5328021" cy="907941"/>
            </a:xfrm>
            <a:prstGeom prst="rect">
              <a:avLst/>
            </a:prstGeom>
          </p:spPr>
          <p:txBody>
            <a:bodyPr wrap="square">
              <a:spAutoFit/>
            </a:bodyPr>
            <a:lstStyle/>
            <a:p>
              <a:pPr algn="ctr"/>
              <a:r>
                <a:rPr lang="kk-KZ" sz="1050" b="1" dirty="0">
                  <a:solidFill>
                    <a:srgbClr val="C00000"/>
                  </a:solidFill>
                  <a:latin typeface="Times New Roman" pitchFamily="18" charset="0"/>
                  <a:cs typeface="Times New Roman" pitchFamily="18" charset="0"/>
                </a:rPr>
                <a:t>«</a:t>
              </a:r>
              <a:r>
                <a:rPr lang="kk-KZ" sz="1050" b="1" dirty="0" smtClean="0">
                  <a:solidFill>
                    <a:srgbClr val="C00000"/>
                  </a:solidFill>
                  <a:latin typeface="Times New Roman" pitchFamily="18" charset="0"/>
                  <a:cs typeface="Times New Roman" pitchFamily="18" charset="0"/>
                </a:rPr>
                <a:t>ҰЛТТЫҚ ВАЛЮТА – ҚАЗАҚСТАН ТЕҢГЕСІ БАНКНОТТАРЫ МЕН МОНЕТАЛАРЫ ДИЗАЙНЫНЫҢ ТҰЖЫРЫМДАМАСЫН БЕКІТУ ТУРАЛЫ»</a:t>
              </a:r>
            </a:p>
            <a:p>
              <a:endParaRPr lang="ru-RU" sz="1100" dirty="0">
                <a:solidFill>
                  <a:srgbClr val="C00000"/>
                </a:solidFill>
                <a:latin typeface="Times New Roman" pitchFamily="18" charset="0"/>
                <a:cs typeface="Times New Roman" pitchFamily="18" charset="0"/>
              </a:endParaRPr>
            </a:p>
            <a:p>
              <a:pPr algn="ctr"/>
              <a:r>
                <a:rPr lang="kk-KZ" sz="1050" b="1" i="1" dirty="0">
                  <a:solidFill>
                    <a:srgbClr val="0070C0"/>
                  </a:solidFill>
                  <a:latin typeface="Times New Roman" pitchFamily="18" charset="0"/>
                  <a:cs typeface="Times New Roman" pitchFamily="18" charset="0"/>
                </a:rPr>
                <a:t>Қазақстан Республикасы Президентінің </a:t>
              </a:r>
              <a:endParaRPr lang="kk-KZ" sz="1050" b="1" i="1" dirty="0" smtClean="0">
                <a:solidFill>
                  <a:srgbClr val="0070C0"/>
                </a:solidFill>
                <a:latin typeface="Times New Roman" pitchFamily="18" charset="0"/>
                <a:cs typeface="Times New Roman" pitchFamily="18" charset="0"/>
              </a:endParaRPr>
            </a:p>
            <a:p>
              <a:pPr algn="ctr"/>
              <a:r>
                <a:rPr lang="kk-KZ" sz="1050" b="1" i="1" dirty="0" smtClean="0">
                  <a:solidFill>
                    <a:srgbClr val="0070C0"/>
                  </a:solidFill>
                  <a:latin typeface="Times New Roman" pitchFamily="18" charset="0"/>
                  <a:cs typeface="Times New Roman" pitchFamily="18" charset="0"/>
                </a:rPr>
                <a:t>2003 </a:t>
              </a:r>
              <a:r>
                <a:rPr lang="kk-KZ" sz="1050" b="1" i="1" dirty="0">
                  <a:solidFill>
                    <a:srgbClr val="0070C0"/>
                  </a:solidFill>
                  <a:latin typeface="Times New Roman" pitchFamily="18" charset="0"/>
                  <a:cs typeface="Times New Roman" pitchFamily="18" charset="0"/>
                </a:rPr>
                <a:t>жылғы 25 қыркүйектегі №</a:t>
              </a:r>
              <a:r>
                <a:rPr lang="kk-KZ" sz="1050" b="1" i="1" dirty="0" smtClean="0">
                  <a:solidFill>
                    <a:srgbClr val="0070C0"/>
                  </a:solidFill>
                  <a:latin typeface="Times New Roman" pitchFamily="18" charset="0"/>
                  <a:cs typeface="Times New Roman" pitchFamily="18" charset="0"/>
                </a:rPr>
                <a:t>1193 Жарлығы</a:t>
              </a:r>
              <a:endParaRPr lang="ru-RU" sz="1050" i="1" dirty="0">
                <a:solidFill>
                  <a:srgbClr val="0070C0"/>
                </a:solidFill>
                <a:latin typeface="Times New Roman" pitchFamily="18" charset="0"/>
                <a:cs typeface="Times New Roman" pitchFamily="18" charset="0"/>
              </a:endParaRPr>
            </a:p>
          </p:txBody>
        </p:sp>
        <p:sp>
          <p:nvSpPr>
            <p:cNvPr id="15" name="Прямоугольник 14"/>
            <p:cNvSpPr/>
            <p:nvPr/>
          </p:nvSpPr>
          <p:spPr>
            <a:xfrm>
              <a:off x="500034" y="5284129"/>
              <a:ext cx="5357850" cy="600164"/>
            </a:xfrm>
            <a:prstGeom prst="rect">
              <a:avLst/>
            </a:prstGeom>
          </p:spPr>
          <p:txBody>
            <a:bodyPr wrap="square">
              <a:spAutoFit/>
            </a:bodyPr>
            <a:lstStyle/>
            <a:p>
              <a:pPr algn="just"/>
              <a:r>
                <a:rPr lang="kk-KZ" sz="1100" i="1" dirty="0" smtClean="0">
                  <a:latin typeface="Times New Roman" pitchFamily="18" charset="0"/>
                  <a:cs typeface="Times New Roman" pitchFamily="18" charset="0"/>
                </a:rPr>
                <a:t>8</a:t>
              </a:r>
              <a:r>
                <a:rPr lang="kk-KZ" sz="1100" i="1" dirty="0">
                  <a:latin typeface="Times New Roman" pitchFamily="18" charset="0"/>
                  <a:cs typeface="Times New Roman" pitchFamily="18" charset="0"/>
                </a:rPr>
                <a:t>. Банкноттар мен монеталар дизайны мынадай бейнелердiң бiрiнен және/немесе бiрнешеуiнен тұруға тиiс</a:t>
              </a:r>
              <a:r>
                <a:rPr lang="kk-KZ" sz="1100" i="1" dirty="0" smtClean="0">
                  <a:latin typeface="Times New Roman" pitchFamily="18" charset="0"/>
                  <a:cs typeface="Times New Roman" pitchFamily="18" charset="0"/>
                </a:rPr>
                <a:t>:</a:t>
              </a:r>
            </a:p>
            <a:p>
              <a:pPr algn="just"/>
              <a:r>
                <a:rPr lang="kk-KZ" sz="1100" i="1" dirty="0">
                  <a:latin typeface="Times New Roman" pitchFamily="18" charset="0"/>
                  <a:cs typeface="Times New Roman" pitchFamily="18" charset="0"/>
                </a:rPr>
                <a:t>    1) мемлекеттiк </a:t>
              </a:r>
              <a:r>
                <a:rPr lang="kk-KZ" sz="1100" i="1" dirty="0" smtClean="0">
                  <a:latin typeface="Times New Roman" pitchFamily="18" charset="0"/>
                  <a:cs typeface="Times New Roman" pitchFamily="18" charset="0"/>
                </a:rPr>
                <a:t>рәміздер. </a:t>
              </a:r>
              <a:endParaRPr lang="ru-RU" sz="1100" i="1" dirty="0"/>
            </a:p>
          </p:txBody>
        </p:sp>
        <p:grpSp>
          <p:nvGrpSpPr>
            <p:cNvPr id="20" name="Группа 19"/>
            <p:cNvGrpSpPr/>
            <p:nvPr/>
          </p:nvGrpSpPr>
          <p:grpSpPr>
            <a:xfrm>
              <a:off x="5929322" y="4572008"/>
              <a:ext cx="2408929" cy="1574772"/>
              <a:chOff x="5429256" y="4286256"/>
              <a:chExt cx="3337623" cy="2360590"/>
            </a:xfrm>
          </p:grpSpPr>
          <p:pic>
            <p:nvPicPr>
              <p:cNvPr id="16" name="Picture 2" descr="D:\Desktop\Общий материал символ\Новая папка (2)\13-12-banknot-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72132" y="4286256"/>
                <a:ext cx="2040865" cy="966924"/>
              </a:xfrm>
              <a:prstGeom prst="rect">
                <a:avLst/>
              </a:prstGeom>
              <a:noFill/>
              <a:extLst>
                <a:ext uri="{909E8E84-426E-40DD-AFC4-6F175D3DCCD1}">
                  <a14:hiddenFill xmlns:a14="http://schemas.microsoft.com/office/drawing/2010/main" xmlns="">
                    <a:solidFill>
                      <a:srgbClr val="FFFFFF"/>
                    </a:solidFill>
                  </a14:hiddenFill>
                </a:ext>
              </a:extLst>
            </p:spPr>
          </p:pic>
          <p:pic>
            <p:nvPicPr>
              <p:cNvPr id="88066" name="Picture 2" descr="http://cdn.tvc.ru/pictures/o/177/319.jpg"/>
              <p:cNvPicPr>
                <a:picLocks noChangeAspect="1" noChangeArrowheads="1"/>
              </p:cNvPicPr>
              <p:nvPr/>
            </p:nvPicPr>
            <p:blipFill>
              <a:blip r:embed="rId6" cstate="print"/>
              <a:srcRect/>
              <a:stretch>
                <a:fillRect/>
              </a:stretch>
            </p:blipFill>
            <p:spPr bwMode="auto">
              <a:xfrm>
                <a:off x="6500826" y="4643446"/>
                <a:ext cx="2027294" cy="1071570"/>
              </a:xfrm>
              <a:prstGeom prst="rect">
                <a:avLst/>
              </a:prstGeom>
              <a:noFill/>
            </p:spPr>
          </p:pic>
          <p:pic>
            <p:nvPicPr>
              <p:cNvPr id="88068" name="Picture 4" descr="http://s.zagranitsa.com/images/news/4913/870x486/d846d48c5fdce620cfafee784b0f5427.jpg?1448953278"/>
              <p:cNvPicPr>
                <a:picLocks noChangeAspect="1" noChangeArrowheads="1"/>
              </p:cNvPicPr>
              <p:nvPr/>
            </p:nvPicPr>
            <p:blipFill>
              <a:blip r:embed="rId7" cstate="print"/>
              <a:srcRect/>
              <a:stretch>
                <a:fillRect/>
              </a:stretch>
            </p:blipFill>
            <p:spPr bwMode="auto">
              <a:xfrm>
                <a:off x="6715140" y="5500702"/>
                <a:ext cx="2051739" cy="1146144"/>
              </a:xfrm>
              <a:prstGeom prst="rect">
                <a:avLst/>
              </a:prstGeom>
              <a:noFill/>
            </p:spPr>
          </p:pic>
          <p:pic>
            <p:nvPicPr>
              <p:cNvPr id="88070" name="Picture 6" descr="http://mail.ru.yk.kz/images/news37/1019672.jpg"/>
              <p:cNvPicPr>
                <a:picLocks noChangeAspect="1" noChangeArrowheads="1"/>
              </p:cNvPicPr>
              <p:nvPr/>
            </p:nvPicPr>
            <p:blipFill>
              <a:blip r:embed="rId8" cstate="print"/>
              <a:srcRect/>
              <a:stretch>
                <a:fillRect/>
              </a:stretch>
            </p:blipFill>
            <p:spPr bwMode="auto">
              <a:xfrm>
                <a:off x="5429256" y="5143512"/>
                <a:ext cx="2500330" cy="1329963"/>
              </a:xfrm>
              <a:prstGeom prst="rect">
                <a:avLst/>
              </a:prstGeom>
              <a:noFill/>
            </p:spPr>
          </p:pic>
        </p:grpSp>
      </p:grpSp>
    </p:spTree>
    <p:extLst>
      <p:ext uri="{BB962C8B-B14F-4D97-AF65-F5344CB8AC3E}">
        <p14:creationId xmlns:p14="http://schemas.microsoft.com/office/powerpoint/2010/main" xmlns="" val="266229504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21" name="Группа 20"/>
          <p:cNvGrpSpPr/>
          <p:nvPr/>
        </p:nvGrpSpPr>
        <p:grpSpPr>
          <a:xfrm>
            <a:off x="428596" y="804666"/>
            <a:ext cx="8286808" cy="2695772"/>
            <a:chOff x="428596" y="188641"/>
            <a:chExt cx="8286808" cy="2695772"/>
          </a:xfrm>
        </p:grpSpPr>
        <p:grpSp>
          <p:nvGrpSpPr>
            <p:cNvPr id="15" name="Группа 14"/>
            <p:cNvGrpSpPr/>
            <p:nvPr/>
          </p:nvGrpSpPr>
          <p:grpSpPr>
            <a:xfrm>
              <a:off x="570303" y="401265"/>
              <a:ext cx="3787383" cy="670281"/>
              <a:chOff x="1213245" y="260648"/>
              <a:chExt cx="3787383" cy="670281"/>
            </a:xfrm>
          </p:grpSpPr>
          <p:sp>
            <p:nvSpPr>
              <p:cNvPr id="5" name="Прямоугольник 4"/>
              <p:cNvSpPr/>
              <p:nvPr/>
            </p:nvSpPr>
            <p:spPr>
              <a:xfrm>
                <a:off x="1213245" y="260648"/>
                <a:ext cx="3787383" cy="276999"/>
              </a:xfrm>
              <a:prstGeom prst="rect">
                <a:avLst/>
              </a:prstGeom>
            </p:spPr>
            <p:txBody>
              <a:bodyPr wrap="none">
                <a:spAutoFit/>
              </a:bodyPr>
              <a:lstStyle/>
              <a:p>
                <a:pPr algn="just"/>
                <a:r>
                  <a:rPr lang="ru-RU" sz="1200" b="1" dirty="0">
                    <a:solidFill>
                      <a:srgbClr val="C00000"/>
                    </a:solidFill>
                    <a:latin typeface="Times New Roman" pitchFamily="18" charset="0"/>
                    <a:cs typeface="Times New Roman" pitchFamily="18" charset="0"/>
                  </a:rPr>
                  <a:t>«</a:t>
                </a:r>
                <a:r>
                  <a:rPr lang="ru-RU" sz="1200" b="1" dirty="0" smtClean="0">
                    <a:solidFill>
                      <a:srgbClr val="C00000"/>
                    </a:solidFill>
                    <a:latin typeface="Times New Roman" pitchFamily="18" charset="0"/>
                    <a:cs typeface="Times New Roman" pitchFamily="18" charset="0"/>
                  </a:rPr>
                  <a:t>ДЕНЕ ШЫНЫҚТЫРУ ЖӘНЕ СПОРТ ТУРАЛЫ»</a:t>
                </a:r>
                <a:endParaRPr lang="ru-RU" sz="1200" b="1" dirty="0">
                  <a:solidFill>
                    <a:srgbClr val="C00000"/>
                  </a:solidFill>
                  <a:latin typeface="Times New Roman" pitchFamily="18" charset="0"/>
                  <a:cs typeface="Times New Roman" pitchFamily="18" charset="0"/>
                </a:endParaRPr>
              </a:p>
            </p:txBody>
          </p:sp>
          <p:sp>
            <p:nvSpPr>
              <p:cNvPr id="6" name="Прямоугольник 5"/>
              <p:cNvSpPr/>
              <p:nvPr/>
            </p:nvSpPr>
            <p:spPr>
              <a:xfrm>
                <a:off x="1571604" y="500042"/>
                <a:ext cx="3090683" cy="430887"/>
              </a:xfrm>
              <a:prstGeom prst="rect">
                <a:avLst/>
              </a:prstGeom>
            </p:spPr>
            <p:txBody>
              <a:bodyPr wrap="square">
                <a:spAutoFit/>
              </a:bodyPr>
              <a:lstStyle/>
              <a:p>
                <a:pPr algn="ctr"/>
                <a:r>
                  <a:rPr lang="ru-RU" sz="1100" b="1" i="1" dirty="0" err="1">
                    <a:solidFill>
                      <a:srgbClr val="0070C0"/>
                    </a:solidFill>
                    <a:latin typeface="Times New Roman" pitchFamily="18" charset="0"/>
                    <a:cs typeface="Times New Roman" pitchFamily="18" charset="0"/>
                  </a:rPr>
                  <a:t>Қазақстан</a:t>
                </a:r>
                <a:r>
                  <a:rPr lang="ru-RU" sz="1100" b="1" i="1" dirty="0">
                    <a:solidFill>
                      <a:srgbClr val="0070C0"/>
                    </a:solidFill>
                    <a:latin typeface="Times New Roman" pitchFamily="18" charset="0"/>
                    <a:cs typeface="Times New Roman" pitchFamily="18" charset="0"/>
                  </a:rPr>
                  <a:t> </a:t>
                </a:r>
                <a:r>
                  <a:rPr lang="ru-RU" sz="1100" b="1" i="1" dirty="0" err="1">
                    <a:solidFill>
                      <a:srgbClr val="0070C0"/>
                    </a:solidFill>
                    <a:latin typeface="Times New Roman" pitchFamily="18" charset="0"/>
                    <a:cs typeface="Times New Roman" pitchFamily="18" charset="0"/>
                  </a:rPr>
                  <a:t>Республикасының</a:t>
                </a:r>
                <a:r>
                  <a:rPr lang="ru-RU" sz="1100" b="1" i="1" dirty="0">
                    <a:solidFill>
                      <a:srgbClr val="0070C0"/>
                    </a:solidFill>
                    <a:latin typeface="Times New Roman" pitchFamily="18" charset="0"/>
                    <a:cs typeface="Times New Roman" pitchFamily="18" charset="0"/>
                  </a:rPr>
                  <a:t> </a:t>
                </a:r>
                <a:endParaRPr lang="ru-RU" sz="1100" b="1" i="1" dirty="0" smtClean="0">
                  <a:solidFill>
                    <a:srgbClr val="0070C0"/>
                  </a:solidFill>
                  <a:latin typeface="Times New Roman" pitchFamily="18" charset="0"/>
                  <a:cs typeface="Times New Roman" pitchFamily="18" charset="0"/>
                </a:endParaRPr>
              </a:p>
              <a:p>
                <a:pPr algn="ctr"/>
                <a:r>
                  <a:rPr lang="ru-RU" sz="1100" b="1" i="1" dirty="0" smtClean="0">
                    <a:solidFill>
                      <a:srgbClr val="0070C0"/>
                    </a:solidFill>
                    <a:latin typeface="Times New Roman" pitchFamily="18" charset="0"/>
                    <a:cs typeface="Times New Roman" pitchFamily="18" charset="0"/>
                  </a:rPr>
                  <a:t>1999 </a:t>
                </a:r>
                <a:r>
                  <a:rPr lang="ru-RU" sz="1100" b="1" i="1" dirty="0" err="1">
                    <a:solidFill>
                      <a:srgbClr val="0070C0"/>
                    </a:solidFill>
                    <a:latin typeface="Times New Roman" pitchFamily="18" charset="0"/>
                    <a:cs typeface="Times New Roman" pitchFamily="18" charset="0"/>
                  </a:rPr>
                  <a:t>жылғы</a:t>
                </a:r>
                <a:r>
                  <a:rPr lang="ru-RU" sz="1100" b="1" i="1" dirty="0">
                    <a:solidFill>
                      <a:srgbClr val="0070C0"/>
                    </a:solidFill>
                    <a:latin typeface="Times New Roman" pitchFamily="18" charset="0"/>
                    <a:cs typeface="Times New Roman" pitchFamily="18" charset="0"/>
                  </a:rPr>
                  <a:t> 2 </a:t>
                </a:r>
                <a:r>
                  <a:rPr lang="ru-RU" sz="1100" b="1" i="1" dirty="0" err="1">
                    <a:solidFill>
                      <a:srgbClr val="0070C0"/>
                    </a:solidFill>
                    <a:latin typeface="Times New Roman" pitchFamily="18" charset="0"/>
                    <a:cs typeface="Times New Roman" pitchFamily="18" charset="0"/>
                  </a:rPr>
                  <a:t>желтоқсандағы</a:t>
                </a:r>
                <a:r>
                  <a:rPr lang="ru-RU" sz="1100" b="1" i="1" dirty="0">
                    <a:solidFill>
                      <a:srgbClr val="0070C0"/>
                    </a:solidFill>
                    <a:latin typeface="Times New Roman" pitchFamily="18" charset="0"/>
                    <a:cs typeface="Times New Roman" pitchFamily="18" charset="0"/>
                  </a:rPr>
                  <a:t> №490 </a:t>
                </a:r>
                <a:r>
                  <a:rPr lang="ru-RU" sz="1100" b="1" i="1" dirty="0" err="1">
                    <a:solidFill>
                      <a:srgbClr val="0070C0"/>
                    </a:solidFill>
                    <a:latin typeface="Times New Roman" pitchFamily="18" charset="0"/>
                    <a:cs typeface="Times New Roman" pitchFamily="18" charset="0"/>
                  </a:rPr>
                  <a:t>Заңы</a:t>
                </a:r>
                <a:endParaRPr lang="ru-RU" sz="1100" i="1" dirty="0">
                  <a:solidFill>
                    <a:srgbClr val="0070C0"/>
                  </a:solidFill>
                  <a:latin typeface="Times New Roman" pitchFamily="18" charset="0"/>
                  <a:cs typeface="Times New Roman" pitchFamily="18" charset="0"/>
                </a:endParaRPr>
              </a:p>
            </p:txBody>
          </p:sp>
        </p:grpSp>
        <p:grpSp>
          <p:nvGrpSpPr>
            <p:cNvPr id="13" name="Группа 12"/>
            <p:cNvGrpSpPr/>
            <p:nvPr/>
          </p:nvGrpSpPr>
          <p:grpSpPr>
            <a:xfrm>
              <a:off x="428596" y="1268760"/>
              <a:ext cx="8286808" cy="802918"/>
              <a:chOff x="428596" y="1268760"/>
              <a:chExt cx="8286808" cy="802918"/>
            </a:xfrm>
          </p:grpSpPr>
          <p:sp>
            <p:nvSpPr>
              <p:cNvPr id="7" name="Прямоугольник 6"/>
              <p:cNvSpPr/>
              <p:nvPr/>
            </p:nvSpPr>
            <p:spPr>
              <a:xfrm>
                <a:off x="428596" y="1268760"/>
                <a:ext cx="8248430" cy="261610"/>
              </a:xfrm>
              <a:prstGeom prst="rect">
                <a:avLst/>
              </a:prstGeom>
            </p:spPr>
            <p:txBody>
              <a:bodyPr wrap="square">
                <a:spAutoFit/>
              </a:bodyPr>
              <a:lstStyle/>
              <a:p>
                <a:r>
                  <a:rPr lang="ru-RU" sz="1100" b="1" dirty="0" smtClean="0">
                    <a:solidFill>
                      <a:srgbClr val="C00000"/>
                    </a:solidFill>
                    <a:latin typeface="Times New Roman" pitchFamily="18" charset="0"/>
                    <a:cs typeface="Times New Roman" pitchFamily="18" charset="0"/>
                  </a:rPr>
                  <a:t>23-бап</a:t>
                </a:r>
                <a:r>
                  <a:rPr lang="ru-RU" sz="1100" b="1" dirty="0">
                    <a:solidFill>
                      <a:srgbClr val="C00000"/>
                    </a:solidFill>
                    <a:latin typeface="Times New Roman" pitchFamily="18" charset="0"/>
                    <a:cs typeface="Times New Roman" pitchFamily="18" charset="0"/>
                  </a:rPr>
                  <a:t>. </a:t>
                </a:r>
                <a:r>
                  <a:rPr lang="ru-RU" sz="1100" b="1" dirty="0" err="1">
                    <a:solidFill>
                      <a:srgbClr val="C00000"/>
                    </a:solidFill>
                    <a:latin typeface="Times New Roman" pitchFamily="18" charset="0"/>
                    <a:cs typeface="Times New Roman" pitchFamily="18" charset="0"/>
                  </a:rPr>
                  <a:t>Дене</a:t>
                </a:r>
                <a:r>
                  <a:rPr lang="ru-RU" sz="1100" b="1" dirty="0">
                    <a:solidFill>
                      <a:srgbClr val="C00000"/>
                    </a:solidFill>
                    <a:latin typeface="Times New Roman" pitchFamily="18" charset="0"/>
                    <a:cs typeface="Times New Roman" pitchFamily="18" charset="0"/>
                  </a:rPr>
                  <a:t> </a:t>
                </a:r>
                <a:r>
                  <a:rPr lang="ru-RU" sz="1100" b="1" dirty="0" err="1">
                    <a:solidFill>
                      <a:srgbClr val="C00000"/>
                    </a:solidFill>
                    <a:latin typeface="Times New Roman" pitchFamily="18" charset="0"/>
                    <a:cs typeface="Times New Roman" pitchFamily="18" charset="0"/>
                  </a:rPr>
                  <a:t>шынықтыру</a:t>
                </a:r>
                <a:r>
                  <a:rPr lang="ru-RU" sz="1100" b="1" dirty="0">
                    <a:solidFill>
                      <a:srgbClr val="C00000"/>
                    </a:solidFill>
                    <a:latin typeface="Times New Roman" pitchFamily="18" charset="0"/>
                    <a:cs typeface="Times New Roman" pitchFamily="18" charset="0"/>
                  </a:rPr>
                  <a:t> </a:t>
                </a:r>
                <a:r>
                  <a:rPr lang="ru-RU" sz="1100" b="1" dirty="0" err="1">
                    <a:solidFill>
                      <a:srgbClr val="C00000"/>
                    </a:solidFill>
                    <a:latin typeface="Times New Roman" pitchFamily="18" charset="0"/>
                    <a:cs typeface="Times New Roman" pitchFamily="18" charset="0"/>
                  </a:rPr>
                  <a:t>және</a:t>
                </a:r>
                <a:r>
                  <a:rPr lang="ru-RU" sz="1100" b="1" dirty="0">
                    <a:solidFill>
                      <a:srgbClr val="C00000"/>
                    </a:solidFill>
                    <a:latin typeface="Times New Roman" pitchFamily="18" charset="0"/>
                    <a:cs typeface="Times New Roman" pitchFamily="18" charset="0"/>
                  </a:rPr>
                  <a:t> спорт </a:t>
                </a:r>
                <a:r>
                  <a:rPr lang="ru-RU" sz="1100" b="1" dirty="0" err="1">
                    <a:solidFill>
                      <a:srgbClr val="C00000"/>
                    </a:solidFill>
                    <a:latin typeface="Times New Roman" pitchFamily="18" charset="0"/>
                    <a:cs typeface="Times New Roman" pitchFamily="18" charset="0"/>
                  </a:rPr>
                  <a:t>жөніндегі</a:t>
                </a:r>
                <a:r>
                  <a:rPr lang="ru-RU" sz="1100" b="1" dirty="0">
                    <a:solidFill>
                      <a:srgbClr val="C00000"/>
                    </a:solidFill>
                    <a:latin typeface="Times New Roman" pitchFamily="18" charset="0"/>
                    <a:cs typeface="Times New Roman" pitchFamily="18" charset="0"/>
                  </a:rPr>
                  <a:t> </a:t>
                </a:r>
                <a:r>
                  <a:rPr lang="ru-RU" sz="1100" b="1" dirty="0" err="1">
                    <a:solidFill>
                      <a:srgbClr val="C00000"/>
                    </a:solidFill>
                    <a:latin typeface="Times New Roman" pitchFamily="18" charset="0"/>
                    <a:cs typeface="Times New Roman" pitchFamily="18" charset="0"/>
                  </a:rPr>
                  <a:t>уәкілетті</a:t>
                </a:r>
                <a:r>
                  <a:rPr lang="ru-RU" sz="1100" b="1" dirty="0">
                    <a:solidFill>
                      <a:srgbClr val="C00000"/>
                    </a:solidFill>
                    <a:latin typeface="Times New Roman" pitchFamily="18" charset="0"/>
                    <a:cs typeface="Times New Roman" pitchFamily="18" charset="0"/>
                  </a:rPr>
                  <a:t> </a:t>
                </a:r>
                <a:r>
                  <a:rPr lang="ru-RU" sz="1100" b="1" dirty="0" err="1">
                    <a:solidFill>
                      <a:srgbClr val="C00000"/>
                    </a:solidFill>
                    <a:latin typeface="Times New Roman" pitchFamily="18" charset="0"/>
                    <a:cs typeface="Times New Roman" pitchFamily="18" charset="0"/>
                  </a:rPr>
                  <a:t>органның</a:t>
                </a:r>
                <a:r>
                  <a:rPr lang="ru-RU" sz="1100" b="1" dirty="0">
                    <a:solidFill>
                      <a:srgbClr val="C00000"/>
                    </a:solidFill>
                    <a:latin typeface="Times New Roman" pitchFamily="18" charset="0"/>
                    <a:cs typeface="Times New Roman" pitchFamily="18" charset="0"/>
                  </a:rPr>
                  <a:t> </a:t>
                </a:r>
                <a:r>
                  <a:rPr lang="ru-RU" sz="1100" b="1" dirty="0" err="1">
                    <a:solidFill>
                      <a:srgbClr val="C00000"/>
                    </a:solidFill>
                    <a:latin typeface="Times New Roman" pitchFamily="18" charset="0"/>
                    <a:cs typeface="Times New Roman" pitchFamily="18" charset="0"/>
                  </a:rPr>
                  <a:t>құзыреті</a:t>
                </a:r>
                <a:r>
                  <a:rPr lang="ru-RU" sz="1100" b="1" dirty="0" smtClean="0">
                    <a:solidFill>
                      <a:srgbClr val="C00000"/>
                    </a:solidFill>
                    <a:latin typeface="Times New Roman" pitchFamily="18" charset="0"/>
                    <a:cs typeface="Times New Roman" pitchFamily="18" charset="0"/>
                  </a:rPr>
                  <a:t>. </a:t>
                </a:r>
                <a:r>
                  <a:rPr lang="ru-RU" sz="1100" b="1" i="1" dirty="0" smtClean="0">
                    <a:solidFill>
                      <a:srgbClr val="C00000"/>
                    </a:solidFill>
                    <a:latin typeface="Times New Roman" pitchFamily="18" charset="0"/>
                    <a:cs typeface="Times New Roman" pitchFamily="18" charset="0"/>
                  </a:rPr>
                  <a:t>(10.07.</a:t>
                </a:r>
                <a:r>
                  <a:rPr lang="en-US" sz="1100" b="1" i="1" dirty="0" smtClean="0">
                    <a:solidFill>
                      <a:srgbClr val="C00000"/>
                    </a:solidFill>
                    <a:latin typeface="Times New Roman" pitchFamily="18" charset="0"/>
                    <a:cs typeface="Times New Roman" pitchFamily="18" charset="0"/>
                  </a:rPr>
                  <a:t>12 </a:t>
                </a:r>
                <a:r>
                  <a:rPr lang="kk-KZ" sz="1100" b="1" i="1" dirty="0" smtClean="0">
                    <a:solidFill>
                      <a:srgbClr val="C00000"/>
                    </a:solidFill>
                    <a:latin typeface="Times New Roman" pitchFamily="18" charset="0"/>
                    <a:cs typeface="Times New Roman" pitchFamily="18" charset="0"/>
                  </a:rPr>
                  <a:t>ж. </a:t>
                </a:r>
                <a:r>
                  <a:rPr lang="kk-KZ" sz="1100" b="1" i="1" dirty="0">
                    <a:solidFill>
                      <a:srgbClr val="C00000"/>
                    </a:solidFill>
                    <a:latin typeface="Times New Roman" pitchFamily="18" charset="0"/>
                    <a:cs typeface="Times New Roman" pitchFamily="18" charset="0"/>
                  </a:rPr>
                  <a:t>өзгерістермен</a:t>
                </a:r>
                <a:r>
                  <a:rPr lang="ru-RU" sz="1100" b="1" i="1" dirty="0">
                    <a:solidFill>
                      <a:srgbClr val="C00000"/>
                    </a:solidFill>
                    <a:latin typeface="Times New Roman" pitchFamily="18" charset="0"/>
                    <a:cs typeface="Times New Roman" pitchFamily="18" charset="0"/>
                  </a:rPr>
                  <a:t>)</a:t>
                </a:r>
              </a:p>
            </p:txBody>
          </p:sp>
          <p:sp>
            <p:nvSpPr>
              <p:cNvPr id="8" name="Прямоугольник 7"/>
              <p:cNvSpPr/>
              <p:nvPr/>
            </p:nvSpPr>
            <p:spPr>
              <a:xfrm>
                <a:off x="428596" y="1471514"/>
                <a:ext cx="8286808" cy="600164"/>
              </a:xfrm>
              <a:prstGeom prst="rect">
                <a:avLst/>
              </a:prstGeom>
            </p:spPr>
            <p:txBody>
              <a:bodyPr wrap="square">
                <a:spAutoFit/>
              </a:bodyPr>
              <a:lstStyle/>
              <a:p>
                <a:pPr algn="just"/>
                <a:r>
                  <a:rPr lang="ru-RU" sz="1100" i="1" dirty="0">
                    <a:latin typeface="Times New Roman" pitchFamily="18" charset="0"/>
                    <a:cs typeface="Times New Roman" pitchFamily="18" charset="0"/>
                  </a:rPr>
                  <a:t>19-1) </a:t>
                </a:r>
                <a:r>
                  <a:rPr lang="ru-RU" sz="1100" i="1" dirty="0" err="1">
                    <a:latin typeface="Times New Roman" pitchFamily="18" charset="0"/>
                    <a:cs typeface="Times New Roman" pitchFamily="18" charset="0"/>
                  </a:rPr>
                  <a:t>Қазақстан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Республикасының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аумағында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спорттық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іс-шаралар</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шет</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мемлекеттерде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халықаралық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спорттық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іс-шаралар</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өткізу</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кезінде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Қазақстан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Республикасының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мемлекеттік</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рәміздерін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дайындауды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пайдалануды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реттейтін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Қазақстан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Республикасының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заңнамасын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сақтауды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қамтамасыз</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етеді</a:t>
                </a:r>
                <a:r>
                  <a:rPr lang="ru-RU" sz="1100" i="1" dirty="0" smtClean="0">
                    <a:latin typeface="Times New Roman" pitchFamily="18" charset="0"/>
                    <a:cs typeface="Times New Roman" pitchFamily="18" charset="0"/>
                  </a:rPr>
                  <a:t>.</a:t>
                </a:r>
                <a:endParaRPr lang="ru-RU" sz="1100" i="1" dirty="0"/>
              </a:p>
            </p:txBody>
          </p:sp>
        </p:grpSp>
        <p:grpSp>
          <p:nvGrpSpPr>
            <p:cNvPr id="14" name="Группа 13"/>
            <p:cNvGrpSpPr/>
            <p:nvPr/>
          </p:nvGrpSpPr>
          <p:grpSpPr>
            <a:xfrm>
              <a:off x="428596" y="2071678"/>
              <a:ext cx="8286808" cy="812735"/>
              <a:chOff x="428596" y="3187769"/>
              <a:chExt cx="8286808" cy="812735"/>
            </a:xfrm>
          </p:grpSpPr>
          <p:sp>
            <p:nvSpPr>
              <p:cNvPr id="9" name="Прямоугольник 8"/>
              <p:cNvSpPr/>
              <p:nvPr/>
            </p:nvSpPr>
            <p:spPr>
              <a:xfrm>
                <a:off x="428596" y="3187769"/>
                <a:ext cx="8072494" cy="261610"/>
              </a:xfrm>
              <a:prstGeom prst="rect">
                <a:avLst/>
              </a:prstGeom>
            </p:spPr>
            <p:txBody>
              <a:bodyPr wrap="square">
                <a:spAutoFit/>
              </a:bodyPr>
              <a:lstStyle/>
              <a:p>
                <a:pPr algn="just"/>
                <a:r>
                  <a:rPr lang="ru-RU" sz="1100" b="1" dirty="0">
                    <a:solidFill>
                      <a:srgbClr val="C00000"/>
                    </a:solidFill>
                    <a:latin typeface="Times New Roman" pitchFamily="18" charset="0"/>
                    <a:cs typeface="Times New Roman" pitchFamily="18" charset="0"/>
                  </a:rPr>
                  <a:t>33-бап. </a:t>
                </a:r>
                <a:r>
                  <a:rPr lang="ru-RU" sz="1100" b="1" dirty="0" err="1">
                    <a:solidFill>
                      <a:srgbClr val="C00000"/>
                    </a:solidFill>
                    <a:latin typeface="Times New Roman" pitchFamily="18" charset="0"/>
                    <a:cs typeface="Times New Roman" pitchFamily="18" charset="0"/>
                  </a:rPr>
                  <a:t>Қазақстан Республикасының Ұлттық олимпиадалық комитеті</a:t>
                </a:r>
                <a:r>
                  <a:rPr lang="ru-RU" sz="1100" b="1" dirty="0" smtClean="0">
                    <a:solidFill>
                      <a:srgbClr val="C00000"/>
                    </a:solidFill>
                    <a:latin typeface="Times New Roman" pitchFamily="18" charset="0"/>
                    <a:cs typeface="Times New Roman" pitchFamily="18" charset="0"/>
                  </a:rPr>
                  <a:t>.  </a:t>
                </a:r>
                <a:r>
                  <a:rPr lang="ru-RU" sz="1100" b="1" i="1" dirty="0" smtClean="0">
                    <a:solidFill>
                      <a:srgbClr val="C00000"/>
                    </a:solidFill>
                    <a:latin typeface="Times New Roman" pitchFamily="18" charset="0"/>
                    <a:cs typeface="Times New Roman" pitchFamily="18" charset="0"/>
                  </a:rPr>
                  <a:t>(</a:t>
                </a:r>
                <a:r>
                  <a:rPr lang="kk-KZ" sz="1100" b="1" i="1" dirty="0" smtClean="0">
                    <a:solidFill>
                      <a:srgbClr val="C00000"/>
                    </a:solidFill>
                    <a:latin typeface="Times New Roman" pitchFamily="18" charset="0"/>
                    <a:cs typeface="Times New Roman" pitchFamily="18" charset="0"/>
                  </a:rPr>
                  <a:t> 27.04.</a:t>
                </a:r>
                <a:r>
                  <a:rPr lang="en-US" sz="1100" b="1" i="1" dirty="0" smtClean="0">
                    <a:solidFill>
                      <a:srgbClr val="C00000"/>
                    </a:solidFill>
                    <a:latin typeface="Times New Roman" pitchFamily="18" charset="0"/>
                    <a:cs typeface="Times New Roman" pitchFamily="18" charset="0"/>
                  </a:rPr>
                  <a:t>12</a:t>
                </a:r>
                <a:r>
                  <a:rPr lang="kk-KZ" sz="1100" b="1" i="1" dirty="0" smtClean="0">
                    <a:solidFill>
                      <a:srgbClr val="C00000"/>
                    </a:solidFill>
                    <a:latin typeface="Times New Roman" pitchFamily="18" charset="0"/>
                    <a:cs typeface="Times New Roman" pitchFamily="18" charset="0"/>
                  </a:rPr>
                  <a:t> ж. </a:t>
                </a:r>
                <a:r>
                  <a:rPr lang="kk-KZ" sz="1100" b="1" i="1" dirty="0">
                    <a:solidFill>
                      <a:srgbClr val="C00000"/>
                    </a:solidFill>
                    <a:latin typeface="Times New Roman" pitchFamily="18" charset="0"/>
                    <a:cs typeface="Times New Roman" pitchFamily="18" charset="0"/>
                  </a:rPr>
                  <a:t>өзгерістермен</a:t>
                </a:r>
                <a:r>
                  <a:rPr lang="ru-RU" sz="1100" b="1" i="1" dirty="0">
                    <a:solidFill>
                      <a:srgbClr val="C00000"/>
                    </a:solidFill>
                    <a:latin typeface="Times New Roman" pitchFamily="18" charset="0"/>
                    <a:cs typeface="Times New Roman" pitchFamily="18" charset="0"/>
                  </a:rPr>
                  <a:t>)</a:t>
                </a:r>
              </a:p>
            </p:txBody>
          </p:sp>
          <p:sp>
            <p:nvSpPr>
              <p:cNvPr id="10" name="Прямоугольник 9"/>
              <p:cNvSpPr/>
              <p:nvPr/>
            </p:nvSpPr>
            <p:spPr>
              <a:xfrm>
                <a:off x="428596" y="3400340"/>
                <a:ext cx="8286808" cy="600164"/>
              </a:xfrm>
              <a:prstGeom prst="rect">
                <a:avLst/>
              </a:prstGeom>
            </p:spPr>
            <p:txBody>
              <a:bodyPr wrap="square">
                <a:spAutoFit/>
              </a:bodyPr>
              <a:lstStyle/>
              <a:p>
                <a:pPr algn="just"/>
                <a:r>
                  <a:rPr lang="ru-RU" sz="1100" i="1" dirty="0">
                    <a:latin typeface="Times New Roman" pitchFamily="18" charset="0"/>
                    <a:cs typeface="Times New Roman" pitchFamily="18" charset="0"/>
                  </a:rPr>
                  <a:t>2. Олимпиада, Азия </a:t>
                </a:r>
                <a:r>
                  <a:rPr lang="ru-RU" sz="1100" i="1" dirty="0" err="1">
                    <a:latin typeface="Times New Roman" pitchFamily="18" charset="0"/>
                    <a:cs typeface="Times New Roman" pitchFamily="18" charset="0"/>
                  </a:rPr>
                  <a:t>ойындарында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Халықаралық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олимпиадалық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комитеттің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қамқорлығы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аясында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өткізілетін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басқа</a:t>
                </a:r>
                <a:r>
                  <a:rPr lang="ru-RU" sz="1100" i="1" dirty="0">
                    <a:latin typeface="Times New Roman" pitchFamily="18" charset="0"/>
                    <a:cs typeface="Times New Roman" pitchFamily="18" charset="0"/>
                  </a:rPr>
                  <a:t> да </a:t>
                </a:r>
                <a:r>
                  <a:rPr lang="ru-RU" sz="1100" i="1" dirty="0" err="1">
                    <a:latin typeface="Times New Roman" pitchFamily="18" charset="0"/>
                    <a:cs typeface="Times New Roman" pitchFamily="18" charset="0"/>
                  </a:rPr>
                  <a:t>халықаралық</a:t>
                </a:r>
                <a:r>
                  <a:rPr lang="ru-RU" sz="1100" i="1" dirty="0">
                    <a:latin typeface="Times New Roman" pitchFamily="18" charset="0"/>
                    <a:cs typeface="Times New Roman" pitchFamily="18" charset="0"/>
                  </a:rPr>
                  <a:t> спорт </a:t>
                </a:r>
                <a:r>
                  <a:rPr lang="ru-RU" sz="1100" i="1" dirty="0" err="1">
                    <a:latin typeface="Times New Roman" pitchFamily="18" charset="0"/>
                    <a:cs typeface="Times New Roman" pitchFamily="18" charset="0"/>
                  </a:rPr>
                  <a:t>шараларында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Қазақстан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Республикасы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ұлттық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құрама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командаларының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өнер</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көрсетуі</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Қазақстан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Республикасының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Мемлекеттік</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туы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астында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жүзеге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асырылады</a:t>
                </a:r>
                <a:endParaRPr lang="ru-RU" sz="1100" i="1" dirty="0"/>
              </a:p>
            </p:txBody>
          </p:sp>
        </p:grpSp>
        <p:pic>
          <p:nvPicPr>
            <p:cNvPr id="4098" name="Picture 2" descr="D:\Documents\2012081201341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86446" y="285728"/>
              <a:ext cx="1519681" cy="928694"/>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D:\Documents\1-sportivnyie-kubki-medali-statuetki-diplomyi.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4876" y="188641"/>
              <a:ext cx="898979" cy="1025782"/>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D:\Documents\5db1842b6c397d709a3a215eb45f63f4-150x150.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452319" y="260647"/>
              <a:ext cx="1097145" cy="109714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3" name="Группа 22"/>
          <p:cNvGrpSpPr/>
          <p:nvPr/>
        </p:nvGrpSpPr>
        <p:grpSpPr>
          <a:xfrm>
            <a:off x="154238" y="3548732"/>
            <a:ext cx="8561166" cy="2309160"/>
            <a:chOff x="154238" y="3334418"/>
            <a:chExt cx="8561166" cy="2309160"/>
          </a:xfrm>
        </p:grpSpPr>
        <p:sp>
          <p:nvSpPr>
            <p:cNvPr id="16" name="Прямоугольник 15"/>
            <p:cNvSpPr/>
            <p:nvPr/>
          </p:nvSpPr>
          <p:spPr>
            <a:xfrm>
              <a:off x="428596" y="4874137"/>
              <a:ext cx="8286808" cy="769441"/>
            </a:xfrm>
            <a:prstGeom prst="rect">
              <a:avLst/>
            </a:prstGeom>
          </p:spPr>
          <p:txBody>
            <a:bodyPr wrap="square">
              <a:spAutoFit/>
            </a:bodyPr>
            <a:lstStyle/>
            <a:p>
              <a:pPr algn="just"/>
              <a:r>
                <a:rPr lang="ru-RU" sz="1100" i="1" dirty="0" smtClean="0">
                  <a:latin typeface="Times New Roman" pitchFamily="18" charset="0"/>
                  <a:cs typeface="Times New Roman" pitchFamily="18" charset="0"/>
                </a:rPr>
                <a:t>Парламент </a:t>
              </a:r>
              <a:r>
                <a:rPr lang="ru-RU" sz="1100" i="1" dirty="0" err="1">
                  <a:latin typeface="Times New Roman" pitchFamily="18" charset="0"/>
                  <a:cs typeface="Times New Roman" pitchFamily="18" charset="0"/>
                </a:rPr>
                <a:t>Палаталардың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бөлек</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отырысында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мәселелердi</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әуелi</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Мәжiлiсте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содан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соң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Сенатта</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кезегiмен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қарау</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арқылы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конституциялық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заңдарды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заңдарды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қабылдайды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оның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iшiнде</a:t>
              </a:r>
              <a:r>
                <a:rPr lang="ru-RU" sz="1100" i="1" dirty="0">
                  <a:latin typeface="Times New Roman" pitchFamily="18" charset="0"/>
                  <a:cs typeface="Times New Roman" pitchFamily="18" charset="0"/>
                </a:rPr>
                <a:t>: </a:t>
              </a:r>
            </a:p>
            <a:p>
              <a:pPr algn="just"/>
              <a:r>
                <a:rPr lang="ru-RU" sz="1100" i="1" dirty="0">
                  <a:latin typeface="Times New Roman" pitchFamily="18" charset="0"/>
                  <a:cs typeface="Times New Roman" pitchFamily="18" charset="0"/>
                </a:rPr>
                <a:t>4) </a:t>
              </a:r>
              <a:r>
                <a:rPr lang="ru-RU" sz="1100" i="1" dirty="0" err="1">
                  <a:latin typeface="Times New Roman" pitchFamily="18" charset="0"/>
                  <a:cs typeface="Times New Roman" pitchFamily="18" charset="0"/>
                </a:rPr>
                <a:t>мемлекеттiк</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наградаларды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тағайындайды</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құрметтi</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әскери</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және</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өзге</a:t>
              </a:r>
              <a:r>
                <a:rPr lang="ru-RU" sz="1100" i="1" dirty="0">
                  <a:latin typeface="Times New Roman" pitchFamily="18" charset="0"/>
                  <a:cs typeface="Times New Roman" pitchFamily="18" charset="0"/>
                </a:rPr>
                <a:t> де </a:t>
              </a:r>
              <a:r>
                <a:rPr lang="ru-RU" sz="1100" i="1" dirty="0" err="1">
                  <a:latin typeface="Times New Roman" pitchFamily="18" charset="0"/>
                  <a:cs typeface="Times New Roman" pitchFamily="18" charset="0"/>
                </a:rPr>
                <a:t>атақтарын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сыныптық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шендерiн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дипломатиялық</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дәрежелерiн</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белгiлейдi</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Республиканың</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мемлекеттiк</a:t>
              </a:r>
              <a:r>
                <a:rPr lang="ru-RU" sz="1100" i="1" dirty="0">
                  <a:latin typeface="Times New Roman" pitchFamily="18" charset="0"/>
                  <a:cs typeface="Times New Roman" pitchFamily="18" charset="0"/>
                </a:rPr>
                <a:t> </a:t>
              </a:r>
              <a:r>
                <a:rPr lang="ru-RU" sz="1100" i="1" dirty="0" err="1">
                  <a:latin typeface="Times New Roman" pitchFamily="18" charset="0"/>
                  <a:cs typeface="Times New Roman" pitchFamily="18" charset="0"/>
                </a:rPr>
                <a:t>рәмiздерiн</a:t>
              </a:r>
              <a:r>
                <a:rPr lang="ru-RU" sz="1100" i="1" dirty="0">
                  <a:latin typeface="Times New Roman" pitchFamily="18" charset="0"/>
                  <a:cs typeface="Times New Roman" pitchFamily="18" charset="0"/>
                </a:rPr>
                <a:t> </a:t>
              </a:r>
              <a:r>
                <a:rPr lang="ru-RU" sz="1100" i="1" dirty="0" err="1" smtClean="0">
                  <a:latin typeface="Times New Roman" pitchFamily="18" charset="0"/>
                  <a:cs typeface="Times New Roman" pitchFamily="18" charset="0"/>
                </a:rPr>
                <a:t>айқындайды</a:t>
              </a:r>
              <a:r>
                <a:rPr lang="ru-RU" sz="1100" i="1" dirty="0">
                  <a:latin typeface="Times New Roman" pitchFamily="18" charset="0"/>
                  <a:cs typeface="Times New Roman" pitchFamily="18" charset="0"/>
                </a:rPr>
                <a:t>.</a:t>
              </a:r>
            </a:p>
          </p:txBody>
        </p:sp>
        <p:grpSp>
          <p:nvGrpSpPr>
            <p:cNvPr id="17" name="Группа 16"/>
            <p:cNvGrpSpPr/>
            <p:nvPr/>
          </p:nvGrpSpPr>
          <p:grpSpPr>
            <a:xfrm>
              <a:off x="154238" y="4016881"/>
              <a:ext cx="5346456" cy="731714"/>
              <a:chOff x="154238" y="2840162"/>
              <a:chExt cx="5353866" cy="731714"/>
            </a:xfrm>
          </p:grpSpPr>
          <p:sp>
            <p:nvSpPr>
              <p:cNvPr id="18" name="Прямоугольник 17"/>
              <p:cNvSpPr/>
              <p:nvPr/>
            </p:nvSpPr>
            <p:spPr>
              <a:xfrm>
                <a:off x="154238" y="2840162"/>
                <a:ext cx="5353866" cy="530915"/>
              </a:xfrm>
              <a:prstGeom prst="rect">
                <a:avLst/>
              </a:prstGeom>
            </p:spPr>
            <p:txBody>
              <a:bodyPr wrap="square">
                <a:spAutoFit/>
              </a:bodyPr>
              <a:lstStyle/>
              <a:p>
                <a:pPr algn="ctr"/>
                <a:r>
                  <a:rPr lang="ru-RU" sz="1200" b="1" dirty="0" smtClean="0">
                    <a:solidFill>
                      <a:srgbClr val="C00000"/>
                    </a:solidFill>
                    <a:latin typeface="Times New Roman" pitchFamily="18" charset="0"/>
                    <a:cs typeface="Times New Roman" pitchFamily="18" charset="0"/>
                  </a:rPr>
                  <a:t>«ҚАЗАҚСТАН РЕСПУБЛИКАСЫ ПАРЛАМЕНТІ ТУРАЛЫ»</a:t>
                </a:r>
              </a:p>
              <a:p>
                <a:pPr algn="ctr"/>
                <a:endParaRPr lang="ru-RU" sz="500" b="1" dirty="0" smtClean="0">
                  <a:solidFill>
                    <a:srgbClr val="C00000"/>
                  </a:solidFill>
                  <a:latin typeface="Times New Roman" pitchFamily="18" charset="0"/>
                  <a:cs typeface="Times New Roman" pitchFamily="18" charset="0"/>
                </a:endParaRPr>
              </a:p>
              <a:p>
                <a:pPr algn="ctr"/>
                <a:r>
                  <a:rPr lang="ru-RU" sz="1100" b="1" i="1" dirty="0" err="1" smtClean="0">
                    <a:solidFill>
                      <a:srgbClr val="0070C0"/>
                    </a:solidFill>
                    <a:latin typeface="Times New Roman" pitchFamily="18" charset="0"/>
                    <a:cs typeface="Times New Roman" pitchFamily="18" charset="0"/>
                  </a:rPr>
                  <a:t>Мәжілісінің </a:t>
                </a:r>
                <a:r>
                  <a:rPr lang="ru-RU" sz="1100" b="1" i="1" dirty="0" smtClean="0">
                    <a:solidFill>
                      <a:srgbClr val="0070C0"/>
                    </a:solidFill>
                    <a:latin typeface="Times New Roman" pitchFamily="18" charset="0"/>
                    <a:cs typeface="Times New Roman" pitchFamily="18" charset="0"/>
                  </a:rPr>
                  <a:t>1996 </a:t>
                </a:r>
                <a:r>
                  <a:rPr lang="ru-RU" sz="1100" b="1" i="1" dirty="0" err="1" smtClean="0">
                    <a:solidFill>
                      <a:srgbClr val="0070C0"/>
                    </a:solidFill>
                    <a:latin typeface="Times New Roman" pitchFamily="18" charset="0"/>
                    <a:cs typeface="Times New Roman" pitchFamily="18" charset="0"/>
                  </a:rPr>
                  <a:t>жылғы </a:t>
                </a:r>
                <a:r>
                  <a:rPr lang="ru-RU" sz="1100" b="1" i="1" dirty="0" smtClean="0">
                    <a:solidFill>
                      <a:srgbClr val="0070C0"/>
                    </a:solidFill>
                    <a:latin typeface="Times New Roman" pitchFamily="18" charset="0"/>
                    <a:cs typeface="Times New Roman" pitchFamily="18" charset="0"/>
                  </a:rPr>
                  <a:t>8 </a:t>
                </a:r>
                <a:r>
                  <a:rPr lang="ru-RU" sz="1100" b="1" i="1" dirty="0" err="1" smtClean="0">
                    <a:solidFill>
                      <a:srgbClr val="0070C0"/>
                    </a:solidFill>
                    <a:latin typeface="Times New Roman" pitchFamily="18" charset="0"/>
                    <a:cs typeface="Times New Roman" pitchFamily="18" charset="0"/>
                  </a:rPr>
                  <a:t>ақпандағы Қаулысы</a:t>
                </a:r>
                <a:endParaRPr lang="ru-RU" sz="1100" i="1" dirty="0">
                  <a:solidFill>
                    <a:srgbClr val="0070C0"/>
                  </a:solidFill>
                  <a:latin typeface="Times New Roman" pitchFamily="18" charset="0"/>
                  <a:cs typeface="Times New Roman" pitchFamily="18" charset="0"/>
                </a:endParaRPr>
              </a:p>
            </p:txBody>
          </p:sp>
          <p:sp>
            <p:nvSpPr>
              <p:cNvPr id="19" name="Прямоугольник 18"/>
              <p:cNvSpPr/>
              <p:nvPr/>
            </p:nvSpPr>
            <p:spPr>
              <a:xfrm>
                <a:off x="1500166" y="3317960"/>
                <a:ext cx="2627642" cy="253916"/>
              </a:xfrm>
              <a:prstGeom prst="rect">
                <a:avLst/>
              </a:prstGeom>
            </p:spPr>
            <p:txBody>
              <a:bodyPr wrap="none">
                <a:spAutoFit/>
              </a:bodyPr>
              <a:lstStyle/>
              <a:p>
                <a:pPr algn="ctr"/>
                <a:r>
                  <a:rPr lang="ru-RU" sz="1000" dirty="0">
                    <a:latin typeface="Times New Roman" pitchFamily="18" charset="0"/>
                    <a:cs typeface="Times New Roman" pitchFamily="18" charset="0"/>
                  </a:rPr>
                  <a:t>(</a:t>
                </a:r>
                <a:r>
                  <a:rPr lang="kk-KZ" sz="1000" dirty="0">
                    <a:latin typeface="Times New Roman" pitchFamily="18" charset="0"/>
                    <a:cs typeface="Times New Roman" pitchFamily="18" charset="0"/>
                  </a:rPr>
                  <a:t>2011 жылғы 9 қарашадағы өзгерістермен</a:t>
                </a:r>
                <a:r>
                  <a:rPr lang="ru-RU" sz="1000" dirty="0">
                    <a:latin typeface="Times New Roman" pitchFamily="18" charset="0"/>
                    <a:cs typeface="Times New Roman" pitchFamily="18" charset="0"/>
                  </a:rPr>
                  <a:t>)</a:t>
                </a:r>
              </a:p>
            </p:txBody>
          </p:sp>
        </p:grpSp>
        <p:pic>
          <p:nvPicPr>
            <p:cNvPr id="20" name="Picture 2" descr="D:\Desktop\205098766\1-4.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43504" y="3334418"/>
              <a:ext cx="3429024" cy="145190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3313066907"/>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10" name="Группа 9"/>
          <p:cNvGrpSpPr/>
          <p:nvPr/>
        </p:nvGrpSpPr>
        <p:grpSpPr>
          <a:xfrm>
            <a:off x="251520" y="792938"/>
            <a:ext cx="4572000" cy="778674"/>
            <a:chOff x="251520" y="707212"/>
            <a:chExt cx="4572000" cy="778674"/>
          </a:xfrm>
        </p:grpSpPr>
        <p:sp>
          <p:nvSpPr>
            <p:cNvPr id="11" name="Прямоугольник 10"/>
            <p:cNvSpPr/>
            <p:nvPr/>
          </p:nvSpPr>
          <p:spPr>
            <a:xfrm>
              <a:off x="251520" y="707212"/>
              <a:ext cx="4572000" cy="461665"/>
            </a:xfrm>
            <a:prstGeom prst="rect">
              <a:avLst/>
            </a:prstGeom>
          </p:spPr>
          <p:txBody>
            <a:bodyPr>
              <a:spAutoFit/>
            </a:bodyPr>
            <a:lstStyle/>
            <a:p>
              <a:pPr algn="ctr"/>
              <a:r>
                <a:rPr lang="kk-KZ" sz="1200" b="1" dirty="0" smtClean="0">
                  <a:solidFill>
                    <a:srgbClr val="C00000"/>
                  </a:solidFill>
                  <a:latin typeface="Times New Roman" pitchFamily="18" charset="0"/>
                  <a:cs typeface="Times New Roman" pitchFamily="18" charset="0"/>
                </a:rPr>
                <a:t>ҚАЗАҚСТАН РЕСПУБЛИКАСЫНЫҢ ҚЫЛМЫСТЫҚ КОДЕКСІ</a:t>
              </a:r>
              <a:endParaRPr lang="ru-RU" sz="1200" dirty="0">
                <a:solidFill>
                  <a:srgbClr val="C00000"/>
                </a:solidFill>
                <a:latin typeface="Times New Roman" pitchFamily="18" charset="0"/>
                <a:cs typeface="Times New Roman" pitchFamily="18" charset="0"/>
              </a:endParaRPr>
            </a:p>
          </p:txBody>
        </p:sp>
        <p:sp>
          <p:nvSpPr>
            <p:cNvPr id="12" name="Прямоугольник 11"/>
            <p:cNvSpPr/>
            <p:nvPr/>
          </p:nvSpPr>
          <p:spPr>
            <a:xfrm>
              <a:off x="928694" y="1224276"/>
              <a:ext cx="3143240" cy="261610"/>
            </a:xfrm>
            <a:prstGeom prst="rect">
              <a:avLst/>
            </a:prstGeom>
          </p:spPr>
          <p:txBody>
            <a:bodyPr wrap="square">
              <a:spAutoFit/>
            </a:bodyPr>
            <a:lstStyle/>
            <a:p>
              <a:pPr algn="ctr"/>
              <a:r>
                <a:rPr lang="kk-KZ" sz="1100" dirty="0" smtClean="0">
                  <a:latin typeface="Times New Roman" pitchFamily="18" charset="0"/>
                  <a:cs typeface="Times New Roman" pitchFamily="18" charset="0"/>
                </a:rPr>
                <a:t>(</a:t>
              </a:r>
              <a:r>
                <a:rPr lang="kk-KZ" sz="1100" dirty="0">
                  <a:latin typeface="Times New Roman" pitchFamily="18" charset="0"/>
                  <a:cs typeface="Times New Roman" pitchFamily="18" charset="0"/>
                </a:rPr>
                <a:t>2012 </a:t>
              </a:r>
              <a:r>
                <a:rPr lang="kk-KZ" sz="900" dirty="0" smtClean="0">
                  <a:latin typeface="Times New Roman" pitchFamily="18" charset="0"/>
                  <a:cs typeface="Times New Roman" pitchFamily="18" charset="0"/>
                </a:rPr>
                <a:t>жылғы</a:t>
              </a:r>
              <a:r>
                <a:rPr lang="kk-KZ" sz="1100" dirty="0" smtClean="0">
                  <a:latin typeface="Times New Roman" pitchFamily="18" charset="0"/>
                  <a:cs typeface="Times New Roman" pitchFamily="18" charset="0"/>
                </a:rPr>
                <a:t> 28 маусымдағы </a:t>
              </a:r>
              <a:r>
                <a:rPr lang="kk-KZ" sz="1100" dirty="0">
                  <a:latin typeface="Times New Roman" pitchFamily="18" charset="0"/>
                  <a:cs typeface="Times New Roman" pitchFamily="18" charset="0"/>
                </a:rPr>
                <a:t>өзгерістермен) </a:t>
              </a:r>
              <a:endParaRPr lang="ru-RU" sz="1100" dirty="0">
                <a:latin typeface="Times New Roman" pitchFamily="18" charset="0"/>
                <a:cs typeface="Times New Roman" pitchFamily="18" charset="0"/>
              </a:endParaRPr>
            </a:p>
          </p:txBody>
        </p:sp>
        <p:sp>
          <p:nvSpPr>
            <p:cNvPr id="13" name="Прямоугольник 12"/>
            <p:cNvSpPr/>
            <p:nvPr/>
          </p:nvSpPr>
          <p:spPr>
            <a:xfrm>
              <a:off x="1509165" y="1064402"/>
              <a:ext cx="2162772" cy="261610"/>
            </a:xfrm>
            <a:prstGeom prst="rect">
              <a:avLst/>
            </a:prstGeom>
          </p:spPr>
          <p:txBody>
            <a:bodyPr wrap="none">
              <a:spAutoFit/>
            </a:bodyPr>
            <a:lstStyle/>
            <a:p>
              <a:pPr algn="ctr"/>
              <a:r>
                <a:rPr lang="kk-KZ" sz="1100" b="1" i="1" dirty="0">
                  <a:solidFill>
                    <a:srgbClr val="0070C0"/>
                  </a:solidFill>
                  <a:latin typeface="Times New Roman" pitchFamily="18" charset="0"/>
                  <a:cs typeface="Times New Roman" pitchFamily="18" charset="0"/>
                </a:rPr>
                <a:t>1997 жылғы 16 шiлдедегі №</a:t>
              </a:r>
              <a:r>
                <a:rPr lang="kk-KZ" sz="1100" b="1" i="1" dirty="0" smtClean="0">
                  <a:solidFill>
                    <a:srgbClr val="0070C0"/>
                  </a:solidFill>
                  <a:latin typeface="Times New Roman" pitchFamily="18" charset="0"/>
                  <a:cs typeface="Times New Roman" pitchFamily="18" charset="0"/>
                </a:rPr>
                <a:t>167 </a:t>
              </a:r>
              <a:endParaRPr lang="ru-RU" sz="1100" i="1" dirty="0">
                <a:solidFill>
                  <a:srgbClr val="0070C0"/>
                </a:solidFill>
                <a:latin typeface="Times New Roman" pitchFamily="18" charset="0"/>
                <a:cs typeface="Times New Roman" pitchFamily="18" charset="0"/>
              </a:endParaRPr>
            </a:p>
          </p:txBody>
        </p:sp>
      </p:grpSp>
      <p:grpSp>
        <p:nvGrpSpPr>
          <p:cNvPr id="14" name="Группа 13"/>
          <p:cNvGrpSpPr/>
          <p:nvPr/>
        </p:nvGrpSpPr>
        <p:grpSpPr>
          <a:xfrm>
            <a:off x="466404" y="1926543"/>
            <a:ext cx="8177562" cy="1645333"/>
            <a:chOff x="285720" y="2071678"/>
            <a:chExt cx="8534752" cy="1645333"/>
          </a:xfrm>
        </p:grpSpPr>
        <p:sp>
          <p:nvSpPr>
            <p:cNvPr id="15" name="Прямоугольник 14"/>
            <p:cNvSpPr/>
            <p:nvPr/>
          </p:nvSpPr>
          <p:spPr>
            <a:xfrm>
              <a:off x="285720" y="2071678"/>
              <a:ext cx="6534472" cy="261610"/>
            </a:xfrm>
            <a:prstGeom prst="rect">
              <a:avLst/>
            </a:prstGeom>
          </p:spPr>
          <p:txBody>
            <a:bodyPr wrap="square">
              <a:spAutoFit/>
            </a:bodyPr>
            <a:lstStyle/>
            <a:p>
              <a:r>
                <a:rPr lang="en-US" sz="1100" b="1" dirty="0">
                  <a:solidFill>
                    <a:srgbClr val="FF0000"/>
                  </a:solidFill>
                  <a:latin typeface="Times New Roman" pitchFamily="18" charset="0"/>
                  <a:cs typeface="Times New Roman" pitchFamily="18" charset="0"/>
                </a:rPr>
                <a:t>354-1</a:t>
              </a:r>
              <a:r>
                <a:rPr lang="kk-KZ" sz="1100" b="1" dirty="0">
                  <a:solidFill>
                    <a:srgbClr val="FF0000"/>
                  </a:solidFill>
                  <a:latin typeface="Times New Roman" pitchFamily="18" charset="0"/>
                  <a:cs typeface="Times New Roman" pitchFamily="18" charset="0"/>
                </a:rPr>
                <a:t>-бап. Мемлекеттік рәміздерді пайдалану тәртібі</a:t>
              </a:r>
              <a:endParaRPr lang="ru-RU" sz="1100" dirty="0">
                <a:solidFill>
                  <a:srgbClr val="FF0000"/>
                </a:solidFill>
                <a:latin typeface="Times New Roman" pitchFamily="18" charset="0"/>
                <a:cs typeface="Times New Roman" pitchFamily="18" charset="0"/>
              </a:endParaRPr>
            </a:p>
          </p:txBody>
        </p:sp>
        <p:sp>
          <p:nvSpPr>
            <p:cNvPr id="16" name="Прямоугольник 15"/>
            <p:cNvSpPr/>
            <p:nvPr/>
          </p:nvSpPr>
          <p:spPr>
            <a:xfrm>
              <a:off x="285720" y="2359710"/>
              <a:ext cx="8496944" cy="600164"/>
            </a:xfrm>
            <a:prstGeom prst="rect">
              <a:avLst/>
            </a:prstGeom>
          </p:spPr>
          <p:txBody>
            <a:bodyPr wrap="square">
              <a:spAutoFit/>
            </a:bodyPr>
            <a:lstStyle/>
            <a:p>
              <a:pPr lvl="0" algn="just"/>
              <a:r>
                <a:rPr lang="en-US" sz="1100" dirty="0" smtClean="0">
                  <a:latin typeface="Times New Roman" pitchFamily="18" charset="0"/>
                  <a:cs typeface="Times New Roman" pitchFamily="18" charset="0"/>
                </a:rPr>
                <a:t>1. </a:t>
              </a:r>
              <a:r>
                <a:rPr lang="kk-KZ" sz="1100" dirty="0" smtClean="0">
                  <a:latin typeface="Times New Roman" pitchFamily="18" charset="0"/>
                  <a:cs typeface="Times New Roman" pitchFamily="18" charset="0"/>
                </a:rPr>
                <a:t>Қазақстан </a:t>
              </a:r>
              <a:r>
                <a:rPr lang="kk-KZ" sz="1100" dirty="0">
                  <a:latin typeface="Times New Roman" pitchFamily="18" charset="0"/>
                  <a:cs typeface="Times New Roman" pitchFamily="18" charset="0"/>
                </a:rPr>
                <a:t>Республикасының Мемлекеттік Туын, Қазақстан Республикасының Мемлекетті Елтаңбасын және олардың бейнелерін заңсыз пайдалану, сондай-ақ Қазақстан Республикасы заңнамасының талаптарын бұза отырып, Қазақстан Республикасының мемлекеттік Гимнін пайдалану және орындау – екі жүз айлық есептік көрсеткіш мөлшерінде айыппұл салуға әкеп соғады.</a:t>
              </a:r>
              <a:endParaRPr lang="ru-RU" sz="1100" dirty="0">
                <a:latin typeface="Times New Roman" pitchFamily="18" charset="0"/>
                <a:cs typeface="Times New Roman" pitchFamily="18" charset="0"/>
              </a:endParaRPr>
            </a:p>
          </p:txBody>
        </p:sp>
        <p:sp>
          <p:nvSpPr>
            <p:cNvPr id="17" name="Прямоугольник 16"/>
            <p:cNvSpPr/>
            <p:nvPr/>
          </p:nvSpPr>
          <p:spPr>
            <a:xfrm>
              <a:off x="285720" y="2926675"/>
              <a:ext cx="8496944" cy="430887"/>
            </a:xfrm>
            <a:prstGeom prst="rect">
              <a:avLst/>
            </a:prstGeom>
          </p:spPr>
          <p:txBody>
            <a:bodyPr wrap="square">
              <a:spAutoFit/>
            </a:bodyPr>
            <a:lstStyle/>
            <a:p>
              <a:pPr lvl="0" algn="just"/>
              <a:r>
                <a:rPr lang="en-US" sz="1100" dirty="0" smtClean="0">
                  <a:latin typeface="Times New Roman" pitchFamily="18" charset="0"/>
                  <a:cs typeface="Times New Roman" pitchFamily="18" charset="0"/>
                </a:rPr>
                <a:t>2. </a:t>
              </a:r>
              <a:r>
                <a:rPr lang="kk-KZ" sz="1100" dirty="0" smtClean="0">
                  <a:latin typeface="Times New Roman" pitchFamily="18" charset="0"/>
                  <a:cs typeface="Times New Roman" pitchFamily="18" charset="0"/>
                </a:rPr>
                <a:t>Мемлекеттік </a:t>
              </a:r>
              <a:r>
                <a:rPr lang="kk-KZ" sz="1100" dirty="0">
                  <a:latin typeface="Times New Roman" pitchFamily="18" charset="0"/>
                  <a:cs typeface="Times New Roman" pitchFamily="18" charset="0"/>
                </a:rPr>
                <a:t>рәміздерді пайдалану </a:t>
              </a:r>
              <a:r>
                <a:rPr lang="kk-KZ" sz="1100" dirty="0" smtClean="0">
                  <a:latin typeface="Times New Roman" pitchFamily="18" charset="0"/>
                  <a:cs typeface="Times New Roman" pitchFamily="18" charset="0"/>
                </a:rPr>
                <a:t>міндетті </a:t>
              </a:r>
              <a:r>
                <a:rPr lang="kk-KZ" sz="1100" dirty="0">
                  <a:latin typeface="Times New Roman" pitchFamily="18" charset="0"/>
                  <a:cs typeface="Times New Roman" pitchFamily="18" charset="0"/>
                </a:rPr>
                <a:t>болып табылатын жағдайларда оларды пайдаланбау, - лауазымды адамдарға екі жүз айлық есептік көрсеткіш мөлшерінде айыппұл салуға әкеп соғады.</a:t>
              </a:r>
              <a:endParaRPr lang="ru-RU" sz="1100" dirty="0">
                <a:latin typeface="Times New Roman" pitchFamily="18" charset="0"/>
                <a:cs typeface="Times New Roman" pitchFamily="18" charset="0"/>
              </a:endParaRPr>
            </a:p>
          </p:txBody>
        </p:sp>
        <p:sp>
          <p:nvSpPr>
            <p:cNvPr id="18" name="Прямоугольник 17"/>
            <p:cNvSpPr/>
            <p:nvPr/>
          </p:nvSpPr>
          <p:spPr>
            <a:xfrm>
              <a:off x="323528" y="3286124"/>
              <a:ext cx="8496944" cy="430887"/>
            </a:xfrm>
            <a:prstGeom prst="rect">
              <a:avLst/>
            </a:prstGeom>
          </p:spPr>
          <p:txBody>
            <a:bodyPr wrap="square">
              <a:spAutoFit/>
            </a:bodyPr>
            <a:lstStyle/>
            <a:p>
              <a:pPr algn="just"/>
              <a:r>
                <a:rPr lang="en-US" sz="1100" dirty="0" smtClean="0">
                  <a:latin typeface="Times New Roman" pitchFamily="18" charset="0"/>
                  <a:cs typeface="Times New Roman" pitchFamily="18" charset="0"/>
                </a:rPr>
                <a:t>3. </a:t>
              </a:r>
              <a:r>
                <a:rPr lang="kk-KZ" sz="1100" dirty="0" smtClean="0">
                  <a:latin typeface="Times New Roman" pitchFamily="18" charset="0"/>
                  <a:cs typeface="Times New Roman" pitchFamily="18" charset="0"/>
                </a:rPr>
                <a:t>Осы </a:t>
              </a:r>
              <a:r>
                <a:rPr lang="kk-KZ" sz="1100" dirty="0">
                  <a:latin typeface="Times New Roman" pitchFamily="18" charset="0"/>
                  <a:cs typeface="Times New Roman" pitchFamily="18" charset="0"/>
                </a:rPr>
                <a:t>баптың бірінші және екінші бөліктерінде көзделген, әкімшілік жаза қолданылғаннан кейін бір жыл ішінде қайталап жасалған әрекеттер</a:t>
              </a:r>
              <a:r>
                <a:rPr lang="kk-KZ" sz="1100" dirty="0" smtClean="0">
                  <a:latin typeface="Times New Roman" pitchFamily="18" charset="0"/>
                  <a:cs typeface="Times New Roman" pitchFamily="18" charset="0"/>
                </a:rPr>
                <a:t>,</a:t>
              </a:r>
              <a:r>
                <a:rPr lang="en-US" sz="1100" dirty="0" smtClean="0">
                  <a:latin typeface="Times New Roman" pitchFamily="18" charset="0"/>
                  <a:cs typeface="Times New Roman" pitchFamily="18" charset="0"/>
                </a:rPr>
                <a:t>   </a:t>
              </a:r>
              <a:r>
                <a:rPr lang="kk-KZ" sz="1100" dirty="0" smtClean="0">
                  <a:latin typeface="Times New Roman" pitchFamily="18" charset="0"/>
                  <a:cs typeface="Times New Roman" pitchFamily="18" charset="0"/>
                </a:rPr>
                <a:t> </a:t>
              </a:r>
              <a:r>
                <a:rPr lang="kk-KZ" sz="1100" dirty="0">
                  <a:latin typeface="Times New Roman" pitchFamily="18" charset="0"/>
                  <a:cs typeface="Times New Roman" pitchFamily="18" charset="0"/>
                </a:rPr>
                <a:t>- </a:t>
              </a:r>
              <a:r>
                <a:rPr lang="en-US" sz="1100" dirty="0" smtClean="0">
                  <a:latin typeface="Times New Roman" pitchFamily="18" charset="0"/>
                  <a:cs typeface="Times New Roman" pitchFamily="18" charset="0"/>
                </a:rPr>
                <a:t>    </a:t>
              </a:r>
              <a:r>
                <a:rPr lang="kk-KZ" sz="1100" dirty="0" smtClean="0">
                  <a:latin typeface="Times New Roman" pitchFamily="18" charset="0"/>
                  <a:cs typeface="Times New Roman" pitchFamily="18" charset="0"/>
                </a:rPr>
                <a:t>төрт </a:t>
              </a:r>
              <a:r>
                <a:rPr lang="en-US" sz="1100" dirty="0" smtClean="0">
                  <a:latin typeface="Times New Roman" pitchFamily="18" charset="0"/>
                  <a:cs typeface="Times New Roman" pitchFamily="18" charset="0"/>
                </a:rPr>
                <a:t>   </a:t>
              </a:r>
              <a:r>
                <a:rPr lang="kk-KZ" sz="1100" dirty="0" smtClean="0">
                  <a:latin typeface="Times New Roman" pitchFamily="18" charset="0"/>
                  <a:cs typeface="Times New Roman" pitchFamily="18" charset="0"/>
                </a:rPr>
                <a:t>жүзайлық есептік көрсеткіш мөлшерінде айыппұл салуға әкеп соғады.</a:t>
              </a:r>
              <a:endParaRPr lang="ru-RU" sz="1100" dirty="0">
                <a:latin typeface="Times New Roman" pitchFamily="18" charset="0"/>
                <a:cs typeface="Times New Roman" pitchFamily="18" charset="0"/>
              </a:endParaRPr>
            </a:p>
          </p:txBody>
        </p:sp>
      </p:grpSp>
      <p:pic>
        <p:nvPicPr>
          <p:cNvPr id="19" name="Picture 2" descr="D:\Documents\532a73749676ecff8ce00189a97546ad.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86314" y="714356"/>
            <a:ext cx="3766756" cy="142876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3" name="Группа 22"/>
          <p:cNvGrpSpPr/>
          <p:nvPr/>
        </p:nvGrpSpPr>
        <p:grpSpPr>
          <a:xfrm>
            <a:off x="428596" y="3695130"/>
            <a:ext cx="8286808" cy="2448514"/>
            <a:chOff x="428596" y="3337940"/>
            <a:chExt cx="8286808" cy="2448514"/>
          </a:xfrm>
        </p:grpSpPr>
        <p:sp>
          <p:nvSpPr>
            <p:cNvPr id="20" name="Прямоугольник 19"/>
            <p:cNvSpPr/>
            <p:nvPr/>
          </p:nvSpPr>
          <p:spPr>
            <a:xfrm>
              <a:off x="428596" y="4001350"/>
              <a:ext cx="8286808" cy="1785104"/>
            </a:xfrm>
            <a:prstGeom prst="rect">
              <a:avLst/>
            </a:prstGeom>
          </p:spPr>
          <p:txBody>
            <a:bodyPr wrap="square">
              <a:spAutoFit/>
            </a:bodyPr>
            <a:lstStyle/>
            <a:p>
              <a:pPr algn="just"/>
              <a:r>
                <a:rPr lang="kk-KZ" sz="1100" b="1" dirty="0" smtClean="0">
                  <a:solidFill>
                    <a:srgbClr val="FF0000"/>
                  </a:solidFill>
                  <a:latin typeface="Times New Roman" pitchFamily="18" charset="0"/>
                  <a:cs typeface="Times New Roman" pitchFamily="18" charset="0"/>
                </a:rPr>
                <a:t>3</a:t>
              </a:r>
              <a:r>
                <a:rPr lang="en-US" sz="1100" b="1" dirty="0" smtClean="0">
                  <a:solidFill>
                    <a:srgbClr val="FF0000"/>
                  </a:solidFill>
                  <a:latin typeface="Times New Roman" pitchFamily="18" charset="0"/>
                  <a:cs typeface="Times New Roman" pitchFamily="18" charset="0"/>
                </a:rPr>
                <a:t>17</a:t>
              </a:r>
              <a:r>
                <a:rPr lang="kk-KZ" sz="1100" b="1" dirty="0" smtClean="0">
                  <a:solidFill>
                    <a:srgbClr val="FF0000"/>
                  </a:solidFill>
                  <a:latin typeface="Times New Roman" pitchFamily="18" charset="0"/>
                  <a:cs typeface="Times New Roman" pitchFamily="18" charset="0"/>
                </a:rPr>
                <a:t>-</a:t>
              </a:r>
              <a:r>
                <a:rPr lang="en-US" sz="1100" b="1" dirty="0" smtClean="0">
                  <a:solidFill>
                    <a:srgbClr val="FF0000"/>
                  </a:solidFill>
                  <a:latin typeface="Times New Roman" pitchFamily="18" charset="0"/>
                  <a:cs typeface="Times New Roman" pitchFamily="18" charset="0"/>
                </a:rPr>
                <a:t>3</a:t>
              </a:r>
              <a:r>
                <a:rPr lang="kk-KZ" sz="1100" b="1" dirty="0" smtClean="0">
                  <a:solidFill>
                    <a:srgbClr val="FF0000"/>
                  </a:solidFill>
                  <a:latin typeface="Times New Roman" pitchFamily="18" charset="0"/>
                  <a:cs typeface="Times New Roman" pitchFamily="18" charset="0"/>
                </a:rPr>
                <a:t>-бап. </a:t>
              </a:r>
              <a:endParaRPr lang="ru-RU" sz="1100" dirty="0" smtClean="0">
                <a:solidFill>
                  <a:srgbClr val="FF0000"/>
                </a:solidFill>
                <a:latin typeface="Times New Roman" pitchFamily="18" charset="0"/>
                <a:cs typeface="Times New Roman" pitchFamily="18" charset="0"/>
              </a:endParaRPr>
            </a:p>
            <a:p>
              <a:pPr lvl="0" algn="just"/>
              <a:r>
                <a:rPr lang="kk-KZ" sz="1100" dirty="0" smtClean="0">
                  <a:latin typeface="Times New Roman" pitchFamily="18" charset="0"/>
                  <a:cs typeface="Times New Roman" pitchFamily="18" charset="0"/>
                </a:rPr>
                <a:t>Ұлттық стандарттарға сәйкес келмейтін Қазақстан Республикасының Мемлекеттік Туы мен Қазақстан Республикасының Мемлекетті Елтаңбасын, сондай-ақ олар бейнеленген материалдық объектілерді дайындау,</a:t>
              </a:r>
              <a:endParaRPr lang="ru-RU" sz="1100" dirty="0" smtClean="0">
                <a:latin typeface="Times New Roman" pitchFamily="18" charset="0"/>
                <a:cs typeface="Times New Roman" pitchFamily="18" charset="0"/>
              </a:endParaRPr>
            </a:p>
            <a:p>
              <a:pPr algn="just"/>
              <a:r>
                <a:rPr lang="kk-KZ" sz="1100" dirty="0" smtClean="0">
                  <a:latin typeface="Times New Roman" pitchFamily="18" charset="0"/>
                  <a:cs typeface="Times New Roman" pitchFamily="18" charset="0"/>
                </a:rPr>
                <a:t>Жеке тұлғаларға – елу, лауазымды адамдарға, дара кәсіпкерлерге, шағын немесе орта кәсіпкерлік субъектілері немесе коммерциялық емес ұйымдар болып табылатын заңды тұлғаларға – жүз елу, ірі кәсіпкерлік субъектілері болып табылатын заңды тұлғаларға төрт жүз айлық есептік көрсеткіш мөлшерінде айыппұл салуға әкеп соғады. </a:t>
              </a:r>
            </a:p>
            <a:p>
              <a:pPr lvl="0" algn="just"/>
              <a:r>
                <a:rPr lang="kk-KZ" sz="1100" dirty="0" smtClean="0">
                  <a:latin typeface="Times New Roman" pitchFamily="18" charset="0"/>
                  <a:cs typeface="Times New Roman" pitchFamily="18" charset="0"/>
                </a:rPr>
                <a:t>Осы баптың бірінші бөлігінде көзделген, әкімшілік жаза қолданылғаннан кейін бір жыл ішінде қайталап жасалған әрекет, - сесен, лауазымды адамдарға, дара кәсіпкерлерге, шағын немесе орта кәсіпкерлік субъектілері немесе коммерциялық емес ұйымдар болып табылатын заңды тұлғаларға – екі жүз, ірі кәсіпкерлік субъектілері болып табылатын заңды тұлғаларға бес жүз айлық есептік көрсеткіш мөлшерінде айыппұл салуға әкеп соғады. </a:t>
              </a:r>
              <a:endParaRPr lang="ru-RU" sz="1100" dirty="0">
                <a:latin typeface="Times New Roman" pitchFamily="18" charset="0"/>
                <a:cs typeface="Times New Roman" pitchFamily="18" charset="0"/>
              </a:endParaRPr>
            </a:p>
          </p:txBody>
        </p:sp>
        <p:sp>
          <p:nvSpPr>
            <p:cNvPr id="21" name="Прямоугольник 20"/>
            <p:cNvSpPr/>
            <p:nvPr/>
          </p:nvSpPr>
          <p:spPr>
            <a:xfrm>
              <a:off x="965330" y="3337940"/>
              <a:ext cx="7035694" cy="600164"/>
            </a:xfrm>
            <a:prstGeom prst="rect">
              <a:avLst/>
            </a:prstGeom>
          </p:spPr>
          <p:txBody>
            <a:bodyPr wrap="square">
              <a:spAutoFit/>
            </a:bodyPr>
            <a:lstStyle/>
            <a:p>
              <a:pPr algn="ctr"/>
              <a:r>
                <a:rPr lang="kk-KZ" sz="1100" b="1" dirty="0">
                  <a:solidFill>
                    <a:srgbClr val="C00000"/>
                  </a:solidFill>
                  <a:latin typeface="Times New Roman" pitchFamily="18" charset="0"/>
                  <a:cs typeface="Times New Roman" pitchFamily="18" charset="0"/>
                </a:rPr>
                <a:t>«ҚАЗАҚСТАН РЕСПУБЛИКАСЫНЫҢ ӘКІМШІЛІК ҚҰҚЫҚ </a:t>
              </a:r>
              <a:r>
                <a:rPr lang="kk-KZ" sz="1100" b="1" dirty="0" smtClean="0">
                  <a:solidFill>
                    <a:srgbClr val="C00000"/>
                  </a:solidFill>
                  <a:latin typeface="Times New Roman" pitchFamily="18" charset="0"/>
                  <a:cs typeface="Times New Roman" pitchFamily="18" charset="0"/>
                </a:rPr>
                <a:t>БҰЗУШЫЛЫҚ КОДЕКСІ </a:t>
              </a:r>
              <a:r>
                <a:rPr lang="kk-KZ" sz="1100" b="1" dirty="0">
                  <a:solidFill>
                    <a:srgbClr val="C00000"/>
                  </a:solidFill>
                  <a:latin typeface="Times New Roman" pitchFamily="18" charset="0"/>
                  <a:cs typeface="Times New Roman" pitchFamily="18" charset="0"/>
                </a:rPr>
                <a:t>ТУРАЛЫ»</a:t>
              </a:r>
              <a:endParaRPr lang="ru-RU" sz="1100" dirty="0">
                <a:solidFill>
                  <a:srgbClr val="C00000"/>
                </a:solidFill>
                <a:latin typeface="Times New Roman" pitchFamily="18" charset="0"/>
                <a:cs typeface="Times New Roman" pitchFamily="18" charset="0"/>
              </a:endParaRPr>
            </a:p>
            <a:p>
              <a:pPr algn="ctr"/>
              <a:r>
                <a:rPr lang="kk-KZ" sz="1100" b="1" dirty="0">
                  <a:solidFill>
                    <a:srgbClr val="C00000"/>
                  </a:solidFill>
                  <a:latin typeface="Times New Roman" pitchFamily="18" charset="0"/>
                  <a:cs typeface="Times New Roman" pitchFamily="18" charset="0"/>
                </a:rPr>
                <a:t>ҚАЗАҚСТАН РЕСПУБЛИКАСЫНЫҢ ЗАҢЫ</a:t>
              </a:r>
              <a:endParaRPr lang="ru-RU" sz="1100" dirty="0">
                <a:solidFill>
                  <a:srgbClr val="C00000"/>
                </a:solidFill>
                <a:latin typeface="Times New Roman" pitchFamily="18" charset="0"/>
                <a:cs typeface="Times New Roman" pitchFamily="18" charset="0"/>
              </a:endParaRPr>
            </a:p>
            <a:p>
              <a:pPr algn="ctr"/>
              <a:r>
                <a:rPr lang="kk-KZ" sz="1100" b="1" i="1" dirty="0">
                  <a:solidFill>
                    <a:schemeClr val="accent4">
                      <a:lumMod val="75000"/>
                    </a:schemeClr>
                  </a:solidFill>
                  <a:latin typeface="Times New Roman" pitchFamily="18" charset="0"/>
                  <a:cs typeface="Times New Roman" pitchFamily="18" charset="0"/>
                </a:rPr>
                <a:t>2001 жылғы 30 қаңтардағы  №155</a:t>
              </a:r>
              <a:endParaRPr lang="ru-RU" sz="1200" b="1" dirty="0">
                <a:solidFill>
                  <a:schemeClr val="accent4">
                    <a:lumMod val="75000"/>
                  </a:schemeClr>
                </a:solidFill>
                <a:latin typeface="Times New Roman" pitchFamily="18" charset="0"/>
                <a:cs typeface="Times New Roman" pitchFamily="18" charset="0"/>
              </a:endParaRPr>
            </a:p>
          </p:txBody>
        </p:sp>
      </p:grpSp>
    </p:spTree>
    <p:extLst>
      <p:ext uri="{BB962C8B-B14F-4D97-AF65-F5344CB8AC3E}">
        <p14:creationId xmlns:p14="http://schemas.microsoft.com/office/powerpoint/2010/main" xmlns="" val="294105665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grpSp>
        <p:nvGrpSpPr>
          <p:cNvPr id="6" name="Группа 5"/>
          <p:cNvGrpSpPr/>
          <p:nvPr/>
        </p:nvGrpSpPr>
        <p:grpSpPr>
          <a:xfrm>
            <a:off x="428596" y="1967203"/>
            <a:ext cx="8358246" cy="1604673"/>
            <a:chOff x="428596" y="1967203"/>
            <a:chExt cx="8358246" cy="1604673"/>
          </a:xfrm>
        </p:grpSpPr>
        <p:sp>
          <p:nvSpPr>
            <p:cNvPr id="4" name="TextBox 3"/>
            <p:cNvSpPr txBox="1"/>
            <p:nvPr/>
          </p:nvSpPr>
          <p:spPr>
            <a:xfrm>
              <a:off x="428596" y="1967203"/>
              <a:ext cx="8358246" cy="1107996"/>
            </a:xfrm>
            <a:prstGeom prst="rect">
              <a:avLst/>
            </a:prstGeom>
            <a:noFill/>
          </p:spPr>
          <p:txBody>
            <a:bodyPr wrap="square" rtlCol="0">
              <a:spAutoFit/>
            </a:bodyPr>
            <a:lstStyle/>
            <a:p>
              <a:pPr algn="ctr"/>
              <a:r>
                <a:rPr lang="kk-KZ" sz="6600" b="1" dirty="0" smtClean="0">
                  <a:solidFill>
                    <a:srgbClr val="0070C0"/>
                  </a:solidFill>
                </a:rPr>
                <a:t>НЕ ЖЕТІСПЕЙДІ?</a:t>
              </a:r>
              <a:endParaRPr lang="ru-RU" sz="6600" b="1" dirty="0">
                <a:solidFill>
                  <a:srgbClr val="0070C0"/>
                </a:solidFill>
              </a:endParaRPr>
            </a:p>
          </p:txBody>
        </p:sp>
        <p:sp>
          <p:nvSpPr>
            <p:cNvPr id="5" name="TextBox 4"/>
            <p:cNvSpPr txBox="1"/>
            <p:nvPr/>
          </p:nvSpPr>
          <p:spPr>
            <a:xfrm>
              <a:off x="642910" y="3110211"/>
              <a:ext cx="8001056" cy="461665"/>
            </a:xfrm>
            <a:prstGeom prst="rect">
              <a:avLst/>
            </a:prstGeom>
            <a:noFill/>
          </p:spPr>
          <p:txBody>
            <a:bodyPr wrap="square" rtlCol="0">
              <a:spAutoFit/>
            </a:bodyPr>
            <a:lstStyle/>
            <a:p>
              <a:pPr algn="ctr"/>
              <a:r>
                <a:rPr lang="kk-KZ" sz="2400" b="1" dirty="0" smtClean="0">
                  <a:solidFill>
                    <a:srgbClr val="FF0000"/>
                  </a:solidFill>
                </a:rPr>
                <a:t>Л о г и к а л ы қ  о й</a:t>
              </a:r>
              <a:endParaRPr lang="ru-RU" sz="2400" b="1" dirty="0">
                <a:solidFill>
                  <a:srgbClr val="FF0000"/>
                </a:solidFill>
              </a:endParaRPr>
            </a:p>
          </p:txBody>
        </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esktop\20160318150607 - копия.jpg"/>
          <p:cNvPicPr>
            <a:picLocks noChangeAspect="1" noChangeArrowheads="1"/>
          </p:cNvPicPr>
          <p:nvPr/>
        </p:nvPicPr>
        <p:blipFill>
          <a:blip r:embed="rId3"/>
          <a:srcRect/>
          <a:stretch>
            <a:fillRect/>
          </a:stretch>
        </p:blipFill>
        <p:spPr bwMode="auto">
          <a:xfrm>
            <a:off x="3286116" y="571480"/>
            <a:ext cx="2731249" cy="535785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71010" name="Picture 2" descr="C:\Users\Администратор\Desktop\20160318150607.jpg"/>
          <p:cNvPicPr>
            <a:picLocks noChangeAspect="1" noChangeArrowheads="1"/>
          </p:cNvPicPr>
          <p:nvPr/>
        </p:nvPicPr>
        <p:blipFill>
          <a:blip r:embed="rId3"/>
          <a:srcRect/>
          <a:stretch>
            <a:fillRect/>
          </a:stretch>
        </p:blipFill>
        <p:spPr bwMode="auto">
          <a:xfrm>
            <a:off x="3286116" y="571480"/>
            <a:ext cx="2731249" cy="5357850"/>
          </a:xfrm>
          <a:prstGeom prst="rect">
            <a:avLst/>
          </a:prstGeom>
          <a:noFill/>
        </p:spPr>
      </p:pic>
      <p:sp>
        <p:nvSpPr>
          <p:cNvPr id="7" name="Прямоугольник 6"/>
          <p:cNvSpPr/>
          <p:nvPr/>
        </p:nvSpPr>
        <p:spPr>
          <a:xfrm>
            <a:off x="500034" y="5988626"/>
            <a:ext cx="8143932" cy="369332"/>
          </a:xfrm>
          <a:prstGeom prst="rect">
            <a:avLst/>
          </a:prstGeom>
        </p:spPr>
        <p:txBody>
          <a:bodyPr wrap="square">
            <a:spAutoFit/>
          </a:bodyPr>
          <a:lstStyle/>
          <a:p>
            <a:pPr algn="ctr"/>
            <a:r>
              <a:rPr lang="ru-RU" b="1" dirty="0" err="1" smtClean="0">
                <a:solidFill>
                  <a:srgbClr val="002060"/>
                </a:solidFill>
              </a:rPr>
              <a:t>Банкноттың жоғарғы сол</a:t>
            </a:r>
            <a:r>
              <a:rPr lang="ru-RU" b="1" dirty="0" smtClean="0">
                <a:solidFill>
                  <a:srgbClr val="002060"/>
                </a:solidFill>
              </a:rPr>
              <a:t> </a:t>
            </a:r>
            <a:r>
              <a:rPr lang="ru-RU" b="1" dirty="0" err="1" smtClean="0">
                <a:solidFill>
                  <a:srgbClr val="002060"/>
                </a:solidFill>
              </a:rPr>
              <a:t>жағында пырақ бейнеленген</a:t>
            </a:r>
            <a:endParaRPr lang="ru-RU" b="1" dirty="0">
              <a:solidFill>
                <a:srgbClr val="00206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4" descr="C:\Users\Администратор\Desktop\photo_82274 - копия.jpg"/>
          <p:cNvPicPr>
            <a:picLocks noChangeAspect="1" noChangeArrowheads="1"/>
          </p:cNvPicPr>
          <p:nvPr/>
        </p:nvPicPr>
        <p:blipFill>
          <a:blip r:embed="rId3"/>
          <a:srcRect/>
          <a:stretch>
            <a:fillRect/>
          </a:stretch>
        </p:blipFill>
        <p:spPr bwMode="auto">
          <a:xfrm>
            <a:off x="1142976" y="646024"/>
            <a:ext cx="7143800" cy="49696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5" descr="C:\Users\Администратор\Desktop\photo_82274.jpg"/>
          <p:cNvPicPr>
            <a:picLocks noChangeAspect="1" noChangeArrowheads="1"/>
          </p:cNvPicPr>
          <p:nvPr/>
        </p:nvPicPr>
        <p:blipFill>
          <a:blip r:embed="rId3"/>
          <a:srcRect/>
          <a:stretch>
            <a:fillRect/>
          </a:stretch>
        </p:blipFill>
        <p:spPr bwMode="auto">
          <a:xfrm>
            <a:off x="1142976" y="646024"/>
            <a:ext cx="7143800" cy="4969600"/>
          </a:xfrm>
          <a:prstGeom prst="rect">
            <a:avLst/>
          </a:prstGeom>
          <a:noFill/>
        </p:spPr>
      </p:pic>
      <p:sp>
        <p:nvSpPr>
          <p:cNvPr id="5" name="Прямоугольник 4"/>
          <p:cNvSpPr/>
          <p:nvPr/>
        </p:nvSpPr>
        <p:spPr>
          <a:xfrm>
            <a:off x="357158" y="5786454"/>
            <a:ext cx="8358246" cy="369332"/>
          </a:xfrm>
          <a:prstGeom prst="rect">
            <a:avLst/>
          </a:prstGeom>
        </p:spPr>
        <p:txBody>
          <a:bodyPr wrap="square">
            <a:spAutoFit/>
          </a:bodyPr>
          <a:lstStyle/>
          <a:p>
            <a:pPr algn="ctr"/>
            <a:r>
              <a:rPr lang="ru-RU" b="1" dirty="0" err="1" smtClean="0"/>
              <a:t>Қазақтың боксшысы</a:t>
            </a:r>
            <a:r>
              <a:rPr lang="ru-RU" b="1" dirty="0" smtClean="0"/>
              <a:t> </a:t>
            </a:r>
            <a:r>
              <a:rPr lang="ru-RU" b="1" dirty="0" err="1" smtClean="0"/>
              <a:t>Данияр</a:t>
            </a:r>
            <a:r>
              <a:rPr lang="ru-RU" b="1" dirty="0" smtClean="0"/>
              <a:t> </a:t>
            </a:r>
            <a:r>
              <a:rPr lang="ru-RU" b="1" dirty="0" err="1" smtClean="0"/>
              <a:t>Елеусіновтің </a:t>
            </a:r>
            <a:r>
              <a:rPr lang="ru-RU" b="1" dirty="0" smtClean="0"/>
              <a:t>алтын </a:t>
            </a:r>
            <a:r>
              <a:rPr lang="ru-RU" b="1" dirty="0" err="1" smtClean="0"/>
              <a:t>медалі</a:t>
            </a:r>
            <a:endParaRPr lang="ru-RU"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4" name="Прямоугольник 3"/>
          <p:cNvSpPr/>
          <p:nvPr/>
        </p:nvSpPr>
        <p:spPr>
          <a:xfrm>
            <a:off x="608140" y="2285992"/>
            <a:ext cx="7892950" cy="1200329"/>
          </a:xfrm>
          <a:prstGeom prst="rect">
            <a:avLst/>
          </a:prstGeom>
        </p:spPr>
        <p:txBody>
          <a:bodyPr wrap="square">
            <a:spAutoFit/>
          </a:bodyPr>
          <a:lstStyle/>
          <a:p>
            <a:pPr algn="ctr"/>
            <a:r>
              <a:rPr lang="kk-KZ" sz="2400" b="1" dirty="0" smtClean="0">
                <a:solidFill>
                  <a:srgbClr val="00B0F0"/>
                </a:solidFill>
                <a:latin typeface="Times New Roman" pitchFamily="18" charset="0"/>
                <a:cs typeface="Times New Roman" pitchFamily="18" charset="0"/>
              </a:rPr>
              <a:t>ҚАЗАҚСТАН РЕСПУБЛИКАСЫНЫҢ МЕМЛЕКЕТТІК РӘМІЗДЕРГЕ ҚАТЫСТЫ ЗАҢНАМАЛАРДАН ҚЫСҚАША ШОЛУ</a:t>
            </a:r>
            <a:endParaRPr lang="en-US" sz="2400" b="1" dirty="0" smtClean="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04534281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26" name="Picture 2" descr="C:\Users\Администратор\Desktop\91674_big - копия.png"/>
          <p:cNvPicPr>
            <a:picLocks noChangeAspect="1" noChangeArrowheads="1"/>
          </p:cNvPicPr>
          <p:nvPr/>
        </p:nvPicPr>
        <p:blipFill>
          <a:blip r:embed="rId3" cstate="print"/>
          <a:srcRect/>
          <a:stretch>
            <a:fillRect/>
          </a:stretch>
        </p:blipFill>
        <p:spPr bwMode="auto">
          <a:xfrm>
            <a:off x="2144695" y="858819"/>
            <a:ext cx="4784759" cy="4784759"/>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esktop\91674_big.jpg"/>
          <p:cNvPicPr>
            <a:picLocks noChangeAspect="1" noChangeArrowheads="1"/>
          </p:cNvPicPr>
          <p:nvPr/>
        </p:nvPicPr>
        <p:blipFill>
          <a:blip r:embed="rId3" cstate="print"/>
          <a:srcRect/>
          <a:stretch>
            <a:fillRect/>
          </a:stretch>
        </p:blipFill>
        <p:spPr bwMode="auto">
          <a:xfrm>
            <a:off x="2143108" y="857232"/>
            <a:ext cx="4786346" cy="4786346"/>
          </a:xfrm>
          <a:prstGeom prst="rect">
            <a:avLst/>
          </a:prstGeom>
          <a:noFill/>
        </p:spPr>
      </p:pic>
      <p:sp>
        <p:nvSpPr>
          <p:cNvPr id="6" name="Прямоугольник 5"/>
          <p:cNvSpPr/>
          <p:nvPr/>
        </p:nvSpPr>
        <p:spPr>
          <a:xfrm>
            <a:off x="428596" y="5786454"/>
            <a:ext cx="8286808" cy="369332"/>
          </a:xfrm>
          <a:prstGeom prst="rect">
            <a:avLst/>
          </a:prstGeom>
        </p:spPr>
        <p:txBody>
          <a:bodyPr wrap="square">
            <a:spAutoFit/>
          </a:bodyPr>
          <a:lstStyle/>
          <a:p>
            <a:pPr algn="ctr"/>
            <a:r>
              <a:rPr lang="ru-RU" b="1" dirty="0" err="1" smtClean="0"/>
              <a:t>Ұлттық ою-өрнектің элементі</a:t>
            </a:r>
            <a:r>
              <a:rPr lang="ru-RU" b="1" dirty="0" smtClean="0"/>
              <a:t> </a:t>
            </a:r>
            <a:endParaRPr lang="ru-RU" b="1"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6" name="Picture 3" descr="C:\Users\Администратор\Desktop\93B2185D-D6F1-4B1E-A019-5A6BB98ADE46_mw1024_mh1024_s - копия.jpg"/>
          <p:cNvPicPr>
            <a:picLocks noChangeAspect="1" noChangeArrowheads="1"/>
          </p:cNvPicPr>
          <p:nvPr/>
        </p:nvPicPr>
        <p:blipFill>
          <a:blip r:embed="rId3"/>
          <a:srcRect/>
          <a:stretch>
            <a:fillRect/>
          </a:stretch>
        </p:blipFill>
        <p:spPr bwMode="auto">
          <a:xfrm>
            <a:off x="1571604" y="785794"/>
            <a:ext cx="6286544" cy="464347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2" descr="C:\Users\Администратор\Desktop\93B2185D-D6F1-4B1E-A019-5A6BB98ADE46_mw1024_mh1024_s.jpg"/>
          <p:cNvPicPr>
            <a:picLocks noChangeAspect="1" noChangeArrowheads="1"/>
          </p:cNvPicPr>
          <p:nvPr/>
        </p:nvPicPr>
        <p:blipFill>
          <a:blip r:embed="rId3"/>
          <a:srcRect/>
          <a:stretch>
            <a:fillRect/>
          </a:stretch>
        </p:blipFill>
        <p:spPr bwMode="auto">
          <a:xfrm>
            <a:off x="1571604" y="785794"/>
            <a:ext cx="6258590" cy="4643470"/>
          </a:xfrm>
          <a:prstGeom prst="rect">
            <a:avLst/>
          </a:prstGeom>
          <a:noFill/>
        </p:spPr>
      </p:pic>
      <p:sp>
        <p:nvSpPr>
          <p:cNvPr id="5" name="Прямоугольник 4"/>
          <p:cNvSpPr/>
          <p:nvPr/>
        </p:nvSpPr>
        <p:spPr>
          <a:xfrm>
            <a:off x="428596" y="5702874"/>
            <a:ext cx="8286808" cy="369332"/>
          </a:xfrm>
          <a:prstGeom prst="rect">
            <a:avLst/>
          </a:prstGeom>
        </p:spPr>
        <p:txBody>
          <a:bodyPr wrap="square">
            <a:spAutoFit/>
          </a:bodyPr>
          <a:lstStyle/>
          <a:p>
            <a:pPr algn="ctr"/>
            <a:r>
              <a:rPr lang="ru-RU" b="1" dirty="0" smtClean="0"/>
              <a:t>ҚР </a:t>
            </a:r>
            <a:r>
              <a:rPr lang="ru-RU" b="1" dirty="0" err="1" smtClean="0"/>
              <a:t>Парламентінің Мәжіліс ғимаратының үстіндегі Мемлекеттік</a:t>
            </a:r>
            <a:r>
              <a:rPr lang="ru-RU" b="1" dirty="0" smtClean="0"/>
              <a:t> </a:t>
            </a:r>
            <a:r>
              <a:rPr lang="ru-RU" b="1" dirty="0" err="1" smtClean="0"/>
              <a:t>Тудың </a:t>
            </a:r>
            <a:r>
              <a:rPr lang="ru-RU" b="1" dirty="0" smtClean="0"/>
              <a:t>эталоны</a:t>
            </a:r>
            <a:endParaRPr lang="ru-RU" b="1"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esktop\default - копия - копия.png"/>
          <p:cNvPicPr>
            <a:picLocks noChangeAspect="1" noChangeArrowheads="1"/>
          </p:cNvPicPr>
          <p:nvPr/>
        </p:nvPicPr>
        <p:blipFill>
          <a:blip r:embed="rId3"/>
          <a:srcRect/>
          <a:stretch>
            <a:fillRect/>
          </a:stretch>
        </p:blipFill>
        <p:spPr bwMode="auto">
          <a:xfrm>
            <a:off x="3428992" y="585794"/>
            <a:ext cx="2593907" cy="4986346"/>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72034" name="Picture 2" descr="C:\Users\Администратор\Desktop\default - копия.png"/>
          <p:cNvPicPr>
            <a:picLocks noChangeAspect="1" noChangeArrowheads="1"/>
          </p:cNvPicPr>
          <p:nvPr/>
        </p:nvPicPr>
        <p:blipFill>
          <a:blip r:embed="rId3"/>
          <a:srcRect/>
          <a:stretch>
            <a:fillRect/>
          </a:stretch>
        </p:blipFill>
        <p:spPr bwMode="auto">
          <a:xfrm>
            <a:off x="3428992" y="585794"/>
            <a:ext cx="2593907" cy="4986346"/>
          </a:xfrm>
          <a:prstGeom prst="rect">
            <a:avLst/>
          </a:prstGeom>
          <a:noFill/>
        </p:spPr>
      </p:pic>
      <p:sp>
        <p:nvSpPr>
          <p:cNvPr id="6" name="Прямоугольник 5"/>
          <p:cNvSpPr/>
          <p:nvPr/>
        </p:nvSpPr>
        <p:spPr>
          <a:xfrm>
            <a:off x="428596" y="5643578"/>
            <a:ext cx="8286808" cy="646331"/>
          </a:xfrm>
          <a:prstGeom prst="rect">
            <a:avLst/>
          </a:prstGeom>
        </p:spPr>
        <p:txBody>
          <a:bodyPr wrap="square">
            <a:spAutoFit/>
          </a:bodyPr>
          <a:lstStyle/>
          <a:p>
            <a:pPr algn="ctr"/>
            <a:r>
              <a:rPr lang="ru-RU" b="1" dirty="0" err="1" smtClean="0">
                <a:solidFill>
                  <a:srgbClr val="002060"/>
                </a:solidFill>
              </a:rPr>
              <a:t>Банкноттың оң жағында «Қазақ </a:t>
            </a:r>
            <a:r>
              <a:rPr lang="ru-RU" b="1" dirty="0" smtClean="0">
                <a:solidFill>
                  <a:srgbClr val="002060"/>
                </a:solidFill>
              </a:rPr>
              <a:t>Ел</a:t>
            </a:r>
            <a:r>
              <a:rPr lang="en-US" b="1" dirty="0" err="1" smtClean="0">
                <a:solidFill>
                  <a:srgbClr val="002060"/>
                </a:solidFill>
              </a:rPr>
              <a:t>i</a:t>
            </a:r>
            <a:r>
              <a:rPr lang="en-US" b="1" dirty="0" smtClean="0">
                <a:solidFill>
                  <a:srgbClr val="002060"/>
                </a:solidFill>
              </a:rPr>
              <a:t>» </a:t>
            </a:r>
            <a:r>
              <a:rPr lang="ru-RU" b="1" dirty="0" err="1" smtClean="0">
                <a:solidFill>
                  <a:srgbClr val="002060"/>
                </a:solidFill>
              </a:rPr>
              <a:t>монументі</a:t>
            </a:r>
            <a:r>
              <a:rPr lang="ru-RU" b="1" dirty="0" smtClean="0">
                <a:solidFill>
                  <a:srgbClr val="002060"/>
                </a:solidFill>
              </a:rPr>
              <a:t> </a:t>
            </a:r>
            <a:r>
              <a:rPr lang="ru-RU" b="1" dirty="0" err="1" smtClean="0">
                <a:solidFill>
                  <a:srgbClr val="002060"/>
                </a:solidFill>
              </a:rPr>
              <a:t>және төменгі жағында ортада</a:t>
            </a:r>
            <a:r>
              <a:rPr lang="ru-RU" b="1" dirty="0" smtClean="0">
                <a:solidFill>
                  <a:srgbClr val="002060"/>
                </a:solidFill>
              </a:rPr>
              <a:t> </a:t>
            </a:r>
            <a:r>
              <a:rPr lang="ru-RU" b="1" dirty="0" err="1" smtClean="0">
                <a:solidFill>
                  <a:srgbClr val="002060"/>
                </a:solidFill>
              </a:rPr>
              <a:t>ұшып жүрген көгершіндердің бейнесі</a:t>
            </a:r>
            <a:endParaRPr lang="ru-RU" b="1" dirty="0">
              <a:solidFill>
                <a:srgbClr val="00206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7" name="Picture 4" descr="C:\Users\Администратор\Desktop\IMG_3998-2 copy - копия.jpg"/>
          <p:cNvPicPr>
            <a:picLocks noChangeAspect="1" noChangeArrowheads="1"/>
          </p:cNvPicPr>
          <p:nvPr/>
        </p:nvPicPr>
        <p:blipFill>
          <a:blip r:embed="rId3"/>
          <a:srcRect/>
          <a:stretch>
            <a:fillRect/>
          </a:stretch>
        </p:blipFill>
        <p:spPr bwMode="auto">
          <a:xfrm>
            <a:off x="1428728" y="899550"/>
            <a:ext cx="6572296" cy="4386838"/>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esktop\1367302463-f50b2c1aca9feaa890d128132411cc47.jpg"/>
          <p:cNvPicPr>
            <a:picLocks noChangeAspect="1" noChangeArrowheads="1"/>
          </p:cNvPicPr>
          <p:nvPr/>
        </p:nvPicPr>
        <p:blipFill>
          <a:blip r:embed="rId3"/>
          <a:srcRect/>
          <a:stretch>
            <a:fillRect/>
          </a:stretch>
        </p:blipFill>
        <p:spPr bwMode="auto">
          <a:xfrm>
            <a:off x="1428728" y="936391"/>
            <a:ext cx="6538203" cy="4349997"/>
          </a:xfrm>
          <a:prstGeom prst="rect">
            <a:avLst/>
          </a:prstGeom>
          <a:noFill/>
        </p:spPr>
      </p:pic>
      <p:sp>
        <p:nvSpPr>
          <p:cNvPr id="3" name="Прямоугольник 2"/>
          <p:cNvSpPr/>
          <p:nvPr/>
        </p:nvSpPr>
        <p:spPr>
          <a:xfrm>
            <a:off x="428596" y="5500702"/>
            <a:ext cx="8286808" cy="646331"/>
          </a:xfrm>
          <a:prstGeom prst="rect">
            <a:avLst/>
          </a:prstGeom>
        </p:spPr>
        <p:txBody>
          <a:bodyPr wrap="square">
            <a:spAutoFit/>
          </a:bodyPr>
          <a:lstStyle/>
          <a:p>
            <a:pPr algn="ctr"/>
            <a:r>
              <a:rPr lang="ru-RU" b="1" dirty="0" err="1" smtClean="0"/>
              <a:t>Астанадағы Елбасының Ақорда ғимаратының жоғарғы жағындағы шпигелдің үстіндегі ұшып жүрген «Самұрық </a:t>
            </a:r>
            <a:r>
              <a:rPr lang="ru-RU" b="1" dirty="0" smtClean="0"/>
              <a:t>пен </a:t>
            </a:r>
            <a:r>
              <a:rPr lang="ru-RU" b="1" dirty="0" err="1" smtClean="0"/>
              <a:t>Күн</a:t>
            </a:r>
            <a:r>
              <a:rPr lang="ru-RU" b="1" dirty="0" smtClean="0"/>
              <a:t>» </a:t>
            </a:r>
            <a:r>
              <a:rPr lang="ru-RU" b="1" dirty="0" err="1" smtClean="0"/>
              <a:t>бейнес</a:t>
            </a:r>
            <a:r>
              <a:rPr lang="kk-KZ" b="1" dirty="0" smtClean="0"/>
              <a:t>і</a:t>
            </a:r>
            <a:r>
              <a:rPr lang="ru-RU" b="1" dirty="0" smtClean="0"/>
              <a:t> </a:t>
            </a:r>
            <a:endParaRPr lang="ru-RU" b="1"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4" name="Picture 3" descr="C:\Users\Администратор\Downloads\рамиздер\МУСОР\рисунки\15046461_1185016824918760_1086900978_n - копия (2) - копия.jpg"/>
          <p:cNvPicPr>
            <a:picLocks noChangeAspect="1" noChangeArrowheads="1"/>
          </p:cNvPicPr>
          <p:nvPr/>
        </p:nvPicPr>
        <p:blipFill>
          <a:blip r:embed="rId3"/>
          <a:srcRect/>
          <a:stretch>
            <a:fillRect/>
          </a:stretch>
        </p:blipFill>
        <p:spPr bwMode="auto">
          <a:xfrm>
            <a:off x="3357554" y="604839"/>
            <a:ext cx="2357454" cy="4752987"/>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pic>
        <p:nvPicPr>
          <p:cNvPr id="1026" name="Picture 2" descr="C:\Users\Администратор\Downloads\рамиздер\МУСОР\рисунки\15046461_1185016824918760_1086900978_n - копия (2).jpg"/>
          <p:cNvPicPr>
            <a:picLocks noChangeAspect="1" noChangeArrowheads="1"/>
          </p:cNvPicPr>
          <p:nvPr/>
        </p:nvPicPr>
        <p:blipFill>
          <a:blip r:embed="rId3"/>
          <a:srcRect/>
          <a:stretch>
            <a:fillRect/>
          </a:stretch>
        </p:blipFill>
        <p:spPr bwMode="auto">
          <a:xfrm>
            <a:off x="3342521" y="604839"/>
            <a:ext cx="2372487" cy="4752988"/>
          </a:xfrm>
          <a:prstGeom prst="rect">
            <a:avLst/>
          </a:prstGeom>
          <a:noFill/>
        </p:spPr>
      </p:pic>
      <p:sp>
        <p:nvSpPr>
          <p:cNvPr id="6" name="Прямоугольник 5"/>
          <p:cNvSpPr/>
          <p:nvPr/>
        </p:nvSpPr>
        <p:spPr>
          <a:xfrm>
            <a:off x="357158" y="5425875"/>
            <a:ext cx="8358246" cy="646331"/>
          </a:xfrm>
          <a:prstGeom prst="rect">
            <a:avLst/>
          </a:prstGeom>
        </p:spPr>
        <p:txBody>
          <a:bodyPr wrap="square">
            <a:spAutoFit/>
          </a:bodyPr>
          <a:lstStyle/>
          <a:p>
            <a:pPr algn="ctr"/>
            <a:r>
              <a:rPr lang="ru-RU" b="1" dirty="0" err="1" smtClean="0"/>
              <a:t>Есік</a:t>
            </a:r>
            <a:r>
              <a:rPr lang="ru-RU" b="1" dirty="0" smtClean="0"/>
              <a:t> </a:t>
            </a:r>
            <a:r>
              <a:rPr lang="ru-RU" b="1" dirty="0" err="1" smtClean="0"/>
              <a:t>қорғанынан табылған </a:t>
            </a:r>
            <a:r>
              <a:rPr lang="ru-RU" b="1" dirty="0" smtClean="0"/>
              <a:t>“Алтын </a:t>
            </a:r>
            <a:r>
              <a:rPr lang="ru-RU" b="1" dirty="0" err="1" smtClean="0"/>
              <a:t>адамның</a:t>
            </a:r>
            <a:r>
              <a:rPr lang="ru-RU" b="1" dirty="0" smtClean="0"/>
              <a:t>” бас </a:t>
            </a:r>
            <a:r>
              <a:rPr lang="ru-RU" b="1" dirty="0" err="1" smtClean="0"/>
              <a:t>киімінің бір</a:t>
            </a:r>
            <a:r>
              <a:rPr lang="ru-RU" b="1" dirty="0" smtClean="0"/>
              <a:t> </a:t>
            </a:r>
            <a:r>
              <a:rPr lang="ru-RU" b="1" dirty="0" err="1" smtClean="0"/>
              <a:t>бөлігі </a:t>
            </a:r>
            <a:r>
              <a:rPr lang="ru-RU" b="1" dirty="0" smtClean="0"/>
              <a:t>–</a:t>
            </a:r>
          </a:p>
          <a:p>
            <a:pPr algn="ctr"/>
            <a:r>
              <a:rPr lang="ru-RU" b="1" dirty="0" err="1" smtClean="0"/>
              <a:t>“Өмір ағашы”</a:t>
            </a:r>
            <a:endParaRPr lang="ru-RU" b="1"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19503640</TotalTime>
  <Words>5509</Words>
  <Application>Microsoft Office PowerPoint</Application>
  <PresentationFormat>Экран (4:3)</PresentationFormat>
  <Paragraphs>841</Paragraphs>
  <Slides>147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147</vt:i4>
      </vt:variant>
    </vt:vector>
  </HeadingPairs>
  <TitlesOfParts>
    <vt:vector size="14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lpstr>Слайд 142</vt:lpstr>
      <vt:lpstr>Слайд 143</vt:lpstr>
      <vt:lpstr>Слайд 144</vt:lpstr>
      <vt:lpstr>Слайд 145</vt:lpstr>
      <vt:lpstr>Слайд 146</vt:lpstr>
      <vt:lpstr>Слайд 147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UDS Game</dc:creator>
  <cp:lastModifiedBy>DNA7 X86</cp:lastModifiedBy>
  <cp:revision>1081</cp:revision>
  <dcterms:created xsi:type="dcterms:W3CDTF">2016-02-29T07:36:23Z</dcterms:created>
  <dcterms:modified xsi:type="dcterms:W3CDTF">2017-05-27T08:50:36Z</dcterms:modified>
</cp:coreProperties>
</file>